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84" r:id="rId1"/>
  </p:sldMasterIdLst>
  <p:notesMasterIdLst>
    <p:notesMasterId r:id="rId20"/>
  </p:notesMasterIdLst>
  <p:sldIdLst>
    <p:sldId id="256" r:id="rId2"/>
    <p:sldId id="301" r:id="rId3"/>
    <p:sldId id="260" r:id="rId4"/>
    <p:sldId id="264" r:id="rId5"/>
    <p:sldId id="265" r:id="rId6"/>
    <p:sldId id="266" r:id="rId7"/>
    <p:sldId id="268" r:id="rId8"/>
    <p:sldId id="271" r:id="rId9"/>
    <p:sldId id="269" r:id="rId10"/>
    <p:sldId id="287" r:id="rId11"/>
    <p:sldId id="288" r:id="rId12"/>
    <p:sldId id="274" r:id="rId13"/>
    <p:sldId id="291" r:id="rId14"/>
    <p:sldId id="292" r:id="rId15"/>
    <p:sldId id="293" r:id="rId16"/>
    <p:sldId id="290" r:id="rId17"/>
    <p:sldId id="289" r:id="rId18"/>
    <p:sldId id="299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588" autoAdjust="0"/>
    <p:restoredTop sz="94660"/>
  </p:normalViewPr>
  <p:slideViewPr>
    <p:cSldViewPr snapToGrid="0">
      <p:cViewPr varScale="1">
        <p:scale>
          <a:sx n="88" d="100"/>
          <a:sy n="88" d="100"/>
        </p:scale>
        <p:origin x="19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A3791F-C5B7-5B43-A1A7-8B259B971B1F}" type="datetimeFigureOut">
              <a:rPr lang="fr-FR" smtClean="0"/>
              <a:t>20/06/2019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949E1B-EE10-F44C-B385-0B536AC200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0176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30" y="1788454"/>
            <a:ext cx="8361228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80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5" cy="404614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6 janvier 2019</a:t>
            </a: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3" y="6453386"/>
            <a:ext cx="7023378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ECODEV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2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4E8ED5B-4177-4908-AB0C-76374F5A60BB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60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948261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1" y="2295525"/>
            <a:ext cx="9601200" cy="3571875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6695" y="6453386"/>
            <a:ext cx="1204572" cy="404614"/>
          </a:xfrm>
          <a:prstGeom prst="rect">
            <a:avLst/>
          </a:prstGeom>
        </p:spPr>
        <p:txBody>
          <a:bodyPr/>
          <a:lstStyle/>
          <a:p>
            <a:r>
              <a:rPr lang="fr-FR"/>
              <a:t>6 janvier 2019</a:t>
            </a: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fr-FR" dirty="0"/>
              <a:t>ECODEV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ED5B-4177-4908-AB0C-76374F5A60B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7940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3" y="624157"/>
            <a:ext cx="1565765" cy="524324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7"/>
            <a:ext cx="8179641" cy="5243244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6695" y="6453386"/>
            <a:ext cx="1204572" cy="404614"/>
          </a:xfrm>
          <a:prstGeom prst="rect">
            <a:avLst/>
          </a:prstGeom>
        </p:spPr>
        <p:txBody>
          <a:bodyPr/>
          <a:lstStyle/>
          <a:p>
            <a:r>
              <a:rPr lang="fr-FR"/>
              <a:t>6 janvier 2019</a:t>
            </a: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ECODEV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ED5B-4177-4908-AB0C-76374F5A60B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09109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6695" y="6453386"/>
            <a:ext cx="1204572" cy="404614"/>
          </a:xfrm>
          <a:prstGeom prst="rect">
            <a:avLst/>
          </a:prstGeom>
        </p:spPr>
        <p:txBody>
          <a:bodyPr/>
          <a:lstStyle/>
          <a:p>
            <a:r>
              <a:rPr lang="fr-FR"/>
              <a:t>6 janvier 2019</a:t>
            </a: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fr-FR" dirty="0"/>
              <a:t>ECODEV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ED5B-4177-4908-AB0C-76374F5A60B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3784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6" y="1301361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6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9" y="6453386"/>
            <a:ext cx="1622409" cy="4046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6 janvier 2019</a:t>
            </a: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3" y="6453386"/>
            <a:ext cx="7023378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ECODEV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2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4E8ED5B-4177-4908-AB0C-76374F5A60BB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4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6024504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6000"/>
            <a:ext cx="4447787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6000"/>
            <a:ext cx="4447787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06695" y="6453386"/>
            <a:ext cx="1204572" cy="404614"/>
          </a:xfrm>
          <a:prstGeom prst="rect">
            <a:avLst/>
          </a:prstGeom>
        </p:spPr>
        <p:txBody>
          <a:bodyPr/>
          <a:lstStyle/>
          <a:p>
            <a:r>
              <a:rPr lang="fr-FR"/>
              <a:t>6 janvier 2019</a:t>
            </a:r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ECODEV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ED5B-4177-4908-AB0C-76374F5A60B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9224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1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1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06695" y="6453386"/>
            <a:ext cx="1204572" cy="404614"/>
          </a:xfrm>
          <a:prstGeom prst="rect">
            <a:avLst/>
          </a:prstGeom>
        </p:spPr>
        <p:txBody>
          <a:bodyPr/>
          <a:lstStyle/>
          <a:p>
            <a:r>
              <a:rPr lang="fr-FR"/>
              <a:t>6 janvier 2019</a:t>
            </a:r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fr-FR" dirty="0"/>
              <a:t>ECODEV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ED5B-4177-4908-AB0C-76374F5A60B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3161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06695" y="6453386"/>
            <a:ext cx="1204572" cy="404614"/>
          </a:xfrm>
          <a:prstGeom prst="rect">
            <a:avLst/>
          </a:prstGeom>
        </p:spPr>
        <p:txBody>
          <a:bodyPr/>
          <a:lstStyle/>
          <a:p>
            <a:r>
              <a:rPr lang="fr-FR"/>
              <a:t>6 janvier 2019</a:t>
            </a:r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fr-FR" dirty="0"/>
              <a:t>ECODEV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ED5B-4177-4908-AB0C-76374F5A60B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4006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06695" y="6453386"/>
            <a:ext cx="1204572" cy="404614"/>
          </a:xfrm>
          <a:prstGeom prst="rect">
            <a:avLst/>
          </a:prstGeom>
        </p:spPr>
        <p:txBody>
          <a:bodyPr/>
          <a:lstStyle/>
          <a:p>
            <a:r>
              <a:rPr lang="fr-FR"/>
              <a:t>6 janvier 2019</a:t>
            </a:r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fr-FR" dirty="0"/>
              <a:t>ECODEV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ED5B-4177-4908-AB0C-76374F5A60B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0535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1" y="685800"/>
            <a:ext cx="3855721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1" y="2856344"/>
            <a:ext cx="3855721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1" y="6453386"/>
            <a:ext cx="1204572" cy="4046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6 janvier 2019</a:t>
            </a:r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ECODEV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39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4E8ED5B-4177-4908-AB0C-76374F5A60BB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81864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1" y="685800"/>
            <a:ext cx="3855721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1"/>
            <a:ext cx="6659881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6" indent="0">
              <a:buNone/>
              <a:defRPr sz="2000"/>
            </a:lvl2pPr>
            <a:lvl3pPr marL="914411" indent="0">
              <a:buNone/>
              <a:defRPr sz="20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1" y="2855968"/>
            <a:ext cx="3855721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1" y="6453386"/>
            <a:ext cx="1204572" cy="4046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6 janvier 2019</a:t>
            </a:r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ECODEV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39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4E8ED5B-4177-4908-AB0C-76374F5A60BB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96562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1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5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algn="ctr"/>
            <a:r>
              <a:rPr lang="fr-FR"/>
              <a:t>ECODEV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74654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84E8ED5B-4177-4908-AB0C-76374F5A60BB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4" y="376"/>
            <a:ext cx="22860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1665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11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53" indent="-384053" algn="l" defTabSz="914411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11" indent="-384053" algn="l" defTabSz="914411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17" indent="-384053" algn="l" defTabSz="914411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23" indent="-384053" algn="l" defTabSz="914411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29" indent="-384053" algn="l" defTabSz="914411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34" indent="-384053" algn="l" defTabSz="914411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40" indent="-384053" algn="l" defTabSz="914411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46" indent="-384053" algn="l" defTabSz="914411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51" indent="-384053" algn="l" defTabSz="914411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 userDrawn="1">
          <p15:clr>
            <a:srgbClr val="F26B43"/>
          </p15:clr>
        </p15:guide>
        <p15:guide id="4" orient="horz" pos="1440" userDrawn="1">
          <p15:clr>
            <a:srgbClr val="F26B43"/>
          </p15:clr>
        </p15:guide>
        <p15:guide id="6" orient="horz" pos="3696" userDrawn="1">
          <p15:clr>
            <a:srgbClr val="F26B43"/>
          </p15:clr>
        </p15:guide>
        <p15:guide id="7" orient="horz" pos="432" userDrawn="1">
          <p15:clr>
            <a:srgbClr val="F26B43"/>
          </p15:clr>
        </p15:guide>
        <p15:guide id="8" orient="horz" pos="1512" userDrawn="1">
          <p15:clr>
            <a:srgbClr val="F26B43"/>
          </p15:clr>
        </p15:guide>
        <p15:guide id="9" pos="6912" userDrawn="1">
          <p15:clr>
            <a:srgbClr val="F26B43"/>
          </p15:clr>
        </p15:guide>
        <p15:guide id="10" pos="937" userDrawn="1">
          <p15:clr>
            <a:srgbClr val="F26B43"/>
          </p15:clr>
        </p15:guide>
        <p15:guide id="11" pos="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tif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6.inra.fr/means/Outils-d-analyse-multicritere/DEXiFruits/Telecharger-DEXiFruits/Telecharger-l-interface-IZIEva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061046-942C-4F60-A75A-0425A50ED6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0878" y="1788454"/>
            <a:ext cx="9837174" cy="2098226"/>
          </a:xfrm>
        </p:spPr>
        <p:txBody>
          <a:bodyPr/>
          <a:lstStyle/>
          <a:p>
            <a:r>
              <a:rPr lang="fr-FR" cap="none" dirty="0"/>
              <a:t>Analyse </a:t>
            </a:r>
            <a:r>
              <a:rPr lang="fr-FR" cap="none" dirty="0" smtClean="0"/>
              <a:t>de sensibilité </a:t>
            </a:r>
            <a:r>
              <a:rPr lang="fr-FR" sz="6600" cap="none" dirty="0" smtClean="0"/>
              <a:t>des modèles </a:t>
            </a:r>
            <a:r>
              <a:rPr lang="fr-FR" sz="6600" cap="none" dirty="0" err="1" smtClean="0"/>
              <a:t>DEXi</a:t>
            </a:r>
            <a:r>
              <a:rPr lang="fr-FR" sz="6600" cap="none" dirty="0" smtClean="0"/>
              <a:t> « Fruits »</a:t>
            </a:r>
            <a:endParaRPr lang="fr-FR" sz="6600" cap="none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F9E4D80-061B-4AA0-9FD2-FD03E70214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chemeClr val="accent1"/>
                </a:solidFill>
              </a:rPr>
              <a:t>Avignon </a:t>
            </a:r>
            <a:r>
              <a:rPr lang="fr-FR" dirty="0" smtClean="0">
                <a:solidFill>
                  <a:schemeClr val="accent1"/>
                </a:solidFill>
              </a:rPr>
              <a:t>21 juin </a:t>
            </a:r>
            <a:r>
              <a:rPr lang="fr-FR" dirty="0">
                <a:solidFill>
                  <a:schemeClr val="accent1"/>
                </a:solidFill>
              </a:rPr>
              <a:t>2019</a:t>
            </a:r>
          </a:p>
          <a:p>
            <a:r>
              <a:rPr lang="fr-FR" dirty="0">
                <a:solidFill>
                  <a:schemeClr val="accent1"/>
                </a:solidFill>
              </a:rPr>
              <a:t>Romain Roche </a:t>
            </a:r>
            <a:r>
              <a:rPr lang="fr-FR" dirty="0" smtClean="0">
                <a:solidFill>
                  <a:schemeClr val="accent1"/>
                </a:solidFill>
              </a:rPr>
              <a:t>ECODEVELOPPEMENT</a:t>
            </a:r>
            <a:endParaRPr lang="fr-FR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15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DAB7CE-166A-094E-BF13-4E3F5AE68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ED5B-4177-4908-AB0C-76374F5A60BB}" type="slidenum">
              <a:rPr lang="fr-FR" smtClean="0"/>
              <a:t>9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9DEB5DFE-4D87-9944-AD7A-823C217D5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fr-FR"/>
              <a:t>ECODEV</a:t>
            </a:r>
            <a:endParaRPr lang="fr-FR" dirty="0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608B8A9D-260D-7C4B-9EE6-71CEFC655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455" y="142247"/>
            <a:ext cx="10250129" cy="1485900"/>
          </a:xfrm>
        </p:spPr>
        <p:txBody>
          <a:bodyPr>
            <a:normAutofit/>
          </a:bodyPr>
          <a:lstStyle/>
          <a:p>
            <a:r>
              <a:rPr lang="fr-FR" dirty="0"/>
              <a:t>Discussion: comparaison avec </a:t>
            </a:r>
            <a:r>
              <a:rPr lang="fr-FR" dirty="0" err="1"/>
              <a:t>Masc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2B0C3D-B0E8-7A4C-A756-5229BAB6C84C}"/>
              </a:ext>
            </a:extLst>
          </p:cNvPr>
          <p:cNvSpPr/>
          <p:nvPr/>
        </p:nvSpPr>
        <p:spPr>
          <a:xfrm>
            <a:off x="8750096" y="6347916"/>
            <a:ext cx="1780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accent6">
                    <a:lumMod val="50000"/>
                  </a:schemeClr>
                </a:solidFill>
                <a:latin typeface="VsfwtrAdvTT3713a231"/>
              </a:rPr>
              <a:t>Source : Bergez, 2013</a:t>
            </a:r>
            <a:endParaRPr lang="fr-FR" sz="14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AA51A017-2443-4045-ACD8-AC35C5F81319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6200000">
            <a:off x="-2409487" y="3000366"/>
            <a:ext cx="5352715" cy="533741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fr-FR" dirty="0"/>
              <a:t>SI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2F7D26F-86C9-454E-9C3E-4E2843D249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478" y="979965"/>
            <a:ext cx="8121597" cy="539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50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DAB7CE-166A-094E-BF13-4E3F5AE68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ED5B-4177-4908-AB0C-76374F5A60BB}" type="slidenum">
              <a:rPr lang="fr-FR" smtClean="0"/>
              <a:t>10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9DEB5DFE-4D87-9944-AD7A-823C217D5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fr-FR" dirty="0"/>
              <a:t>ECODEV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608B8A9D-260D-7C4B-9EE6-71CEFC655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455" y="142247"/>
            <a:ext cx="10250129" cy="1485900"/>
          </a:xfrm>
        </p:spPr>
        <p:txBody>
          <a:bodyPr>
            <a:normAutofit/>
          </a:bodyPr>
          <a:lstStyle/>
          <a:p>
            <a:r>
              <a:rPr lang="fr-FR" dirty="0"/>
              <a:t>Discussion: comparaison avec </a:t>
            </a:r>
            <a:r>
              <a:rPr lang="fr-FR" dirty="0" err="1"/>
              <a:t>Masc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AA51A017-2443-4045-ACD8-AC35C5F81319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6200000">
            <a:off x="-2409487" y="3000366"/>
            <a:ext cx="5352715" cy="533741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fr-FR" dirty="0" err="1"/>
              <a:t>Worst</a:t>
            </a:r>
            <a:r>
              <a:rPr lang="fr-FR" dirty="0"/>
              <a:t> Best et Best </a:t>
            </a:r>
            <a:r>
              <a:rPr lang="fr-FR" dirty="0" err="1"/>
              <a:t>Worst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86F0BC4-F478-414B-9FC2-1E19B8EB63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352" y="751883"/>
            <a:ext cx="4482168" cy="511601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75256BF-03F7-5248-B1AF-8802404D7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045" y="751883"/>
            <a:ext cx="3514132" cy="559603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4161BBE-F50C-FD41-89F5-6DAA0AB1DCEC}"/>
              </a:ext>
            </a:extLst>
          </p:cNvPr>
          <p:cNvSpPr/>
          <p:nvPr/>
        </p:nvSpPr>
        <p:spPr>
          <a:xfrm>
            <a:off x="8750096" y="6347916"/>
            <a:ext cx="1780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accent6">
                    <a:lumMod val="50000"/>
                  </a:schemeClr>
                </a:solidFill>
                <a:latin typeface="VsfwtrAdvTT3713a231"/>
              </a:rPr>
              <a:t>Source : Bergez, 2013</a:t>
            </a:r>
            <a:endParaRPr lang="fr-FR" sz="14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2B68594-7469-3B4E-BCB0-03D8F9769C01}"/>
              </a:ext>
            </a:extLst>
          </p:cNvPr>
          <p:cNvSpPr txBox="1"/>
          <p:nvPr/>
        </p:nvSpPr>
        <p:spPr>
          <a:xfrm>
            <a:off x="885951" y="6313191"/>
            <a:ext cx="5171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WB : note maximale avec nb + (en clair) = 19/39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B3C5E10-536A-8E41-BC16-6D860E88A668}"/>
              </a:ext>
            </a:extLst>
          </p:cNvPr>
          <p:cNvSpPr txBox="1"/>
          <p:nvPr/>
        </p:nvSpPr>
        <p:spPr>
          <a:xfrm>
            <a:off x="6599767" y="5788697"/>
            <a:ext cx="5171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BW : note minimale avec nb - (en gris) = 7/39</a:t>
            </a:r>
          </a:p>
        </p:txBody>
      </p:sp>
    </p:spTree>
    <p:extLst>
      <p:ext uri="{BB962C8B-B14F-4D97-AF65-F5344CB8AC3E}">
        <p14:creationId xmlns:p14="http://schemas.microsoft.com/office/powerpoint/2010/main" val="356136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8723BA-3359-4A5D-A8A1-01DC83C9C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55996"/>
            <a:ext cx="9601200" cy="1485900"/>
          </a:xfrm>
        </p:spPr>
        <p:txBody>
          <a:bodyPr/>
          <a:lstStyle/>
          <a:p>
            <a:r>
              <a:rPr lang="fr-FR" dirty="0"/>
              <a:t>Sensibilité et profondeur dans l’arbre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6F00141-91CE-2B43-90D1-4AC530B49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ED5B-4177-4908-AB0C-76374F5A60BB}" type="slidenum">
              <a:rPr lang="fr-FR" smtClean="0"/>
              <a:t>11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17B47049-BCF6-EB47-8132-FBFDF3077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fr-FR" dirty="0" smtClean="0"/>
              <a:t>ECODEV</a:t>
            </a:r>
            <a:endParaRPr lang="fr-FR" dirty="0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312C1E24-C706-4B45-8982-9759659843B4}"/>
              </a:ext>
            </a:extLst>
          </p:cNvPr>
          <p:cNvSpPr txBox="1">
            <a:spLocks/>
          </p:cNvSpPr>
          <p:nvPr/>
        </p:nvSpPr>
        <p:spPr>
          <a:xfrm>
            <a:off x="10174654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 baseline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4E8ED5B-4177-4908-AB0C-76374F5A60BB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9" name="Espace réservé du pied de page 6">
            <a:extLst>
              <a:ext uri="{FF2B5EF4-FFF2-40B4-BE49-F238E27FC236}">
                <a16:creationId xmlns:a16="http://schemas.microsoft.com/office/drawing/2014/main" id="{781DE655-242B-1C47-ABC7-281AD2A77BFF}"/>
              </a:ext>
            </a:extLst>
          </p:cNvPr>
          <p:cNvSpPr txBox="1">
            <a:spLocks/>
          </p:cNvSpPr>
          <p:nvPr/>
        </p:nvSpPr>
        <p:spPr>
          <a:xfrm>
            <a:off x="2893565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 baseline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/>
              <a:t>ECODEV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E5C0581-7296-9340-9B78-B7C68687FC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790" y="1559914"/>
            <a:ext cx="3127527" cy="460854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272071D-EACB-D24C-A1CC-34DF190DF1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544"/>
          <a:stretch/>
        </p:blipFill>
        <p:spPr>
          <a:xfrm>
            <a:off x="821471" y="1510778"/>
            <a:ext cx="3585480" cy="480752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C0E4E4C-9596-0641-9025-5C32A9D4A2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040"/>
          <a:stretch/>
        </p:blipFill>
        <p:spPr>
          <a:xfrm>
            <a:off x="4666767" y="1559914"/>
            <a:ext cx="3604023" cy="4807526"/>
          </a:xfrm>
          <a:prstGeom prst="rect">
            <a:avLst/>
          </a:prstGeom>
        </p:spPr>
      </p:pic>
      <p:sp>
        <p:nvSpPr>
          <p:cNvPr id="13" name="Espace réservé du contenu 8">
            <a:extLst>
              <a:ext uri="{FF2B5EF4-FFF2-40B4-BE49-F238E27FC236}">
                <a16:creationId xmlns:a16="http://schemas.microsoft.com/office/drawing/2014/main" id="{65F39534-20BC-A142-B87A-2C88F8D40B6C}"/>
              </a:ext>
            </a:extLst>
          </p:cNvPr>
          <p:cNvSpPr txBox="1">
            <a:spLocks/>
          </p:cNvSpPr>
          <p:nvPr/>
        </p:nvSpPr>
        <p:spPr>
          <a:xfrm>
            <a:off x="1242325" y="735710"/>
            <a:ext cx="10967383" cy="3581400"/>
          </a:xfrm>
          <a:prstGeom prst="rect">
            <a:avLst/>
          </a:prstGeom>
        </p:spPr>
        <p:txBody>
          <a:bodyPr/>
          <a:lstStyle>
            <a:lvl1pPr marL="384053" indent="-384053" algn="l" defTabSz="914411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11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17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23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29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34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40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46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51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  <a:p>
            <a:r>
              <a:rPr lang="fr-FR" dirty="0"/>
              <a:t>Modèle Fruit								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D0AFBF-47F9-DF43-8953-12544B491387}"/>
              </a:ext>
            </a:extLst>
          </p:cNvPr>
          <p:cNvSpPr/>
          <p:nvPr/>
        </p:nvSpPr>
        <p:spPr>
          <a:xfrm rot="16200000">
            <a:off x="9946864" y="4282938"/>
            <a:ext cx="30189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accent6">
                    <a:lumMod val="50000"/>
                  </a:schemeClr>
                </a:solidFill>
                <a:latin typeface="VsfwtrAdvTT3713a231"/>
              </a:rPr>
              <a:t>Source : </a:t>
            </a:r>
            <a:r>
              <a:rPr lang="fr-FR" sz="1400" i="1" dirty="0" err="1">
                <a:solidFill>
                  <a:schemeClr val="accent6">
                    <a:lumMod val="50000"/>
                  </a:schemeClr>
                </a:solidFill>
                <a:latin typeface="VsfwtrAdvTT3713a231"/>
              </a:rPr>
              <a:t>Carpani</a:t>
            </a:r>
            <a:r>
              <a:rPr lang="fr-FR" sz="1400" i="1" dirty="0">
                <a:solidFill>
                  <a:schemeClr val="accent6">
                    <a:lumMod val="50000"/>
                  </a:schemeClr>
                </a:solidFill>
                <a:latin typeface="VsfwtrAdvTT3713a231"/>
              </a:rPr>
              <a:t> et al., 2012 </a:t>
            </a:r>
            <a:endParaRPr lang="fr-FR" sz="14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Espace réservé du contenu 8">
            <a:extLst>
              <a:ext uri="{FF2B5EF4-FFF2-40B4-BE49-F238E27FC236}">
                <a16:creationId xmlns:a16="http://schemas.microsoft.com/office/drawing/2014/main" id="{8CDE965F-6B8A-8544-866A-2D3AA3C1B228}"/>
              </a:ext>
            </a:extLst>
          </p:cNvPr>
          <p:cNvSpPr txBox="1">
            <a:spLocks/>
          </p:cNvSpPr>
          <p:nvPr/>
        </p:nvSpPr>
        <p:spPr>
          <a:xfrm>
            <a:off x="745557" y="769236"/>
            <a:ext cx="11446442" cy="3581400"/>
          </a:xfrm>
          <a:prstGeom prst="rect">
            <a:avLst/>
          </a:prstGeom>
        </p:spPr>
        <p:txBody>
          <a:bodyPr/>
          <a:lstStyle>
            <a:lvl1pPr marL="384053" indent="-384053" algn="l" defTabSz="914411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11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17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23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29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34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40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46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51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SzPct val="140000"/>
              <a:buNone/>
            </a:pPr>
            <a:r>
              <a:rPr lang="fr-FR" dirty="0"/>
              <a:t>             </a:t>
            </a:r>
          </a:p>
          <a:p>
            <a:pPr algn="ctr"/>
            <a:r>
              <a:rPr lang="fr-FR" dirty="0"/>
              <a:t>Modèle CS Pathol RR4</a:t>
            </a:r>
          </a:p>
          <a:p>
            <a:pPr marL="0" indent="0" algn="ctr">
              <a:buNone/>
            </a:pPr>
            <a:r>
              <a:rPr lang="fr-FR" dirty="0"/>
              <a:t>						</a:t>
            </a:r>
          </a:p>
        </p:txBody>
      </p:sp>
      <p:sp>
        <p:nvSpPr>
          <p:cNvPr id="21" name="Espace réservé du contenu 8">
            <a:extLst>
              <a:ext uri="{FF2B5EF4-FFF2-40B4-BE49-F238E27FC236}">
                <a16:creationId xmlns:a16="http://schemas.microsoft.com/office/drawing/2014/main" id="{94438D68-2CFA-A04D-B3A8-A644C35BCAE0}"/>
              </a:ext>
            </a:extLst>
          </p:cNvPr>
          <p:cNvSpPr txBox="1">
            <a:spLocks/>
          </p:cNvSpPr>
          <p:nvPr/>
        </p:nvSpPr>
        <p:spPr>
          <a:xfrm>
            <a:off x="8538860" y="775400"/>
            <a:ext cx="3190576" cy="3581400"/>
          </a:xfrm>
          <a:prstGeom prst="rect">
            <a:avLst/>
          </a:prstGeom>
        </p:spPr>
        <p:txBody>
          <a:bodyPr/>
          <a:lstStyle>
            <a:lvl1pPr marL="384053" indent="-384053" algn="l" defTabSz="914411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11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17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23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29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34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40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46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51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  <a:p>
            <a:pPr algn="r"/>
            <a:r>
              <a:rPr lang="fr-FR" dirty="0"/>
              <a:t>Modèle </a:t>
            </a:r>
            <a:r>
              <a:rPr lang="fr-FR" dirty="0" err="1"/>
              <a:t>Masc</a:t>
            </a:r>
            <a:r>
              <a:rPr lang="fr-FR" dirty="0"/>
              <a:t>								</a:t>
            </a:r>
          </a:p>
        </p:txBody>
      </p:sp>
    </p:spTree>
    <p:extLst>
      <p:ext uri="{BB962C8B-B14F-4D97-AF65-F5344CB8AC3E}">
        <p14:creationId xmlns:p14="http://schemas.microsoft.com/office/powerpoint/2010/main" val="324556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6A73B0-1877-487B-9EA5-688C35540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Synthèse sur les pratiques d’implémentation</a:t>
            </a:r>
            <a:endParaRPr lang="fr-FR" dirty="0"/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6368A5FA-B110-704E-9402-CD4D93136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Niveau de profondeur des feuilles</a:t>
            </a:r>
            <a:endParaRPr lang="fr-FR" dirty="0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C5A7AF74-C9B1-A642-8CFC-B8729195F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ECODEV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275A721D-6178-6E41-AFB8-51ABB6860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ED5B-4177-4908-AB0C-76374F5A60BB}" type="slidenum">
              <a:rPr lang="fr-FR" smtClean="0"/>
              <a:pPr/>
              <a:t>12</a:t>
            </a:fld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8E0555B-3B21-4B47-A245-B2C48999D5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756" y="966887"/>
            <a:ext cx="10478190" cy="5308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52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6A73B0-1877-487B-9EA5-688C35540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5510" y="144922"/>
            <a:ext cx="10515600" cy="1325563"/>
          </a:xfrm>
        </p:spPr>
        <p:txBody>
          <a:bodyPr>
            <a:normAutofit/>
          </a:bodyPr>
          <a:lstStyle/>
          <a:p>
            <a:r>
              <a:rPr lang="fr-FR" sz="4000" dirty="0"/>
              <a:t>Synthèse sur les pratiques d’implémentation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275A721D-6178-6E41-AFB8-51ABB6860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ED5B-4177-4908-AB0C-76374F5A60BB}" type="slidenum">
              <a:rPr lang="fr-FR" smtClean="0"/>
              <a:t>13</a:t>
            </a:fld>
            <a:endParaRPr lang="fr-FR" dirty="0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C5A7AF74-C9B1-A642-8CFC-B8729195F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fr-FR"/>
              <a:t>ECODEV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0EEA1-93EA-B145-AE83-740F8FC2E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867" y="1882332"/>
            <a:ext cx="4924113" cy="304703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2203838-2883-2944-A4E1-B7623AD11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3994" y="1882332"/>
            <a:ext cx="5416952" cy="304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5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6A73B0-1877-487B-9EA5-688C35540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5510" y="144922"/>
            <a:ext cx="10515600" cy="1325563"/>
          </a:xfrm>
        </p:spPr>
        <p:txBody>
          <a:bodyPr>
            <a:normAutofit/>
          </a:bodyPr>
          <a:lstStyle/>
          <a:p>
            <a:r>
              <a:rPr lang="fr-FR" sz="4000" dirty="0"/>
              <a:t>Problèmes posés par l’agrégation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275A721D-6178-6E41-AFB8-51ABB6860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ED5B-4177-4908-AB0C-76374F5A60BB}" type="slidenum">
              <a:rPr lang="fr-FR" smtClean="0"/>
              <a:t>14</a:t>
            </a:fld>
            <a:endParaRPr lang="fr-FR" dirty="0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C5A7AF74-C9B1-A642-8CFC-B8729195F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fr-FR"/>
              <a:t>ECODEV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ACEB8CE-605E-484E-99D7-99BC33202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165" y="1245323"/>
            <a:ext cx="2321684" cy="134740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0A21CF9-C997-AE42-8A92-757193A2C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0498" y="2592729"/>
            <a:ext cx="2673272" cy="174625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07A22CC-4D3F-0F43-8AAD-0834BEBE68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9952" y="4114434"/>
            <a:ext cx="3877419" cy="2101171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DBAB86F8-4F35-4041-8F5C-1A45625C5A56}"/>
              </a:ext>
            </a:extLst>
          </p:cNvPr>
          <p:cNvSpPr txBox="1"/>
          <p:nvPr/>
        </p:nvSpPr>
        <p:spPr>
          <a:xfrm>
            <a:off x="1889274" y="875991"/>
            <a:ext cx="1484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3x3 (-&gt; 5?)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AADB0E7-914A-2D4F-BEA2-36EFA19EEBAA}"/>
              </a:ext>
            </a:extLst>
          </p:cNvPr>
          <p:cNvSpPr txBox="1"/>
          <p:nvPr/>
        </p:nvSpPr>
        <p:spPr>
          <a:xfrm>
            <a:off x="5034667" y="2238461"/>
            <a:ext cx="1484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4x4 (-&gt; 5?)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705ABF9-B05E-4240-A0F5-68FBABB57FE2}"/>
              </a:ext>
            </a:extLst>
          </p:cNvPr>
          <p:cNvSpPr txBox="1"/>
          <p:nvPr/>
        </p:nvSpPr>
        <p:spPr>
          <a:xfrm>
            <a:off x="8806194" y="3745102"/>
            <a:ext cx="1484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5x5 (-&gt; 7?)</a:t>
            </a:r>
          </a:p>
        </p:txBody>
      </p:sp>
    </p:spTree>
    <p:extLst>
      <p:ext uri="{BB962C8B-B14F-4D97-AF65-F5344CB8AC3E}">
        <p14:creationId xmlns:p14="http://schemas.microsoft.com/office/powerpoint/2010/main" val="142707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6A73B0-1877-487B-9EA5-688C35540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085" y="671286"/>
            <a:ext cx="10515600" cy="1325563"/>
          </a:xfrm>
        </p:spPr>
        <p:txBody>
          <a:bodyPr/>
          <a:lstStyle/>
          <a:p>
            <a:r>
              <a:rPr lang="fr-FR" dirty="0"/>
              <a:t>Bilan de la discussion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77D5EB-1AC5-48D2-92BF-1609B01B6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7085" y="1847797"/>
            <a:ext cx="10515600" cy="4605589"/>
          </a:xfrm>
        </p:spPr>
        <p:txBody>
          <a:bodyPr>
            <a:normAutofit/>
          </a:bodyPr>
          <a:lstStyle/>
          <a:p>
            <a:r>
              <a:rPr lang="fr-FR" sz="2400" dirty="0"/>
              <a:t>Des modèles assez différents mais convergence de résultats</a:t>
            </a:r>
          </a:p>
          <a:p>
            <a:r>
              <a:rPr lang="fr-FR" sz="2400" dirty="0" smtClean="0"/>
              <a:t>Attention aux déséquilibres!</a:t>
            </a:r>
          </a:p>
          <a:p>
            <a:r>
              <a:rPr lang="fr-FR" sz="2400" dirty="0" smtClean="0"/>
              <a:t>Forte </a:t>
            </a:r>
            <a:r>
              <a:rPr lang="fr-FR" sz="2400" dirty="0"/>
              <a:t>disparité de sensibilité aux variables </a:t>
            </a:r>
            <a:r>
              <a:rPr lang="fr-FR" dirty="0" smtClean="0">
                <a:solidFill>
                  <a:srgbClr val="FF0000"/>
                </a:solidFill>
              </a:rPr>
              <a:t>(en </a:t>
            </a:r>
            <a:r>
              <a:rPr lang="fr-FR" dirty="0">
                <a:solidFill>
                  <a:srgbClr val="FF0000"/>
                </a:solidFill>
              </a:rPr>
              <a:t>partie voulue mais sûrement pas en </a:t>
            </a:r>
            <a:r>
              <a:rPr lang="fr-FR" dirty="0" smtClean="0">
                <a:solidFill>
                  <a:srgbClr val="FF0000"/>
                </a:solidFill>
              </a:rPr>
              <a:t>totalité)</a:t>
            </a:r>
            <a:endParaRPr lang="fr-FR" sz="2400" dirty="0">
              <a:solidFill>
                <a:srgbClr val="FF0000"/>
              </a:solidFill>
            </a:endParaRPr>
          </a:p>
          <a:p>
            <a:r>
              <a:rPr lang="fr-FR" sz="2400" dirty="0"/>
              <a:t>Seule une faible proportion des variables sont réellement influentes voire utiles</a:t>
            </a:r>
          </a:p>
          <a:p>
            <a:r>
              <a:rPr lang="fr-FR" sz="2400" dirty="0"/>
              <a:t>Différentes pratiques d’agrégation </a:t>
            </a:r>
            <a:r>
              <a:rPr lang="fr-FR" sz="2400" dirty="0" smtClean="0"/>
              <a:t>…</a:t>
            </a:r>
            <a:endParaRPr lang="fr-FR" sz="2400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275A721D-6178-6E41-AFB8-51ABB6860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ED5B-4177-4908-AB0C-76374F5A60BB}" type="slidenum">
              <a:rPr lang="fr-FR" smtClean="0"/>
              <a:t>15</a:t>
            </a:fld>
            <a:endParaRPr lang="fr-FR" dirty="0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C5A7AF74-C9B1-A642-8CFC-B8729195F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fr-FR"/>
              <a:t>ECODEV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9586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6A73B0-1877-487B-9EA5-688C35540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085" y="671286"/>
            <a:ext cx="10515600" cy="1325563"/>
          </a:xfrm>
        </p:spPr>
        <p:txBody>
          <a:bodyPr/>
          <a:lstStyle/>
          <a:p>
            <a:r>
              <a:rPr lang="fr-FR" dirty="0"/>
              <a:t>Conclusion générale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77D5EB-1AC5-48D2-92BF-1609B01B6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7085" y="1497183"/>
            <a:ext cx="10515600" cy="4605589"/>
          </a:xfrm>
        </p:spPr>
        <p:txBody>
          <a:bodyPr>
            <a:normAutofit lnSpcReduction="10000"/>
          </a:bodyPr>
          <a:lstStyle/>
          <a:p>
            <a:r>
              <a:rPr lang="fr-FR" sz="2400" dirty="0"/>
              <a:t>Plateforme </a:t>
            </a:r>
            <a:r>
              <a:rPr lang="fr-FR" sz="2400" dirty="0" err="1"/>
              <a:t>DEXi</a:t>
            </a:r>
            <a:r>
              <a:rPr lang="fr-FR" sz="2400" dirty="0"/>
              <a:t> grande souplesse d’utilisation</a:t>
            </a:r>
          </a:p>
          <a:p>
            <a:r>
              <a:rPr lang="fr-FR" sz="2400" dirty="0"/>
              <a:t>Bon outil qui permet :</a:t>
            </a:r>
          </a:p>
          <a:p>
            <a:pPr>
              <a:buFontTx/>
              <a:buChar char="-"/>
            </a:pPr>
            <a:r>
              <a:rPr lang="fr-FR" sz="2400" dirty="0"/>
              <a:t>d’échanger et d’avoir une approche relativement didactique </a:t>
            </a:r>
          </a:p>
          <a:p>
            <a:pPr>
              <a:buFontTx/>
              <a:buChar char="-"/>
            </a:pPr>
            <a:r>
              <a:rPr lang="fr-FR" sz="2400" dirty="0" smtClean="0"/>
              <a:t>de </a:t>
            </a:r>
            <a:r>
              <a:rPr lang="fr-FR" sz="2400" dirty="0"/>
              <a:t>combiner les modalités au cas par cas</a:t>
            </a:r>
          </a:p>
          <a:p>
            <a:r>
              <a:rPr lang="fr-FR" sz="2400" dirty="0" smtClean="0"/>
              <a:t>Mais </a:t>
            </a:r>
            <a:r>
              <a:rPr lang="fr-FR" sz="2400" dirty="0"/>
              <a:t>:</a:t>
            </a:r>
          </a:p>
          <a:p>
            <a:pPr>
              <a:buFontTx/>
              <a:buChar char="-"/>
            </a:pPr>
            <a:r>
              <a:rPr lang="fr-FR" sz="2400" dirty="0"/>
              <a:t>Désagrégation top/down peut être </a:t>
            </a:r>
            <a:r>
              <a:rPr lang="fr-FR" sz="2400" dirty="0" smtClean="0"/>
              <a:t>piégeuse</a:t>
            </a:r>
            <a:r>
              <a:rPr lang="fr-FR" sz="2400" dirty="0" smtClean="0"/>
              <a:t>…</a:t>
            </a:r>
          </a:p>
          <a:p>
            <a:pPr>
              <a:buFontTx/>
              <a:buChar char="-"/>
            </a:pPr>
            <a:r>
              <a:rPr lang="fr-FR" sz="2400" dirty="0" smtClean="0"/>
              <a:t>Peut conduire à des structures  fortement biaisées pour la modélisation</a:t>
            </a:r>
          </a:p>
          <a:p>
            <a:pPr lvl="1">
              <a:buFontTx/>
              <a:buChar char="-"/>
            </a:pPr>
            <a:r>
              <a:rPr lang="fr-FR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 repartir dans un 2ème temps en </a:t>
            </a:r>
            <a:r>
              <a:rPr lang="fr-FR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bottom</a:t>
            </a:r>
            <a:r>
              <a:rPr lang="fr-FR" dirty="0" smtClean="0">
                <a:solidFill>
                  <a:srgbClr val="FF0000"/>
                </a:solidFill>
                <a:sym typeface="Wingdings" panose="05000000000000000000" pitchFamily="2" charset="2"/>
              </a:rPr>
              <a:t>/up à partir des leviers d’action</a:t>
            </a:r>
            <a:endParaRPr lang="fr-FR" dirty="0" smtClean="0">
              <a:solidFill>
                <a:srgbClr val="FF0000"/>
              </a:solidFill>
            </a:endParaRPr>
          </a:p>
          <a:p>
            <a:pPr lvl="1">
              <a:buFontTx/>
              <a:buChar char="-"/>
            </a:pPr>
            <a:r>
              <a:rPr lang="fr-FR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fr-FR" dirty="0" smtClean="0">
                <a:solidFill>
                  <a:srgbClr val="FF0000"/>
                </a:solidFill>
              </a:rPr>
              <a:t> d’une manière générale limiter le nombre de niveaux</a:t>
            </a:r>
          </a:p>
          <a:p>
            <a:pPr>
              <a:buFontTx/>
              <a:buChar char="-"/>
            </a:pPr>
            <a:r>
              <a:rPr lang="fr-FR" sz="2400" dirty="0" smtClean="0"/>
              <a:t>Effondrement de la sensibilité avec le nombre de niveaux et la pondération…</a:t>
            </a:r>
            <a:endParaRPr lang="fr-FR" sz="2400" dirty="0"/>
          </a:p>
          <a:p>
            <a:pPr marL="0" indent="0">
              <a:buNone/>
            </a:pPr>
            <a:endParaRPr lang="fr-FR" sz="2400" dirty="0"/>
          </a:p>
          <a:p>
            <a:pPr>
              <a:buFontTx/>
              <a:buChar char="-"/>
            </a:pPr>
            <a:endParaRPr lang="fr-FR" sz="2400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275A721D-6178-6E41-AFB8-51ABB6860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ED5B-4177-4908-AB0C-76374F5A60BB}" type="slidenum">
              <a:rPr lang="fr-FR" smtClean="0"/>
              <a:t>16</a:t>
            </a:fld>
            <a:endParaRPr lang="fr-FR" dirty="0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C5A7AF74-C9B1-A642-8CFC-B8729195F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fr-FR"/>
              <a:t>ECODEV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1442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3052482"/>
            <a:ext cx="9601200" cy="1485900"/>
          </a:xfrm>
        </p:spPr>
        <p:txBody>
          <a:bodyPr/>
          <a:lstStyle/>
          <a:p>
            <a:pPr algn="ctr"/>
            <a:r>
              <a:rPr lang="fr-FR" dirty="0" smtClean="0"/>
              <a:t>MERCI!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fr-FR" smtClean="0"/>
              <a:t>ECODEV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ED5B-4177-4908-AB0C-76374F5A60BB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45530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39A5CB-6807-4E13-A368-F65891F04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 de l’exposé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A4C2378-C051-49FA-92EA-438954DA4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>
            <a:normAutofit/>
          </a:bodyPr>
          <a:lstStyle/>
          <a:p>
            <a:r>
              <a:rPr lang="fr-FR" sz="2400" dirty="0" smtClean="0"/>
              <a:t>Introduction: rappels sur les points forts</a:t>
            </a:r>
          </a:p>
          <a:p>
            <a:r>
              <a:rPr lang="fr-FR" sz="2400" dirty="0" smtClean="0"/>
              <a:t>Analyse </a:t>
            </a:r>
            <a:r>
              <a:rPr lang="fr-FR" sz="2400" dirty="0" err="1" smtClean="0"/>
              <a:t>DEXi</a:t>
            </a:r>
            <a:r>
              <a:rPr lang="fr-FR" sz="2400" dirty="0" smtClean="0"/>
              <a:t>-Fruits</a:t>
            </a:r>
          </a:p>
          <a:p>
            <a:r>
              <a:rPr lang="fr-FR" sz="2400" dirty="0" smtClean="0"/>
              <a:t>Comparaison avec MASC</a:t>
            </a:r>
          </a:p>
          <a:p>
            <a:r>
              <a:rPr lang="fr-FR" sz="2400" dirty="0" smtClean="0"/>
              <a:t>Elargissements à d’autres modèles et pistes de généralisation</a:t>
            </a:r>
            <a:endParaRPr lang="fr-FR" sz="240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0F38E9-DBCF-0C4E-AFE5-2AF43090F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E8ED5B-4177-4908-AB0C-76374F5A60B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9D90A0">
                    <a:lumMod val="75000"/>
                  </a:srgb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9D90A0">
                  <a:lumMod val="75000"/>
                </a:srgbClr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9C3E3EBE-3439-0941-81D9-FD329C40A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D90A0">
                    <a:lumMod val="75000"/>
                  </a:srgb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ECODEV</a:t>
            </a:r>
          </a:p>
        </p:txBody>
      </p:sp>
    </p:spTree>
    <p:extLst>
      <p:ext uri="{BB962C8B-B14F-4D97-AF65-F5344CB8AC3E}">
        <p14:creationId xmlns:p14="http://schemas.microsoft.com/office/powerpoint/2010/main" val="303122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2413E5-A317-4055-8AC1-3FC8F9D04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83307"/>
            <a:ext cx="9601200" cy="1485900"/>
          </a:xfrm>
        </p:spPr>
        <p:txBody>
          <a:bodyPr/>
          <a:lstStyle/>
          <a:p>
            <a:r>
              <a:rPr lang="fr-FR" dirty="0" smtClean="0"/>
              <a:t>INTRO: Points </a:t>
            </a:r>
            <a:r>
              <a:rPr lang="fr-FR" dirty="0"/>
              <a:t>forts du formalisme </a:t>
            </a:r>
            <a:r>
              <a:rPr lang="fr-FR" dirty="0" err="1"/>
              <a:t>DEXi</a:t>
            </a:r>
            <a:r>
              <a:rPr lang="fr-FR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A50BC00-6DD1-46EF-A9BE-4A3822F22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41500"/>
            <a:ext cx="9601200" cy="3581400"/>
          </a:xfrm>
        </p:spPr>
        <p:txBody>
          <a:bodyPr>
            <a:normAutofit/>
          </a:bodyPr>
          <a:lstStyle/>
          <a:p>
            <a:r>
              <a:rPr lang="fr-FR" sz="2400" dirty="0" smtClean="0"/>
              <a:t>Grandes </a:t>
            </a:r>
            <a:r>
              <a:rPr lang="fr-FR" sz="2400" dirty="0"/>
              <a:t>variétés d’applications</a:t>
            </a:r>
          </a:p>
          <a:p>
            <a:r>
              <a:rPr lang="fr-FR" sz="2400" dirty="0"/>
              <a:t>Simplicité d’emploi</a:t>
            </a:r>
          </a:p>
          <a:p>
            <a:r>
              <a:rPr lang="fr-FR" sz="2400" dirty="0"/>
              <a:t>Evolutivité (bon feedback)</a:t>
            </a:r>
          </a:p>
          <a:p>
            <a:r>
              <a:rPr lang="fr-FR" sz="2400" dirty="0"/>
              <a:t>Support pédagogique favorisant les échanges de connaissances et savoirs</a:t>
            </a:r>
          </a:p>
          <a:p>
            <a:r>
              <a:rPr lang="fr-FR" sz="2400" dirty="0"/>
              <a:t>Communauté relativement active en France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0D6C4BA-9E06-3442-A975-947313A95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ED5B-4177-4908-AB0C-76374F5A60BB}" type="slidenum">
              <a:rPr lang="fr-FR" smtClean="0"/>
              <a:t>2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18E83170-83B9-6947-90E3-90EE7202E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fr-FR"/>
              <a:t>ECODEV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285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A894F1-6ABE-4CFB-8AA6-F5BD7A50B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Famille </a:t>
            </a:r>
            <a:r>
              <a:rPr lang="fr-FR" dirty="0" err="1"/>
              <a:t>DEXi</a:t>
            </a:r>
            <a:r>
              <a:rPr lang="fr-FR" dirty="0"/>
              <a:t> fruits</a:t>
            </a:r>
          </a:p>
        </p:txBody>
      </p:sp>
      <p:pic>
        <p:nvPicPr>
          <p:cNvPr id="8" name="Arbre DEXiFruits.mp4">
            <a:hlinkClick r:id="" action="ppaction://media"/>
            <a:extLst>
              <a:ext uri="{FF2B5EF4-FFF2-40B4-BE49-F238E27FC236}">
                <a16:creationId xmlns:a16="http://schemas.microsoft.com/office/drawing/2014/main" id="{C20C3209-28C5-FC46-9C4D-0916544A060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00427" y="1371600"/>
            <a:ext cx="6591146" cy="5081786"/>
          </a:xfr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F2D53F0-6618-994B-9685-9FD16878F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ED5B-4177-4908-AB0C-76374F5A60BB}" type="slidenum">
              <a:rPr lang="fr-FR" smtClean="0"/>
              <a:t>3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2930F534-FEB3-7B4A-91FB-7E2F5D285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fr-FR"/>
              <a:t>ECODEV</a:t>
            </a:r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39C8F0A-8A61-6441-A0EF-2007985A51AC}"/>
              </a:ext>
            </a:extLst>
          </p:cNvPr>
          <p:cNvSpPr/>
          <p:nvPr/>
        </p:nvSpPr>
        <p:spPr>
          <a:xfrm>
            <a:off x="0" y="6215083"/>
            <a:ext cx="1219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Source pour la vidéo : www6.inra.fr/</a:t>
            </a:r>
            <a:r>
              <a:rPr lang="fr-FR" sz="12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means</a:t>
            </a: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/Outils-d-analyse-</a:t>
            </a:r>
            <a:r>
              <a:rPr lang="fr-FR" sz="12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multicritere</a:t>
            </a: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</a:t>
            </a:r>
            <a:r>
              <a:rPr lang="fr-FR" sz="12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DEXiFruits</a:t>
            </a: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</a:t>
            </a:r>
            <a:r>
              <a:rPr lang="fr-FR" sz="12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Decouvrir</a:t>
            </a: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-l-outil-</a:t>
            </a:r>
            <a:r>
              <a:rPr lang="fr-FR" sz="12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DEXiFruits</a:t>
            </a:r>
            <a:endParaRPr lang="fr-FR" sz="1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716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6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3BA442-C3D1-42F7-A2D9-67217035A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« Analyse de sensibilité »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E2B35FF-8B6A-4A48-943D-CECEA0C47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1" y="1902542"/>
            <a:ext cx="10412361" cy="3819832"/>
          </a:xfrm>
        </p:spPr>
        <p:txBody>
          <a:bodyPr>
            <a:normAutofit lnSpcReduction="10000"/>
          </a:bodyPr>
          <a:lstStyle/>
          <a:p>
            <a:r>
              <a:rPr lang="fr-FR" sz="2400" dirty="0"/>
              <a:t>Rareté des sources sur ce type de modèles</a:t>
            </a:r>
          </a:p>
          <a:p>
            <a:r>
              <a:rPr lang="fr-FR" sz="2400" dirty="0"/>
              <a:t>Travaux novateurs effectués en grandes cultures autour du modèle </a:t>
            </a:r>
            <a:r>
              <a:rPr lang="fr-FR" sz="2400" dirty="0" err="1"/>
              <a:t>Masc</a:t>
            </a:r>
            <a:endParaRPr lang="fr-FR" sz="2400" dirty="0"/>
          </a:p>
          <a:p>
            <a:pPr lvl="1"/>
            <a:r>
              <a:rPr lang="fr-FR" sz="2400" dirty="0" err="1"/>
              <a:t>Carpani</a:t>
            </a:r>
            <a:r>
              <a:rPr lang="fr-FR" sz="2400" dirty="0"/>
              <a:t> et al., 2012 ; Bergez, 2013</a:t>
            </a:r>
          </a:p>
          <a:p>
            <a:r>
              <a:rPr lang="fr-FR" sz="2400" dirty="0"/>
              <a:t>Interface </a:t>
            </a:r>
            <a:r>
              <a:rPr lang="fr-FR" sz="2400" dirty="0" err="1"/>
              <a:t>Izieval</a:t>
            </a:r>
            <a:r>
              <a:rPr lang="fr-FR" sz="2400" dirty="0"/>
              <a:t> développé par </a:t>
            </a:r>
            <a:r>
              <a:rPr lang="fr-FR" sz="2400" dirty="0" err="1"/>
              <a:t>J.E.Bergez</a:t>
            </a:r>
            <a:r>
              <a:rPr lang="fr-FR" sz="2400" dirty="0"/>
              <a:t> (AGIR Toulouse)</a:t>
            </a:r>
          </a:p>
          <a:p>
            <a:pPr lvl="1"/>
            <a:r>
              <a:rPr lang="fr-FR" sz="2400" dirty="0">
                <a:solidFill>
                  <a:schemeClr val="tx1"/>
                </a:solidFill>
                <a:hlinkClick r:id="rId2"/>
              </a:rPr>
              <a:t>https://www6.inra.fr/means/Outils-d-analyse-multicritere/DEXiFruits/Telecharger-DEXiFruits/Telecharger-l-interface-IZIEval</a:t>
            </a:r>
            <a:endParaRPr lang="fr-FR" sz="2400" dirty="0">
              <a:solidFill>
                <a:schemeClr val="tx1"/>
              </a:solidFill>
            </a:endParaRPr>
          </a:p>
          <a:p>
            <a:pPr lvl="1"/>
            <a:r>
              <a:rPr lang="fr-FR" sz="2400" dirty="0">
                <a:solidFill>
                  <a:schemeClr val="tx1"/>
                </a:solidFill>
              </a:rPr>
              <a:t>Versions</a:t>
            </a:r>
          </a:p>
          <a:p>
            <a:pPr lvl="1"/>
            <a:r>
              <a:rPr lang="fr-FR" sz="2400" dirty="0"/>
              <a:t>Points forts et contraintes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7467BC6-94B5-C64E-8B05-BF0C031AA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ED5B-4177-4908-AB0C-76374F5A60BB}" type="slidenum">
              <a:rPr lang="fr-FR" smtClean="0"/>
              <a:t>4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C43B0DB1-BD3F-2C43-9490-795947E9B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fr-FR"/>
              <a:t>ECODEV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285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D58A86-401C-FD48-8434-41B755288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ED5B-4177-4908-AB0C-76374F5A60BB}" type="slidenum">
              <a:rPr lang="fr-FR" smtClean="0"/>
              <a:t>5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DDB174D-6FFE-4240-9B07-AC0E79A92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fr-FR"/>
              <a:t>ECODEV</a:t>
            </a:r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E587EDD-70EE-FC4D-868E-DBCBD65E2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1772" y="1343891"/>
            <a:ext cx="5269174" cy="516349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C349911-1DDA-8B41-8922-314560F18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169" y="1535022"/>
            <a:ext cx="5269174" cy="4918364"/>
          </a:xfrm>
          <a:prstGeom prst="rect">
            <a:avLst/>
          </a:prstGeom>
        </p:spPr>
      </p:pic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3C0780D8-82EF-9E46-B5C5-81017F124202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6200000">
            <a:off x="-2409487" y="3000366"/>
            <a:ext cx="5352715" cy="533741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fr-FR" dirty="0"/>
              <a:t>Modèle Fruit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E0B84E7E-ABDF-E049-910A-FE656B42DCF0}"/>
              </a:ext>
            </a:extLst>
          </p:cNvPr>
          <p:cNvSpPr txBox="1">
            <a:spLocks/>
          </p:cNvSpPr>
          <p:nvPr/>
        </p:nvSpPr>
        <p:spPr>
          <a:xfrm>
            <a:off x="1194601" y="250329"/>
            <a:ext cx="11660924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11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/>
              <a:t>Principaux résultats : équilibre des réponses </a:t>
            </a:r>
          </a:p>
          <a:p>
            <a:r>
              <a:rPr lang="fr-FR" sz="3200" dirty="0"/>
              <a:t>(Monte-Carlo) </a:t>
            </a:r>
          </a:p>
        </p:txBody>
      </p:sp>
    </p:spTree>
    <p:extLst>
      <p:ext uri="{BB962C8B-B14F-4D97-AF65-F5344CB8AC3E}">
        <p14:creationId xmlns:p14="http://schemas.microsoft.com/office/powerpoint/2010/main" val="112269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C3B7210-AF32-DA47-BFFB-C7DB4EA5F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ED5B-4177-4908-AB0C-76374F5A60BB}" type="slidenum">
              <a:rPr lang="fr-FR" smtClean="0"/>
              <a:t>6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BD6B9A3-C55B-904D-AC35-3CFB2E139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fr-FR"/>
              <a:t>ECODEV</a:t>
            </a:r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D541FD1-EB9B-8841-B1EC-EBE826C7B0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000" r="2154"/>
          <a:stretch/>
        </p:blipFill>
        <p:spPr>
          <a:xfrm>
            <a:off x="1215426" y="883686"/>
            <a:ext cx="10365630" cy="55697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FC9CB977-93BF-114A-A4A4-A0F9D83DEAAE}"/>
              </a:ext>
            </a:extLst>
          </p:cNvPr>
          <p:cNvSpPr txBox="1"/>
          <p:nvPr/>
        </p:nvSpPr>
        <p:spPr>
          <a:xfrm>
            <a:off x="9178728" y="824180"/>
            <a:ext cx="199185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600" dirty="0"/>
              <a:t>Variables « feuilles» :</a:t>
            </a:r>
          </a:p>
          <a:p>
            <a:r>
              <a:rPr lang="fr-FR" sz="1600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</a:rPr>
              <a:t>SI &lt; 0,01</a:t>
            </a:r>
          </a:p>
          <a:p>
            <a:r>
              <a:rPr lang="fr-FR" sz="1600" dirty="0">
                <a:solidFill>
                  <a:srgbClr val="FFFF00"/>
                </a:solidFill>
                <a:effectLst>
                  <a:innerShdw blurRad="114300">
                    <a:prstClr val="black"/>
                  </a:innerShdw>
                </a:effectLst>
              </a:rPr>
              <a:t>SI &gt; 0,01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E8B4BC9-EC67-2E48-8231-077EB8639D28}"/>
              </a:ext>
            </a:extLst>
          </p:cNvPr>
          <p:cNvSpPr txBox="1"/>
          <p:nvPr/>
        </p:nvSpPr>
        <p:spPr>
          <a:xfrm>
            <a:off x="969818" y="6284109"/>
            <a:ext cx="21890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/>
              <a:t>Nb variables  = 59</a:t>
            </a:r>
          </a:p>
        </p:txBody>
      </p:sp>
      <p:sp>
        <p:nvSpPr>
          <p:cNvPr id="19" name="Titre 1">
            <a:extLst>
              <a:ext uri="{FF2B5EF4-FFF2-40B4-BE49-F238E27FC236}">
                <a16:creationId xmlns:a16="http://schemas.microsoft.com/office/drawing/2014/main" id="{8835865C-1334-8D43-8AC5-CF5245A320C9}"/>
              </a:ext>
            </a:extLst>
          </p:cNvPr>
          <p:cNvSpPr txBox="1">
            <a:spLocks/>
          </p:cNvSpPr>
          <p:nvPr/>
        </p:nvSpPr>
        <p:spPr>
          <a:xfrm>
            <a:off x="762000" y="0"/>
            <a:ext cx="114300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11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dirty="0"/>
              <a:t>Principaux résultats : indices de sensibilité 2/2 </a:t>
            </a:r>
          </a:p>
        </p:txBody>
      </p:sp>
      <p:sp>
        <p:nvSpPr>
          <p:cNvPr id="22" name="Espace réservé du contenu 2">
            <a:extLst>
              <a:ext uri="{FF2B5EF4-FFF2-40B4-BE49-F238E27FC236}">
                <a16:creationId xmlns:a16="http://schemas.microsoft.com/office/drawing/2014/main" id="{A7A85C19-CF6D-484A-9663-72E266F11698}"/>
              </a:ext>
            </a:extLst>
          </p:cNvPr>
          <p:cNvSpPr txBox="1">
            <a:spLocks/>
          </p:cNvSpPr>
          <p:nvPr/>
        </p:nvSpPr>
        <p:spPr>
          <a:xfrm rot="16200000">
            <a:off x="-2409487" y="3000366"/>
            <a:ext cx="5352715" cy="533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84053" indent="-384053" algn="l" defTabSz="914411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11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17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23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29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34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40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46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51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Franklin Gothic Book" panose="020B0503020102020204" pitchFamily="34" charset="0"/>
              <a:buNone/>
            </a:pPr>
            <a:r>
              <a:rPr lang="fr-FR"/>
              <a:t>Modèle Fruit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198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AB6889-5603-45FE-9933-80768F653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0"/>
            <a:ext cx="10594816" cy="1485900"/>
          </a:xfrm>
        </p:spPr>
        <p:txBody>
          <a:bodyPr>
            <a:normAutofit/>
          </a:bodyPr>
          <a:lstStyle/>
          <a:p>
            <a:r>
              <a:rPr lang="fr-FR" sz="4000" dirty="0"/>
              <a:t>Principaux résultats : scénarios WB et BW 	   1/2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1B9AF-1CC3-C148-8C16-62BE11686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ED5B-4177-4908-AB0C-76374F5A60BB}" type="slidenum">
              <a:rPr lang="fr-FR" smtClean="0"/>
              <a:t>7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C554C45D-2458-9C4B-B412-88F1CC097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fr-FR"/>
              <a:t>ECODEV</a:t>
            </a:r>
            <a:endParaRPr lang="fr-FR" dirty="0"/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8D225043-2FF3-8242-B50C-B5A9517315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342941"/>
              </p:ext>
            </p:extLst>
          </p:nvPr>
        </p:nvGraphicFramePr>
        <p:xfrm>
          <a:off x="796713" y="590879"/>
          <a:ext cx="5036528" cy="5527414"/>
        </p:xfrm>
        <a:graphic>
          <a:graphicData uri="http://schemas.openxmlformats.org/drawingml/2006/table">
            <a:tbl>
              <a:tblPr/>
              <a:tblGrid>
                <a:gridCol w="4160478">
                  <a:extLst>
                    <a:ext uri="{9D8B030D-6E8A-4147-A177-3AD203B41FA5}">
                      <a16:colId xmlns:a16="http://schemas.microsoft.com/office/drawing/2014/main" val="1779594293"/>
                    </a:ext>
                  </a:extLst>
                </a:gridCol>
                <a:gridCol w="473363">
                  <a:extLst>
                    <a:ext uri="{9D8B030D-6E8A-4147-A177-3AD203B41FA5}">
                      <a16:colId xmlns:a16="http://schemas.microsoft.com/office/drawing/2014/main" val="386314744"/>
                    </a:ext>
                  </a:extLst>
                </a:gridCol>
                <a:gridCol w="402687">
                  <a:extLst>
                    <a:ext uri="{9D8B030D-6E8A-4147-A177-3AD203B41FA5}">
                      <a16:colId xmlns:a16="http://schemas.microsoft.com/office/drawing/2014/main" val="419965363"/>
                    </a:ext>
                  </a:extLst>
                </a:gridCol>
              </a:tblGrid>
              <a:tr h="39308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Worst Best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Best Worst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7768098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Aides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3360607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Cots de production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293088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Rgularit de la production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5627022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Dpendance aux marchs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5001007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. Cots de la protection des cultures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774153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. Valeur de la production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925892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Besoin en quipement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402320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Disponibilit en ressources financires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723502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Accs aux quipements et aux intrants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7697600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Prix de vente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5722389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Complexit du systme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2842317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Rgularit de distribution de la charge de travail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215789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Difficults ‡ recruter de la main doeuvre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1955215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Connaissances et comptences de larboriculteur et de ses employs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332902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Accs aux connaissances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9457549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Difficults physiques et pnibilit du travail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3407674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Prcautions phytosanitaires et produits dangereux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488704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Satisfaction visvis du march vis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376775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Accessibilit sociale du produit pour les consommateurs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301291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Temps de travail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9847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Acceptabilit de la stratgie par la socit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443665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Perturbations pour le voisinage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0395042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Transfert de connaissances vers la socit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140631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Valeur sociale du paysage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3486117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Matriel dirrigation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2473614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IFT total chimique et NODU Vert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2182058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Consommation en eau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753557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Disponibilit locale en eau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679435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Rendement total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3230452"/>
                  </a:ext>
                </a:extLst>
              </a:tr>
            </a:tbl>
          </a:graphicData>
        </a:graphic>
      </p:graphicFrame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CF047B1-8C3E-B94C-97CF-FEA653F503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3535985"/>
              </p:ext>
            </p:extLst>
          </p:nvPr>
        </p:nvGraphicFramePr>
        <p:xfrm>
          <a:off x="6096214" y="810724"/>
          <a:ext cx="5870203" cy="5482830"/>
        </p:xfrm>
        <a:graphic>
          <a:graphicData uri="http://schemas.openxmlformats.org/drawingml/2006/table">
            <a:tbl>
              <a:tblPr/>
              <a:tblGrid>
                <a:gridCol w="5106038">
                  <a:extLst>
                    <a:ext uri="{9D8B030D-6E8A-4147-A177-3AD203B41FA5}">
                      <a16:colId xmlns:a16="http://schemas.microsoft.com/office/drawing/2014/main" val="4125080394"/>
                    </a:ext>
                  </a:extLst>
                </a:gridCol>
                <a:gridCol w="394734">
                  <a:extLst>
                    <a:ext uri="{9D8B030D-6E8A-4147-A177-3AD203B41FA5}">
                      <a16:colId xmlns:a16="http://schemas.microsoft.com/office/drawing/2014/main" val="2361055731"/>
                    </a:ext>
                  </a:extLst>
                </a:gridCol>
                <a:gridCol w="369431">
                  <a:extLst>
                    <a:ext uri="{9D8B030D-6E8A-4147-A177-3AD203B41FA5}">
                      <a16:colId xmlns:a16="http://schemas.microsoft.com/office/drawing/2014/main" val="4214972023"/>
                    </a:ext>
                  </a:extLst>
                </a:gridCol>
              </a:tblGrid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Pression foncire de la rgion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765112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Importance et connectivit des infrastructures agrocologiques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614519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Apports de K minral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093816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. Utilisation des machines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5637054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. . Exposition du terrain au vent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462312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Matrise du pH du sol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5473042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. Travail </a:t>
                      </a:r>
                      <a:r>
                        <a:rPr lang="fr-F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mcanique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sur le rang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9021530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. Oprations de gestion du couvert de linterrang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771319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. Amendements et fertilisants organiques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2660019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. . . Sensibilit du terrain au ruissellement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4316063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. . . Apports de P minral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21426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. . . Apports de P dorigine organique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0672302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. . Risque de drive des pesticides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1200516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. . Utilisation dintrants contenant des mtaux lourds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6534762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. . Sensibilit du terrain la lixiviation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87114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. . Apports de N minral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940327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. . Apports de N organique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368150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Risque de </a:t>
                      </a:r>
                      <a:r>
                        <a:rPr lang="fr-F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derive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des pesticides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0739767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IFT hors NODU vert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849973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. Sensibilit du terrain et pratiques aggravant les missions de N2O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259539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MosaÔque des cultures du paysage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149214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Importance et connectivit des habitats seminaturels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970399"/>
                  </a:ext>
                </a:extLst>
              </a:tr>
              <a:tr h="34849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Importance et connectivit des infrastructures agrocologiques (IAE) de lexploitation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090398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Diversit des infrastructures agrocologiques (IAE) de lexploitation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8672860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. Prsence dhabitats artificiels au verger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1819568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. Mlange cultural et plantes de services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801432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. . Importance et connectivit des haies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573400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. . Richesse des haies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3959001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. . Prsence ou implantation de bandes fleuries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525361"/>
                  </a:ext>
                </a:extLst>
              </a:tr>
              <a:tr h="17704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. . . . . . . Niveau denherbement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96" marR="5596" marT="55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7641002"/>
                  </a:ext>
                </a:extLst>
              </a:tr>
            </a:tbl>
          </a:graphicData>
        </a:graphic>
      </p:graphicFrame>
      <p:sp>
        <p:nvSpPr>
          <p:cNvPr id="16" name="ZoneTexte 15">
            <a:extLst>
              <a:ext uri="{FF2B5EF4-FFF2-40B4-BE49-F238E27FC236}">
                <a16:creationId xmlns:a16="http://schemas.microsoft.com/office/drawing/2014/main" id="{9020EBE2-C5F8-DE44-9934-FC585CD6E54B}"/>
              </a:ext>
            </a:extLst>
          </p:cNvPr>
          <p:cNvSpPr txBox="1"/>
          <p:nvPr/>
        </p:nvSpPr>
        <p:spPr>
          <a:xfrm>
            <a:off x="1492323" y="6211669"/>
            <a:ext cx="934454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WB : on obtient la note </a:t>
            </a:r>
            <a:r>
              <a:rPr lang="fr-FR" b="1" dirty="0">
                <a:solidFill>
                  <a:srgbClr val="00B050"/>
                </a:solidFill>
              </a:rPr>
              <a:t>maximale</a:t>
            </a:r>
            <a:r>
              <a:rPr lang="fr-FR" b="1" dirty="0">
                <a:solidFill>
                  <a:srgbClr val="FF0000"/>
                </a:solidFill>
              </a:rPr>
              <a:t> avec nb </a:t>
            </a:r>
            <a:r>
              <a:rPr lang="fr-FR" b="1" dirty="0">
                <a:solidFill>
                  <a:srgbClr val="92D050"/>
                </a:solidFill>
              </a:rPr>
              <a:t>++</a:t>
            </a:r>
            <a:r>
              <a:rPr lang="fr-FR" b="1" dirty="0"/>
              <a:t> </a:t>
            </a:r>
            <a:r>
              <a:rPr lang="fr-FR" b="1" dirty="0">
                <a:solidFill>
                  <a:srgbClr val="FF0000"/>
                </a:solidFill>
              </a:rPr>
              <a:t>=  seulement </a:t>
            </a:r>
            <a:r>
              <a:rPr lang="fr-FR" b="1" dirty="0" smtClean="0">
                <a:solidFill>
                  <a:srgbClr val="FF0000"/>
                </a:solidFill>
              </a:rPr>
              <a:t>17 </a:t>
            </a:r>
            <a:r>
              <a:rPr lang="fr-FR" b="1" dirty="0">
                <a:solidFill>
                  <a:srgbClr val="FF0000"/>
                </a:solidFill>
              </a:rPr>
              <a:t>sur </a:t>
            </a:r>
            <a:r>
              <a:rPr lang="fr-FR" b="1" dirty="0" smtClean="0">
                <a:solidFill>
                  <a:srgbClr val="FF0000"/>
                </a:solidFill>
              </a:rPr>
              <a:t>59 et tous les autres au min</a:t>
            </a:r>
            <a:endParaRPr lang="fr-FR" b="1" dirty="0">
              <a:solidFill>
                <a:srgbClr val="FF0000"/>
              </a:solidFill>
            </a:endParaRPr>
          </a:p>
          <a:p>
            <a:pPr algn="ctr"/>
            <a:r>
              <a:rPr lang="fr-FR" b="1" dirty="0">
                <a:solidFill>
                  <a:srgbClr val="FF0000"/>
                </a:solidFill>
              </a:rPr>
              <a:t>BW : on obtient la note minimale avec nb </a:t>
            </a:r>
            <a:r>
              <a:rPr lang="fr-FR" b="1" dirty="0">
                <a:solidFill>
                  <a:srgbClr val="FF7E79"/>
                </a:solidFill>
              </a:rPr>
              <a:t>- -</a:t>
            </a:r>
            <a:r>
              <a:rPr lang="fr-FR" b="1" dirty="0"/>
              <a:t> </a:t>
            </a:r>
            <a:r>
              <a:rPr lang="fr-FR" b="1" dirty="0">
                <a:solidFill>
                  <a:srgbClr val="FF0000"/>
                </a:solidFill>
              </a:rPr>
              <a:t>= seulement 15 sur </a:t>
            </a:r>
            <a:r>
              <a:rPr lang="fr-FR" b="1" dirty="0" smtClean="0">
                <a:solidFill>
                  <a:srgbClr val="FF0000"/>
                </a:solidFill>
              </a:rPr>
              <a:t>59 et tous les autres au max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72C27A05-58CB-A14E-BBAA-97239F5173FD}"/>
              </a:ext>
            </a:extLst>
          </p:cNvPr>
          <p:cNvSpPr txBox="1">
            <a:spLocks/>
          </p:cNvSpPr>
          <p:nvPr/>
        </p:nvSpPr>
        <p:spPr>
          <a:xfrm rot="16200000">
            <a:off x="-2409487" y="3000366"/>
            <a:ext cx="5352715" cy="533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84053" indent="-384053" algn="l" defTabSz="914411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11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17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23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29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34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40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46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51" indent="-384053" algn="l" defTabSz="914411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Franklin Gothic Book" panose="020B0503020102020204" pitchFamily="34" charset="0"/>
              <a:buNone/>
            </a:pPr>
            <a:r>
              <a:rPr lang="fr-FR"/>
              <a:t>Modèle Fruit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914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DAB7CE-166A-094E-BF13-4E3F5AE68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ED5B-4177-4908-AB0C-76374F5A60BB}" type="slidenum">
              <a:rPr lang="fr-FR" smtClean="0"/>
              <a:t>8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9DEB5DFE-4D87-9944-AD7A-823C217D5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fr-FR"/>
              <a:t>ECODEV</a:t>
            </a:r>
            <a:endParaRPr lang="fr-FR" dirty="0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608B8A9D-260D-7C4B-9EE6-71CEFC655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455" y="142247"/>
            <a:ext cx="10250129" cy="1485900"/>
          </a:xfrm>
        </p:spPr>
        <p:txBody>
          <a:bodyPr>
            <a:normAutofit/>
          </a:bodyPr>
          <a:lstStyle/>
          <a:p>
            <a:r>
              <a:rPr lang="fr-FR" dirty="0"/>
              <a:t>Discussion: comparaison avec </a:t>
            </a:r>
            <a:r>
              <a:rPr lang="fr-FR" dirty="0" err="1"/>
              <a:t>Masc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09A09A9-A02D-7142-A249-9689D8ED2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489" y="1080292"/>
            <a:ext cx="8742981" cy="522985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82B0C3D-B0E8-7A4C-A756-5229BAB6C84C}"/>
              </a:ext>
            </a:extLst>
          </p:cNvPr>
          <p:cNvSpPr/>
          <p:nvPr/>
        </p:nvSpPr>
        <p:spPr>
          <a:xfrm>
            <a:off x="8750096" y="6347916"/>
            <a:ext cx="1780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accent6">
                    <a:lumMod val="50000"/>
                  </a:schemeClr>
                </a:solidFill>
                <a:latin typeface="VsfwtrAdvTT3713a231"/>
              </a:rPr>
              <a:t>Source : Bergez, 2013</a:t>
            </a:r>
            <a:endParaRPr lang="fr-FR" sz="14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AA51A017-2443-4045-ACD8-AC35C5F81319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6200000">
            <a:off x="-2409487" y="3000366"/>
            <a:ext cx="5352715" cy="533741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fr-FR" dirty="0"/>
              <a:t>Monte-Carlo</a:t>
            </a:r>
          </a:p>
        </p:txBody>
      </p:sp>
    </p:spTree>
    <p:extLst>
      <p:ext uri="{BB962C8B-B14F-4D97-AF65-F5344CB8AC3E}">
        <p14:creationId xmlns:p14="http://schemas.microsoft.com/office/powerpoint/2010/main" val="36353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ognag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ognage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ogna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9270AA94-2367-4B1E-B579-26147B222BD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25359</TotalTime>
  <Words>1199</Words>
  <Application>Microsoft Office PowerPoint</Application>
  <PresentationFormat>Grand écran</PresentationFormat>
  <Paragraphs>297</Paragraphs>
  <Slides>18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3" baseType="lpstr">
      <vt:lpstr>Calibri</vt:lpstr>
      <vt:lpstr>Franklin Gothic Book</vt:lpstr>
      <vt:lpstr>VsfwtrAdvTT3713a231</vt:lpstr>
      <vt:lpstr>Wingdings</vt:lpstr>
      <vt:lpstr>Rognage</vt:lpstr>
      <vt:lpstr>Analyse de sensibilité des modèles DEXi « Fruits »</vt:lpstr>
      <vt:lpstr>Plan de l’exposé</vt:lpstr>
      <vt:lpstr>INTRO: Points forts du formalisme DEXi </vt:lpstr>
      <vt:lpstr>Famille DEXi fruits</vt:lpstr>
      <vt:lpstr>« Analyse de sensibilité »</vt:lpstr>
      <vt:lpstr>Présentation PowerPoint</vt:lpstr>
      <vt:lpstr>Présentation PowerPoint</vt:lpstr>
      <vt:lpstr>Principaux résultats : scénarios WB et BW     1/2 </vt:lpstr>
      <vt:lpstr>Discussion: comparaison avec Masc </vt:lpstr>
      <vt:lpstr>Discussion: comparaison avec Masc </vt:lpstr>
      <vt:lpstr>Discussion: comparaison avec Masc </vt:lpstr>
      <vt:lpstr>Sensibilité et profondeur dans l’arbre</vt:lpstr>
      <vt:lpstr>Synthèse sur les pratiques d’implémentation</vt:lpstr>
      <vt:lpstr>Synthèse sur les pratiques d’implémentation</vt:lpstr>
      <vt:lpstr>Problèmes posés par l’agrégation</vt:lpstr>
      <vt:lpstr>Bilan de la discussion</vt:lpstr>
      <vt:lpstr>Conclusion générale</vt:lpstr>
      <vt:lpstr>MERCI!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Analyse critique du formalisme DEXi</dc:title>
  <dc:creator>Romain</dc:creator>
  <cp:lastModifiedBy>Romain</cp:lastModifiedBy>
  <cp:revision>108</cp:revision>
  <dcterms:created xsi:type="dcterms:W3CDTF">2018-12-21T10:21:43Z</dcterms:created>
  <dcterms:modified xsi:type="dcterms:W3CDTF">2019-06-21T12:01:14Z</dcterms:modified>
</cp:coreProperties>
</file>