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</p:sldMasterIdLst>
  <p:notesMasterIdLst>
    <p:notesMasterId r:id="rId20"/>
  </p:notesMasterIdLst>
  <p:sldIdLst>
    <p:sldId id="256" r:id="rId2"/>
    <p:sldId id="301" r:id="rId3"/>
    <p:sldId id="260" r:id="rId4"/>
    <p:sldId id="264" r:id="rId5"/>
    <p:sldId id="265" r:id="rId6"/>
    <p:sldId id="266" r:id="rId7"/>
    <p:sldId id="268" r:id="rId8"/>
    <p:sldId id="271" r:id="rId9"/>
    <p:sldId id="269" r:id="rId10"/>
    <p:sldId id="287" r:id="rId11"/>
    <p:sldId id="288" r:id="rId12"/>
    <p:sldId id="274" r:id="rId13"/>
    <p:sldId id="291" r:id="rId14"/>
    <p:sldId id="292" r:id="rId15"/>
    <p:sldId id="293" r:id="rId16"/>
    <p:sldId id="290" r:id="rId17"/>
    <p:sldId id="289" r:id="rId18"/>
    <p:sldId id="29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3791F-C5B7-5B43-A1A7-8B259B971B1F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49E1B-EE10-F44C-B385-0B536AC200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17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30" y="1788454"/>
            <a:ext cx="8361228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80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5" cy="40461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3" y="6453386"/>
            <a:ext cx="7023378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ECODEV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2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60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4826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1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ECODEV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94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3" y="624157"/>
            <a:ext cx="1565765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7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ECODEV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91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ECODEV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78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6" y="1301361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6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8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ECODEV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2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4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02450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6000"/>
            <a:ext cx="444778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6000"/>
            <a:ext cx="444778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ECODEV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922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ECODEV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31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ECODEV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400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6695" y="6453386"/>
            <a:ext cx="1204572" cy="404614"/>
          </a:xfrm>
          <a:prstGeom prst="rect">
            <a:avLst/>
          </a:prstGeom>
        </p:spPr>
        <p:txBody>
          <a:bodyPr/>
          <a:lstStyle/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ECODEV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05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685800"/>
            <a:ext cx="3855721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1" y="2856344"/>
            <a:ext cx="3855721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ECODEV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186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685800"/>
            <a:ext cx="3855721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1"/>
            <a:ext cx="6659881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6" indent="0">
              <a:buNone/>
              <a:defRPr sz="2000"/>
            </a:lvl2pPr>
            <a:lvl3pPr marL="914411" indent="0">
              <a:buNone/>
              <a:defRPr sz="20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1" y="2855968"/>
            <a:ext cx="3855721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6 janvier 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ECODEV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39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E8ED5B-4177-4908-AB0C-76374F5A60BB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656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1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5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/>
            <a:r>
              <a:rPr lang="fr-FR"/>
              <a:t>ECODEV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4654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4E8ED5B-4177-4908-AB0C-76374F5A60B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4" y="376"/>
            <a:ext cx="2286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66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11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53" indent="-384053" algn="l" defTabSz="914411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11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17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23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29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34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40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46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51" indent="-384053" algn="l" defTabSz="914411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6" orient="horz" pos="369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orient="horz" pos="1512" userDrawn="1">
          <p15:clr>
            <a:srgbClr val="F26B43"/>
          </p15:clr>
        </p15:guide>
        <p15:guide id="9" pos="6912" userDrawn="1">
          <p15:clr>
            <a:srgbClr val="F26B43"/>
          </p15:clr>
        </p15:guide>
        <p15:guide id="10" pos="937" userDrawn="1">
          <p15:clr>
            <a:srgbClr val="F26B43"/>
          </p15:clr>
        </p15:guide>
        <p15:guide id="11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6.inra.fr/means/Outils-d-analyse-multicritere/DEXiFruits/Telecharger-DEXiFruits/Telecharger-l-interface-IZIEva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61046-942C-4F60-A75A-0425A50ED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8" y="1788454"/>
            <a:ext cx="9837174" cy="2098226"/>
          </a:xfrm>
        </p:spPr>
        <p:txBody>
          <a:bodyPr/>
          <a:lstStyle/>
          <a:p>
            <a:r>
              <a:rPr lang="fr-FR" cap="none" dirty="0"/>
              <a:t>Analyse </a:t>
            </a:r>
            <a:r>
              <a:rPr lang="fr-FR" cap="none" dirty="0" smtClean="0"/>
              <a:t>de sensibilité </a:t>
            </a:r>
            <a:r>
              <a:rPr lang="fr-FR" sz="6600" cap="none" dirty="0" smtClean="0"/>
              <a:t>des modèles </a:t>
            </a:r>
            <a:r>
              <a:rPr lang="fr-FR" sz="6600" cap="none" dirty="0" err="1" smtClean="0"/>
              <a:t>DEXi</a:t>
            </a:r>
            <a:r>
              <a:rPr lang="fr-FR" sz="6600" cap="none" dirty="0" smtClean="0"/>
              <a:t> « Fruits »</a:t>
            </a:r>
            <a:endParaRPr lang="fr-FR" sz="6600" cap="non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9E4D80-061B-4AA0-9FD2-FD03E7021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Avignon </a:t>
            </a:r>
            <a:r>
              <a:rPr lang="fr-FR" dirty="0" smtClean="0">
                <a:solidFill>
                  <a:schemeClr val="accent1"/>
                </a:solidFill>
              </a:rPr>
              <a:t>21 juin </a:t>
            </a:r>
            <a:r>
              <a:rPr lang="fr-FR" dirty="0">
                <a:solidFill>
                  <a:schemeClr val="accent1"/>
                </a:solidFill>
              </a:rPr>
              <a:t>2019</a:t>
            </a:r>
          </a:p>
          <a:p>
            <a:r>
              <a:rPr lang="fr-FR" dirty="0">
                <a:solidFill>
                  <a:schemeClr val="accent1"/>
                </a:solidFill>
              </a:rPr>
              <a:t>Romain Roche </a:t>
            </a:r>
            <a:r>
              <a:rPr lang="fr-FR" dirty="0" smtClean="0">
                <a:solidFill>
                  <a:schemeClr val="accent1"/>
                </a:solidFill>
              </a:rPr>
              <a:t>ECODEVELOPPEMENT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DAB7CE-166A-094E-BF13-4E3F5AE6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9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DEB5DFE-4D87-9944-AD7A-823C217D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8B8A9D-260D-7C4B-9EE6-71CEFC65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5" y="142247"/>
            <a:ext cx="10250129" cy="1485900"/>
          </a:xfrm>
        </p:spPr>
        <p:txBody>
          <a:bodyPr>
            <a:normAutofit/>
          </a:bodyPr>
          <a:lstStyle/>
          <a:p>
            <a:r>
              <a:rPr lang="fr-FR" dirty="0"/>
              <a:t>Discussion: comparaison avec </a:t>
            </a:r>
            <a:r>
              <a:rPr lang="fr-FR" dirty="0" err="1"/>
              <a:t>Masc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2B0C3D-B0E8-7A4C-A756-5229BAB6C84C}"/>
              </a:ext>
            </a:extLst>
          </p:cNvPr>
          <p:cNvSpPr/>
          <p:nvPr/>
        </p:nvSpPr>
        <p:spPr>
          <a:xfrm>
            <a:off x="8750096" y="6347916"/>
            <a:ext cx="1780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VsfwtrAdvTT3713a231"/>
              </a:rPr>
              <a:t>Source : Bergez, 2013</a:t>
            </a:r>
            <a:endParaRPr lang="fr-FR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A51A017-2443-4045-ACD8-AC35C5F8131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2409487" y="3000366"/>
            <a:ext cx="5352715" cy="53374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dirty="0"/>
              <a:t>SI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F7D26F-86C9-454E-9C3E-4E2843D24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78" y="979965"/>
            <a:ext cx="8121597" cy="53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DAB7CE-166A-094E-BF13-4E3F5AE6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10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DEB5DFE-4D87-9944-AD7A-823C217D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ECODEV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8B8A9D-260D-7C4B-9EE6-71CEFC65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5" y="142247"/>
            <a:ext cx="10250129" cy="1485900"/>
          </a:xfrm>
        </p:spPr>
        <p:txBody>
          <a:bodyPr>
            <a:normAutofit/>
          </a:bodyPr>
          <a:lstStyle/>
          <a:p>
            <a:r>
              <a:rPr lang="fr-FR" dirty="0"/>
              <a:t>Discussion: comparaison avec </a:t>
            </a:r>
            <a:r>
              <a:rPr lang="fr-FR" dirty="0" err="1"/>
              <a:t>Masc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A51A017-2443-4045-ACD8-AC35C5F8131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2409487" y="3000366"/>
            <a:ext cx="5352715" cy="53374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dirty="0" err="1"/>
              <a:t>Worst</a:t>
            </a:r>
            <a:r>
              <a:rPr lang="fr-FR" dirty="0"/>
              <a:t> Best et Best </a:t>
            </a:r>
            <a:r>
              <a:rPr lang="fr-FR" dirty="0" err="1"/>
              <a:t>Worst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6F0BC4-F478-414B-9FC2-1E19B8EB6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2" y="751883"/>
            <a:ext cx="4482168" cy="51160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5256BF-03F7-5248-B1AF-8802404D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5" y="751883"/>
            <a:ext cx="3514132" cy="55960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61BBE-F50C-FD41-89F5-6DAA0AB1DCEC}"/>
              </a:ext>
            </a:extLst>
          </p:cNvPr>
          <p:cNvSpPr/>
          <p:nvPr/>
        </p:nvSpPr>
        <p:spPr>
          <a:xfrm>
            <a:off x="8750096" y="6347916"/>
            <a:ext cx="1780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VsfwtrAdvTT3713a231"/>
              </a:rPr>
              <a:t>Source : Bergez, 2013</a:t>
            </a:r>
            <a:endParaRPr lang="fr-FR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B68594-7469-3B4E-BCB0-03D8F9769C01}"/>
              </a:ext>
            </a:extLst>
          </p:cNvPr>
          <p:cNvSpPr txBox="1"/>
          <p:nvPr/>
        </p:nvSpPr>
        <p:spPr>
          <a:xfrm>
            <a:off x="885951" y="6313191"/>
            <a:ext cx="517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WB : note maximale avec nb + (en clair) = 19/39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3C5E10-536A-8E41-BC16-6D860E88A668}"/>
              </a:ext>
            </a:extLst>
          </p:cNvPr>
          <p:cNvSpPr txBox="1"/>
          <p:nvPr/>
        </p:nvSpPr>
        <p:spPr>
          <a:xfrm>
            <a:off x="6599767" y="5788697"/>
            <a:ext cx="517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BW : note minimale avec nb - (en gris) = 7/39</a:t>
            </a:r>
          </a:p>
        </p:txBody>
      </p:sp>
    </p:spTree>
    <p:extLst>
      <p:ext uri="{BB962C8B-B14F-4D97-AF65-F5344CB8AC3E}">
        <p14:creationId xmlns:p14="http://schemas.microsoft.com/office/powerpoint/2010/main" val="35613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723BA-3359-4A5D-A8A1-01DC83C9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5996"/>
            <a:ext cx="9601200" cy="1485900"/>
          </a:xfrm>
        </p:spPr>
        <p:txBody>
          <a:bodyPr/>
          <a:lstStyle/>
          <a:p>
            <a:r>
              <a:rPr lang="fr-FR" dirty="0"/>
              <a:t>Sensibilité et profondeur dans l’arbre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F00141-91CE-2B43-90D1-4AC530B4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11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7B47049-BCF6-EB47-8132-FBFDF307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 smtClean="0"/>
              <a:t>ECODEV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312C1E24-C706-4B45-8982-9759659843B4}"/>
              </a:ext>
            </a:extLst>
          </p:cNvPr>
          <p:cNvSpPr txBox="1">
            <a:spLocks/>
          </p:cNvSpPr>
          <p:nvPr/>
        </p:nvSpPr>
        <p:spPr>
          <a:xfrm>
            <a:off x="10174654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8ED5B-4177-4908-AB0C-76374F5A60B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781DE655-242B-1C47-ABC7-281AD2A77BFF}"/>
              </a:ext>
            </a:extLst>
          </p:cNvPr>
          <p:cNvSpPr txBox="1">
            <a:spLocks/>
          </p:cNvSpPr>
          <p:nvPr/>
        </p:nvSpPr>
        <p:spPr>
          <a:xfrm>
            <a:off x="2893565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ECODEV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5C0581-7296-9340-9B78-B7C68687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90" y="1559914"/>
            <a:ext cx="3127527" cy="46085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272071D-EACB-D24C-A1CC-34DF190DF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4"/>
          <a:stretch/>
        </p:blipFill>
        <p:spPr>
          <a:xfrm>
            <a:off x="821471" y="1510778"/>
            <a:ext cx="3585480" cy="48075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C0E4E4C-9596-0641-9025-5C32A9D4A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0"/>
          <a:stretch/>
        </p:blipFill>
        <p:spPr>
          <a:xfrm>
            <a:off x="4666767" y="1559914"/>
            <a:ext cx="3604023" cy="4807526"/>
          </a:xfrm>
          <a:prstGeom prst="rect">
            <a:avLst/>
          </a:prstGeom>
        </p:spPr>
      </p:pic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65F39534-20BC-A142-B87A-2C88F8D40B6C}"/>
              </a:ext>
            </a:extLst>
          </p:cNvPr>
          <p:cNvSpPr txBox="1">
            <a:spLocks/>
          </p:cNvSpPr>
          <p:nvPr/>
        </p:nvSpPr>
        <p:spPr>
          <a:xfrm>
            <a:off x="1242325" y="735710"/>
            <a:ext cx="10967383" cy="3581400"/>
          </a:xfrm>
          <a:prstGeom prst="rect">
            <a:avLst/>
          </a:prstGeom>
        </p:spPr>
        <p:txBody>
          <a:bodyPr/>
          <a:lstStyle>
            <a:lvl1pPr marL="384053" indent="-384053" algn="l" defTabSz="914411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17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23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29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34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40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46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5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/>
              <a:t>Modèle Fruit								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D0AFBF-47F9-DF43-8953-12544B491387}"/>
              </a:ext>
            </a:extLst>
          </p:cNvPr>
          <p:cNvSpPr/>
          <p:nvPr/>
        </p:nvSpPr>
        <p:spPr>
          <a:xfrm rot="16200000">
            <a:off x="9946864" y="4282938"/>
            <a:ext cx="3018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VsfwtrAdvTT3713a231"/>
              </a:rPr>
              <a:t>Source : </a:t>
            </a:r>
            <a:r>
              <a:rPr lang="fr-FR" sz="1400" i="1" dirty="0" err="1">
                <a:solidFill>
                  <a:schemeClr val="accent6">
                    <a:lumMod val="50000"/>
                  </a:schemeClr>
                </a:solidFill>
                <a:latin typeface="VsfwtrAdvTT3713a231"/>
              </a:rPr>
              <a:t>Carpani</a:t>
            </a:r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VsfwtrAdvTT3713a231"/>
              </a:rPr>
              <a:t> et al., 2012 </a:t>
            </a:r>
            <a:endParaRPr lang="fr-FR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Espace réservé du contenu 8">
            <a:extLst>
              <a:ext uri="{FF2B5EF4-FFF2-40B4-BE49-F238E27FC236}">
                <a16:creationId xmlns:a16="http://schemas.microsoft.com/office/drawing/2014/main" id="{8CDE965F-6B8A-8544-866A-2D3AA3C1B228}"/>
              </a:ext>
            </a:extLst>
          </p:cNvPr>
          <p:cNvSpPr txBox="1">
            <a:spLocks/>
          </p:cNvSpPr>
          <p:nvPr/>
        </p:nvSpPr>
        <p:spPr>
          <a:xfrm>
            <a:off x="745557" y="769236"/>
            <a:ext cx="11446442" cy="3581400"/>
          </a:xfrm>
          <a:prstGeom prst="rect">
            <a:avLst/>
          </a:prstGeom>
        </p:spPr>
        <p:txBody>
          <a:bodyPr/>
          <a:lstStyle>
            <a:lvl1pPr marL="384053" indent="-384053" algn="l" defTabSz="914411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17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23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29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34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40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46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5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SzPct val="140000"/>
              <a:buNone/>
            </a:pPr>
            <a:r>
              <a:rPr lang="fr-FR" dirty="0"/>
              <a:t>             </a:t>
            </a:r>
          </a:p>
          <a:p>
            <a:pPr algn="ctr"/>
            <a:r>
              <a:rPr lang="fr-FR" dirty="0"/>
              <a:t>Modèle CS Pathol RR4</a:t>
            </a:r>
          </a:p>
          <a:p>
            <a:pPr marL="0" indent="0" algn="ctr">
              <a:buNone/>
            </a:pPr>
            <a:r>
              <a:rPr lang="fr-FR" dirty="0"/>
              <a:t>						</a:t>
            </a:r>
          </a:p>
        </p:txBody>
      </p:sp>
      <p:sp>
        <p:nvSpPr>
          <p:cNvPr id="21" name="Espace réservé du contenu 8">
            <a:extLst>
              <a:ext uri="{FF2B5EF4-FFF2-40B4-BE49-F238E27FC236}">
                <a16:creationId xmlns:a16="http://schemas.microsoft.com/office/drawing/2014/main" id="{94438D68-2CFA-A04D-B3A8-A644C35BCAE0}"/>
              </a:ext>
            </a:extLst>
          </p:cNvPr>
          <p:cNvSpPr txBox="1">
            <a:spLocks/>
          </p:cNvSpPr>
          <p:nvPr/>
        </p:nvSpPr>
        <p:spPr>
          <a:xfrm>
            <a:off x="8538860" y="775400"/>
            <a:ext cx="3190576" cy="3581400"/>
          </a:xfrm>
          <a:prstGeom prst="rect">
            <a:avLst/>
          </a:prstGeom>
        </p:spPr>
        <p:txBody>
          <a:bodyPr/>
          <a:lstStyle>
            <a:lvl1pPr marL="384053" indent="-384053" algn="l" defTabSz="914411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17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23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29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34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40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46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5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 algn="r"/>
            <a:r>
              <a:rPr lang="fr-FR" dirty="0"/>
              <a:t>Modèle </a:t>
            </a:r>
            <a:r>
              <a:rPr lang="fr-FR" dirty="0" err="1"/>
              <a:t>Masc</a:t>
            </a:r>
            <a:r>
              <a:rPr lang="fr-FR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2455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A73B0-1877-487B-9EA5-688C3554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Synthèse sur les pratiques d’implémentation</a:t>
            </a:r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6368A5FA-B110-704E-9402-CD4D93136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Niveau de profondeur des feuilles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5A7AF74-C9B1-A642-8CFC-B8729195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ECODEV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5A721D-6178-6E41-AFB8-51ABB68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E0555B-3B21-4B47-A245-B2C48999D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56" y="966887"/>
            <a:ext cx="10478190" cy="530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A73B0-1877-487B-9EA5-688C3554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510" y="144922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Synthèse sur les pratiques d’implémentation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5A721D-6178-6E41-AFB8-51ABB68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13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5A7AF74-C9B1-A642-8CFC-B8729195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F0EEA1-93EA-B145-AE83-740F8FC2E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67" y="1882332"/>
            <a:ext cx="4924113" cy="30470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203838-2883-2944-A4E1-B7623AD1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94" y="1882332"/>
            <a:ext cx="5416952" cy="30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A73B0-1877-487B-9EA5-688C3554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510" y="144922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Problèmes posés par l’agrégation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5A721D-6178-6E41-AFB8-51ABB68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14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5A7AF74-C9B1-A642-8CFC-B8729195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CEB8CE-605E-484E-99D7-99BC33202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65" y="1245323"/>
            <a:ext cx="2321684" cy="13474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A21CF9-C997-AE42-8A92-757193A2C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498" y="2592729"/>
            <a:ext cx="2673272" cy="17462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7A22CC-4D3F-0F43-8AAD-0834BEBE6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952" y="4114434"/>
            <a:ext cx="3877419" cy="210117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BAB86F8-4F35-4041-8F5C-1A45625C5A56}"/>
              </a:ext>
            </a:extLst>
          </p:cNvPr>
          <p:cNvSpPr txBox="1"/>
          <p:nvPr/>
        </p:nvSpPr>
        <p:spPr>
          <a:xfrm>
            <a:off x="1889274" y="875991"/>
            <a:ext cx="148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3x3 (-&gt; 5?)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AADB0E7-914A-2D4F-BEA2-36EFA19EEBAA}"/>
              </a:ext>
            </a:extLst>
          </p:cNvPr>
          <p:cNvSpPr txBox="1"/>
          <p:nvPr/>
        </p:nvSpPr>
        <p:spPr>
          <a:xfrm>
            <a:off x="5034667" y="2238461"/>
            <a:ext cx="148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4x4 (-&gt; 5?)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05ABF9-B05E-4240-A0F5-68FBABB57FE2}"/>
              </a:ext>
            </a:extLst>
          </p:cNvPr>
          <p:cNvSpPr txBox="1"/>
          <p:nvPr/>
        </p:nvSpPr>
        <p:spPr>
          <a:xfrm>
            <a:off x="8806194" y="3745102"/>
            <a:ext cx="148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5x5 (-&gt; 7?)</a:t>
            </a:r>
          </a:p>
        </p:txBody>
      </p:sp>
    </p:spTree>
    <p:extLst>
      <p:ext uri="{BB962C8B-B14F-4D97-AF65-F5344CB8AC3E}">
        <p14:creationId xmlns:p14="http://schemas.microsoft.com/office/powerpoint/2010/main" val="14270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A73B0-1877-487B-9EA5-688C3554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085" y="671286"/>
            <a:ext cx="10515600" cy="1325563"/>
          </a:xfrm>
        </p:spPr>
        <p:txBody>
          <a:bodyPr/>
          <a:lstStyle/>
          <a:p>
            <a:r>
              <a:rPr lang="fr-FR" dirty="0"/>
              <a:t>Bilan de la 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77D5EB-1AC5-48D2-92BF-1609B01B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085" y="1847797"/>
            <a:ext cx="10515600" cy="4605589"/>
          </a:xfrm>
        </p:spPr>
        <p:txBody>
          <a:bodyPr>
            <a:normAutofit/>
          </a:bodyPr>
          <a:lstStyle/>
          <a:p>
            <a:r>
              <a:rPr lang="fr-FR" sz="2400" dirty="0"/>
              <a:t>Des modèles assez différents mais convergence de résultats</a:t>
            </a:r>
          </a:p>
          <a:p>
            <a:r>
              <a:rPr lang="fr-FR" sz="2400" dirty="0" smtClean="0"/>
              <a:t>Attention aux déséquilibres!</a:t>
            </a:r>
          </a:p>
          <a:p>
            <a:r>
              <a:rPr lang="fr-FR" sz="2400" dirty="0" smtClean="0"/>
              <a:t>Forte </a:t>
            </a:r>
            <a:r>
              <a:rPr lang="fr-FR" sz="2400" dirty="0"/>
              <a:t>disparité de sensibilité aux variables </a:t>
            </a:r>
            <a:r>
              <a:rPr lang="fr-FR" dirty="0" smtClean="0">
                <a:solidFill>
                  <a:srgbClr val="FF0000"/>
                </a:solidFill>
              </a:rPr>
              <a:t>(en </a:t>
            </a:r>
            <a:r>
              <a:rPr lang="fr-FR" dirty="0">
                <a:solidFill>
                  <a:srgbClr val="FF0000"/>
                </a:solidFill>
              </a:rPr>
              <a:t>partie voulue mais sûrement pas en </a:t>
            </a:r>
            <a:r>
              <a:rPr lang="fr-FR" dirty="0" smtClean="0">
                <a:solidFill>
                  <a:srgbClr val="FF0000"/>
                </a:solidFill>
              </a:rPr>
              <a:t>totalité)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/>
              <a:t>Seule une faible proportion des variables sont réellement influentes voire utiles</a:t>
            </a:r>
          </a:p>
          <a:p>
            <a:r>
              <a:rPr lang="fr-FR" sz="2400" dirty="0"/>
              <a:t>Différentes pratiques d’agrégation </a:t>
            </a: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5A721D-6178-6E41-AFB8-51ABB68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5A7AF74-C9B1-A642-8CFC-B8729195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8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A73B0-1877-487B-9EA5-688C3554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085" y="671286"/>
            <a:ext cx="10515600" cy="1325563"/>
          </a:xfrm>
        </p:spPr>
        <p:txBody>
          <a:bodyPr/>
          <a:lstStyle/>
          <a:p>
            <a:r>
              <a:rPr lang="fr-FR" dirty="0"/>
              <a:t>Conclusion générale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77D5EB-1AC5-48D2-92BF-1609B01B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085" y="1497183"/>
            <a:ext cx="10515600" cy="4605589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Plateforme </a:t>
            </a:r>
            <a:r>
              <a:rPr lang="fr-FR" sz="2400" dirty="0" err="1"/>
              <a:t>DEXi</a:t>
            </a:r>
            <a:r>
              <a:rPr lang="fr-FR" sz="2400" dirty="0"/>
              <a:t> grande souplesse d’utilisation</a:t>
            </a:r>
          </a:p>
          <a:p>
            <a:r>
              <a:rPr lang="fr-FR" sz="2400" dirty="0"/>
              <a:t>Bon outil qui permet :</a:t>
            </a:r>
          </a:p>
          <a:p>
            <a:pPr>
              <a:buFontTx/>
              <a:buChar char="-"/>
            </a:pPr>
            <a:r>
              <a:rPr lang="fr-FR" sz="2400" dirty="0"/>
              <a:t>d’échanger et d’avoir une approche relativement didactique </a:t>
            </a:r>
          </a:p>
          <a:p>
            <a:pPr>
              <a:buFontTx/>
              <a:buChar char="-"/>
            </a:pPr>
            <a:r>
              <a:rPr lang="fr-FR" sz="2400" dirty="0" smtClean="0"/>
              <a:t>de </a:t>
            </a:r>
            <a:r>
              <a:rPr lang="fr-FR" sz="2400" dirty="0"/>
              <a:t>combiner les modalités au cas par cas</a:t>
            </a:r>
          </a:p>
          <a:p>
            <a:r>
              <a:rPr lang="fr-FR" sz="2400" dirty="0" smtClean="0"/>
              <a:t>Mais </a:t>
            </a:r>
            <a:r>
              <a:rPr lang="fr-FR" sz="2400" dirty="0"/>
              <a:t>:</a:t>
            </a:r>
          </a:p>
          <a:p>
            <a:pPr>
              <a:buFontTx/>
              <a:buChar char="-"/>
            </a:pPr>
            <a:r>
              <a:rPr lang="fr-FR" sz="2400" dirty="0"/>
              <a:t>Désagrégation top/down peut être </a:t>
            </a:r>
            <a:r>
              <a:rPr lang="fr-FR" sz="2400" dirty="0" smtClean="0"/>
              <a:t>piégeuse</a:t>
            </a:r>
            <a:r>
              <a:rPr lang="fr-FR" sz="2400" dirty="0" smtClean="0"/>
              <a:t>…</a:t>
            </a:r>
          </a:p>
          <a:p>
            <a:pPr>
              <a:buFontTx/>
              <a:buChar char="-"/>
            </a:pPr>
            <a:r>
              <a:rPr lang="fr-FR" sz="2400" dirty="0" smtClean="0"/>
              <a:t>Peut conduire à des structures  fortement biaisées pour la modélisation</a:t>
            </a:r>
          </a:p>
          <a:p>
            <a:pPr lvl="1"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repartir dans un 2ème temps en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bottom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/up à partir des leviers d’action</a:t>
            </a:r>
            <a:endParaRPr lang="fr-FR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FF0000"/>
                </a:solidFill>
              </a:rPr>
              <a:t> d’une manière générale limiter le nombre de niveaux</a:t>
            </a:r>
          </a:p>
          <a:p>
            <a:pPr>
              <a:buFontTx/>
              <a:buChar char="-"/>
            </a:pPr>
            <a:r>
              <a:rPr lang="fr-FR" sz="2400" dirty="0" smtClean="0"/>
              <a:t>Effondrement de la sensibilité avec le nombre de niveaux et la pondération…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5A721D-6178-6E41-AFB8-51ABB68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16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5A7AF74-C9B1-A642-8CFC-B8729195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44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052482"/>
            <a:ext cx="9601200" cy="1485900"/>
          </a:xfrm>
        </p:spPr>
        <p:txBody>
          <a:bodyPr/>
          <a:lstStyle/>
          <a:p>
            <a:pPr algn="ctr"/>
            <a:r>
              <a:rPr lang="fr-FR" dirty="0" smtClean="0"/>
              <a:t>MERCI!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mtClean="0"/>
              <a:t>ECODEV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53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9A5CB-6807-4E13-A368-F65891F0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de l’exposé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4C2378-C051-49FA-92EA-438954DA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35814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Introduction: rappels sur les points forts</a:t>
            </a:r>
          </a:p>
          <a:p>
            <a:r>
              <a:rPr lang="fr-FR" sz="2400" dirty="0" smtClean="0"/>
              <a:t>Analyse </a:t>
            </a:r>
            <a:r>
              <a:rPr lang="fr-FR" sz="2400" dirty="0" err="1" smtClean="0"/>
              <a:t>DEXi</a:t>
            </a:r>
            <a:r>
              <a:rPr lang="fr-FR" sz="2400" dirty="0" smtClean="0"/>
              <a:t>-Fruits</a:t>
            </a:r>
          </a:p>
          <a:p>
            <a:r>
              <a:rPr lang="fr-FR" sz="2400" dirty="0" smtClean="0"/>
              <a:t>Comparaison avec MASC</a:t>
            </a:r>
          </a:p>
          <a:p>
            <a:r>
              <a:rPr lang="fr-FR" sz="2400" dirty="0" smtClean="0"/>
              <a:t>Elargissements à d’autres modèles et pistes de généralisation</a:t>
            </a:r>
            <a:endParaRPr lang="fr-FR" sz="24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0F38E9-DBCF-0C4E-AFE5-2AF43090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8ED5B-4177-4908-AB0C-76374F5A60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9D90A0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C3E3EBE-3439-0941-81D9-FD329C40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ECODEV</a:t>
            </a:r>
          </a:p>
        </p:txBody>
      </p:sp>
    </p:spTree>
    <p:extLst>
      <p:ext uri="{BB962C8B-B14F-4D97-AF65-F5344CB8AC3E}">
        <p14:creationId xmlns:p14="http://schemas.microsoft.com/office/powerpoint/2010/main" val="30312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13E5-A317-4055-8AC1-3FC8F9D0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3307"/>
            <a:ext cx="9601200" cy="1485900"/>
          </a:xfrm>
        </p:spPr>
        <p:txBody>
          <a:bodyPr/>
          <a:lstStyle/>
          <a:p>
            <a:r>
              <a:rPr lang="fr-FR" dirty="0" smtClean="0"/>
              <a:t>INTRO: Points </a:t>
            </a:r>
            <a:r>
              <a:rPr lang="fr-FR" dirty="0"/>
              <a:t>forts du formalisme </a:t>
            </a:r>
            <a:r>
              <a:rPr lang="fr-FR" dirty="0" err="1"/>
              <a:t>DEXi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50BC00-6DD1-46EF-A9BE-4A3822F22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41500"/>
            <a:ext cx="9601200" cy="35814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Grandes </a:t>
            </a:r>
            <a:r>
              <a:rPr lang="fr-FR" sz="2400" dirty="0"/>
              <a:t>variétés d’applications</a:t>
            </a:r>
          </a:p>
          <a:p>
            <a:r>
              <a:rPr lang="fr-FR" sz="2400" dirty="0"/>
              <a:t>Simplicité d’emploi</a:t>
            </a:r>
          </a:p>
          <a:p>
            <a:r>
              <a:rPr lang="fr-FR" sz="2400" dirty="0"/>
              <a:t>Evolutivité (bon feedback)</a:t>
            </a:r>
          </a:p>
          <a:p>
            <a:r>
              <a:rPr lang="fr-FR" sz="2400" dirty="0"/>
              <a:t>Support pédagogique favorisant les échanges de connaissances et savoirs</a:t>
            </a:r>
          </a:p>
          <a:p>
            <a:r>
              <a:rPr lang="fr-FR" sz="2400" dirty="0"/>
              <a:t>Communauté relativement active en France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D6C4BA-9E06-3442-A975-947313A9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2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8E83170-83B9-6947-90E3-90EE7202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28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894F1-6ABE-4CFB-8AA6-F5BD7A50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Famille </a:t>
            </a:r>
            <a:r>
              <a:rPr lang="fr-FR" dirty="0" err="1"/>
              <a:t>DEXi</a:t>
            </a:r>
            <a:r>
              <a:rPr lang="fr-FR" dirty="0"/>
              <a:t> fruits</a:t>
            </a:r>
          </a:p>
        </p:txBody>
      </p:sp>
      <p:pic>
        <p:nvPicPr>
          <p:cNvPr id="8" name="Arbre DEXiFruits.mp4">
            <a:hlinkClick r:id="" action="ppaction://media"/>
            <a:extLst>
              <a:ext uri="{FF2B5EF4-FFF2-40B4-BE49-F238E27FC236}">
                <a16:creationId xmlns:a16="http://schemas.microsoft.com/office/drawing/2014/main" id="{C20C3209-28C5-FC46-9C4D-0916544A06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0427" y="1371600"/>
            <a:ext cx="6591146" cy="5081786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2D53F0-6618-994B-9685-9FD16878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3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930F534-FEB3-7B4A-91FB-7E2F5D28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9C8F0A-8A61-6441-A0EF-2007985A51AC}"/>
              </a:ext>
            </a:extLst>
          </p:cNvPr>
          <p:cNvSpPr/>
          <p:nvPr/>
        </p:nvSpPr>
        <p:spPr>
          <a:xfrm>
            <a:off x="0" y="621508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pour la vidéo : www6.inra.fr/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means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/Outils-d-analyse-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multicritere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DEXiFruits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Decouvrir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-l-outil-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DEXiFruits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BA442-C3D1-42F7-A2D9-67217035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« Analyse de sensibilité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2B35FF-8B6A-4A48-943D-CECEA0C47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902542"/>
            <a:ext cx="10412361" cy="3819832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Rareté des sources sur ce type de modèles</a:t>
            </a:r>
          </a:p>
          <a:p>
            <a:r>
              <a:rPr lang="fr-FR" sz="2400" dirty="0"/>
              <a:t>Travaux novateurs effectués en grandes cultures autour du modèle </a:t>
            </a:r>
            <a:r>
              <a:rPr lang="fr-FR" sz="2400" dirty="0" err="1"/>
              <a:t>Masc</a:t>
            </a:r>
            <a:endParaRPr lang="fr-FR" sz="2400" dirty="0"/>
          </a:p>
          <a:p>
            <a:pPr lvl="1"/>
            <a:r>
              <a:rPr lang="fr-FR" sz="2400" dirty="0" err="1"/>
              <a:t>Carpani</a:t>
            </a:r>
            <a:r>
              <a:rPr lang="fr-FR" sz="2400" dirty="0"/>
              <a:t> et al., 2012 ; Bergez, 2013</a:t>
            </a:r>
          </a:p>
          <a:p>
            <a:r>
              <a:rPr lang="fr-FR" sz="2400" dirty="0"/>
              <a:t>Interface </a:t>
            </a:r>
            <a:r>
              <a:rPr lang="fr-FR" sz="2400" dirty="0" err="1"/>
              <a:t>Izieval</a:t>
            </a:r>
            <a:r>
              <a:rPr lang="fr-FR" sz="2400" dirty="0"/>
              <a:t> développé par </a:t>
            </a:r>
            <a:r>
              <a:rPr lang="fr-FR" sz="2400" dirty="0" err="1"/>
              <a:t>J.E.Bergez</a:t>
            </a:r>
            <a:r>
              <a:rPr lang="fr-FR" sz="2400" dirty="0"/>
              <a:t> (AGIR Toulouse)</a:t>
            </a:r>
          </a:p>
          <a:p>
            <a:pPr lvl="1"/>
            <a:r>
              <a:rPr lang="fr-FR" sz="2400" dirty="0">
                <a:solidFill>
                  <a:schemeClr val="tx1"/>
                </a:solidFill>
                <a:hlinkClick r:id="rId2"/>
              </a:rPr>
              <a:t>https://www6.inra.fr/means/Outils-d-analyse-multicritere/DEXiFruits/Telecharger-DEXiFruits/Telecharger-l-interface-IZIEval</a:t>
            </a:r>
            <a:endParaRPr lang="fr-FR" sz="2400" dirty="0">
              <a:solidFill>
                <a:schemeClr val="tx1"/>
              </a:solidFill>
            </a:endParaRP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Versions</a:t>
            </a:r>
          </a:p>
          <a:p>
            <a:pPr lvl="1"/>
            <a:r>
              <a:rPr lang="fr-FR" sz="2400" dirty="0"/>
              <a:t>Points forts et contraintes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67BC6-94B5-C64E-8B05-BF0C031A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4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43B0DB1-BD3F-2C43-9490-795947E9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D58A86-401C-FD48-8434-41B75528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5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DDB174D-6FFE-4240-9B07-AC0E79A9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587EDD-70EE-FC4D-868E-DBCBD65E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772" y="1343891"/>
            <a:ext cx="5269174" cy="51634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349911-1DDA-8B41-8922-314560F1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69" y="1535022"/>
            <a:ext cx="5269174" cy="4918364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C0780D8-82EF-9E46-B5C5-81017F12420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2409487" y="3000366"/>
            <a:ext cx="5352715" cy="53374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dirty="0"/>
              <a:t>Modèle Fruit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E0B84E7E-ABDF-E049-910A-FE656B42DCF0}"/>
              </a:ext>
            </a:extLst>
          </p:cNvPr>
          <p:cNvSpPr txBox="1">
            <a:spLocks/>
          </p:cNvSpPr>
          <p:nvPr/>
        </p:nvSpPr>
        <p:spPr>
          <a:xfrm>
            <a:off x="1194601" y="250329"/>
            <a:ext cx="11660924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11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Principaux résultats : équilibre des réponses </a:t>
            </a:r>
          </a:p>
          <a:p>
            <a:r>
              <a:rPr lang="fr-FR" sz="3200" dirty="0"/>
              <a:t>(Monte-Carlo) </a:t>
            </a:r>
          </a:p>
        </p:txBody>
      </p:sp>
    </p:spTree>
    <p:extLst>
      <p:ext uri="{BB962C8B-B14F-4D97-AF65-F5344CB8AC3E}">
        <p14:creationId xmlns:p14="http://schemas.microsoft.com/office/powerpoint/2010/main" val="11226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3B7210-AF32-DA47-BFFB-C7DB4EA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6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BD6B9A3-C55B-904D-AC35-3CFB2E13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541FD1-EB9B-8841-B1EC-EBE826C7B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r="2154"/>
          <a:stretch/>
        </p:blipFill>
        <p:spPr>
          <a:xfrm>
            <a:off x="1215426" y="883686"/>
            <a:ext cx="10365630" cy="55697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C9CB977-93BF-114A-A4A4-A0F9D83DEAAE}"/>
              </a:ext>
            </a:extLst>
          </p:cNvPr>
          <p:cNvSpPr txBox="1"/>
          <p:nvPr/>
        </p:nvSpPr>
        <p:spPr>
          <a:xfrm>
            <a:off x="9178728" y="824180"/>
            <a:ext cx="199185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Variables « feuilles» :</a:t>
            </a:r>
          </a:p>
          <a:p>
            <a:r>
              <a:rPr lang="fr-FR" sz="1600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</a:rPr>
              <a:t>SI &lt; 0,01</a:t>
            </a:r>
          </a:p>
          <a:p>
            <a:r>
              <a:rPr lang="fr-FR" sz="1600" dirty="0">
                <a:solidFill>
                  <a:srgbClr val="FFFF00"/>
                </a:solidFill>
                <a:effectLst>
                  <a:innerShdw blurRad="114300">
                    <a:prstClr val="black"/>
                  </a:innerShdw>
                </a:effectLst>
              </a:rPr>
              <a:t>SI &gt; 0,01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8B4BC9-EC67-2E48-8231-077EB8639D28}"/>
              </a:ext>
            </a:extLst>
          </p:cNvPr>
          <p:cNvSpPr txBox="1"/>
          <p:nvPr/>
        </p:nvSpPr>
        <p:spPr>
          <a:xfrm>
            <a:off x="969818" y="6284109"/>
            <a:ext cx="2189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Nb variables  = 59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8835865C-1334-8D43-8AC5-CF5245A320C9}"/>
              </a:ext>
            </a:extLst>
          </p:cNvPr>
          <p:cNvSpPr txBox="1">
            <a:spLocks/>
          </p:cNvSpPr>
          <p:nvPr/>
        </p:nvSpPr>
        <p:spPr>
          <a:xfrm>
            <a:off x="762000" y="0"/>
            <a:ext cx="114300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11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Principaux résultats : indices de sensibilité 2/2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A7A85C19-CF6D-484A-9663-72E266F11698}"/>
              </a:ext>
            </a:extLst>
          </p:cNvPr>
          <p:cNvSpPr txBox="1">
            <a:spLocks/>
          </p:cNvSpPr>
          <p:nvPr/>
        </p:nvSpPr>
        <p:spPr>
          <a:xfrm rot="16200000">
            <a:off x="-2409487" y="3000366"/>
            <a:ext cx="5352715" cy="53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84053" indent="-384053" algn="l" defTabSz="914411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17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23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29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34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40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46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5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fr-FR"/>
              <a:t>Modèle Fruit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9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AB6889-5603-45FE-9933-80768F65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10594816" cy="1485900"/>
          </a:xfrm>
        </p:spPr>
        <p:txBody>
          <a:bodyPr>
            <a:normAutofit/>
          </a:bodyPr>
          <a:lstStyle/>
          <a:p>
            <a:r>
              <a:rPr lang="fr-FR" sz="4000" dirty="0"/>
              <a:t>Principaux résultats : scénarios WB et BW 	  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61B9AF-1CC3-C148-8C16-62BE1168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7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554C45D-2458-9C4B-B412-88F1CC09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8D225043-2FF3-8242-B50C-B5A951731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342941"/>
              </p:ext>
            </p:extLst>
          </p:nvPr>
        </p:nvGraphicFramePr>
        <p:xfrm>
          <a:off x="796713" y="590879"/>
          <a:ext cx="5036528" cy="5527414"/>
        </p:xfrm>
        <a:graphic>
          <a:graphicData uri="http://schemas.openxmlformats.org/drawingml/2006/table">
            <a:tbl>
              <a:tblPr/>
              <a:tblGrid>
                <a:gridCol w="4160478">
                  <a:extLst>
                    <a:ext uri="{9D8B030D-6E8A-4147-A177-3AD203B41FA5}">
                      <a16:colId xmlns:a16="http://schemas.microsoft.com/office/drawing/2014/main" val="1779594293"/>
                    </a:ext>
                  </a:extLst>
                </a:gridCol>
                <a:gridCol w="473363">
                  <a:extLst>
                    <a:ext uri="{9D8B030D-6E8A-4147-A177-3AD203B41FA5}">
                      <a16:colId xmlns:a16="http://schemas.microsoft.com/office/drawing/2014/main" val="386314744"/>
                    </a:ext>
                  </a:extLst>
                </a:gridCol>
                <a:gridCol w="402687">
                  <a:extLst>
                    <a:ext uri="{9D8B030D-6E8A-4147-A177-3AD203B41FA5}">
                      <a16:colId xmlns:a16="http://schemas.microsoft.com/office/drawing/2014/main" val="419965363"/>
                    </a:ext>
                  </a:extLst>
                </a:gridCol>
              </a:tblGrid>
              <a:tr h="39308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Worst Best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Best Worst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768098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Aides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6060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Cots de production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93088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Rgularit de la production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62702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Dpendance aux marchs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0100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Cots de la protection des cultures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774153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Valeur de la production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92589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Besoin en quipement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402320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Disponibilit en ressources financires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72350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Accs aux quipements et aux intrants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697600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Prix de vente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72238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Complexit du systme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84231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Rgularit de distribution de la charge de travail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21578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Difficults ‡ recruter de la main doeuvre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955215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Connaissances et comptences de larboriculteur et de ses employs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3290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Accs aux connaissances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5754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Difficults physiques et pnibilit du travail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07674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Prcautions phytosanitaires et produits dangereux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488704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Satisfaction visvis du march vis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376775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Accessibilit sociale du produit pour les consommateurs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301291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Temps de travail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984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Acceptabilit de la stratgie par la socit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43665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Perturbations pour le voisinage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39504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Transfert de connaissances vers la socit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40631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Valeur sociale du paysage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611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Matriel dirrigation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73614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IFT total chimique et NODU Vert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82058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Consommation en eau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5355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Disponibilit locale en eau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679435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Rendement total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230452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CF047B1-8C3E-B94C-97CF-FEA653F50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35985"/>
              </p:ext>
            </p:extLst>
          </p:nvPr>
        </p:nvGraphicFramePr>
        <p:xfrm>
          <a:off x="6096214" y="810724"/>
          <a:ext cx="5870203" cy="5482830"/>
        </p:xfrm>
        <a:graphic>
          <a:graphicData uri="http://schemas.openxmlformats.org/drawingml/2006/table">
            <a:tbl>
              <a:tblPr/>
              <a:tblGrid>
                <a:gridCol w="5106038">
                  <a:extLst>
                    <a:ext uri="{9D8B030D-6E8A-4147-A177-3AD203B41FA5}">
                      <a16:colId xmlns:a16="http://schemas.microsoft.com/office/drawing/2014/main" val="4125080394"/>
                    </a:ext>
                  </a:extLst>
                </a:gridCol>
                <a:gridCol w="394734">
                  <a:extLst>
                    <a:ext uri="{9D8B030D-6E8A-4147-A177-3AD203B41FA5}">
                      <a16:colId xmlns:a16="http://schemas.microsoft.com/office/drawing/2014/main" val="2361055731"/>
                    </a:ext>
                  </a:extLst>
                </a:gridCol>
                <a:gridCol w="369431">
                  <a:extLst>
                    <a:ext uri="{9D8B030D-6E8A-4147-A177-3AD203B41FA5}">
                      <a16:colId xmlns:a16="http://schemas.microsoft.com/office/drawing/2014/main" val="4214972023"/>
                    </a:ext>
                  </a:extLst>
                </a:gridCol>
              </a:tblGrid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Pression foncire de la rgion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76511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Importance et connectivit des infrastructures agrocologiques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61451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Apports de K minral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93816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Utilisation des machines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637054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Exposition du terrain au vent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6231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Matrise du pH du sol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47304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Travail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mcanique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sur le rang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021530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Oprations de gestion du couvert de linterrang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77131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Amendements et fertilisants organiques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66001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. Sensibilit du terrain au ruissellement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316063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. Apports de P minral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1426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. Apports de P dorigine organique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7230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Risque de drive des pesticides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200516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Utilisation dintrants contenant des mtaux lourds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53476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Sensibilit du terrain la lixiviation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87114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Apports de N minral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94032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Apports de N organique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68150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Risque de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derive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 pesticides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739767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IFT hors NODU vert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849973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Sensibilit du terrain et pratiques aggravant les missions de N2O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259539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MosaÔque des cultures du paysage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149214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Importance et connectivit des habitats seminaturels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970399"/>
                  </a:ext>
                </a:extLst>
              </a:tr>
              <a:tr h="34849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Importance et connectivit des infrastructures agrocologiques (IAE) de lexploitation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90398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Diversit des infrastructures agrocologiques (IAE) de lexploitation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72860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Prsence dhabitats artificiels au verger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19568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Mlange cultural et plantes de services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01432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Importance et connectivit des haies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573400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Richesse des haies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959001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Prsence ou implantation de bandes fleuries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525361"/>
                  </a:ext>
                </a:extLst>
              </a:tr>
              <a:tr h="1770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. . . . . . . Niveau denherbement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6" marR="5596" marT="55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641002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9020EBE2-C5F8-DE44-9934-FC585CD6E54B}"/>
              </a:ext>
            </a:extLst>
          </p:cNvPr>
          <p:cNvSpPr txBox="1"/>
          <p:nvPr/>
        </p:nvSpPr>
        <p:spPr>
          <a:xfrm>
            <a:off x="1492323" y="6211669"/>
            <a:ext cx="93445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WB : on obtient la note </a:t>
            </a:r>
            <a:r>
              <a:rPr lang="fr-FR" b="1" dirty="0">
                <a:solidFill>
                  <a:srgbClr val="00B050"/>
                </a:solidFill>
              </a:rPr>
              <a:t>maximale</a:t>
            </a:r>
            <a:r>
              <a:rPr lang="fr-FR" b="1" dirty="0">
                <a:solidFill>
                  <a:srgbClr val="FF0000"/>
                </a:solidFill>
              </a:rPr>
              <a:t> avec nb </a:t>
            </a:r>
            <a:r>
              <a:rPr lang="fr-FR" b="1" dirty="0">
                <a:solidFill>
                  <a:srgbClr val="92D050"/>
                </a:solidFill>
              </a:rPr>
              <a:t>++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=  seulement </a:t>
            </a:r>
            <a:r>
              <a:rPr lang="fr-FR" b="1" dirty="0" smtClean="0">
                <a:solidFill>
                  <a:srgbClr val="FF0000"/>
                </a:solidFill>
              </a:rPr>
              <a:t>17 </a:t>
            </a:r>
            <a:r>
              <a:rPr lang="fr-FR" b="1" dirty="0">
                <a:solidFill>
                  <a:srgbClr val="FF0000"/>
                </a:solidFill>
              </a:rPr>
              <a:t>sur </a:t>
            </a:r>
            <a:r>
              <a:rPr lang="fr-FR" b="1" dirty="0" smtClean="0">
                <a:solidFill>
                  <a:srgbClr val="FF0000"/>
                </a:solidFill>
              </a:rPr>
              <a:t>59 et tous les autres au min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BW : on obtient la note minimale avec nb </a:t>
            </a:r>
            <a:r>
              <a:rPr lang="fr-FR" b="1" dirty="0">
                <a:solidFill>
                  <a:srgbClr val="FF7E79"/>
                </a:solidFill>
              </a:rPr>
              <a:t>- -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= seulement 15 sur </a:t>
            </a:r>
            <a:r>
              <a:rPr lang="fr-FR" b="1" dirty="0" smtClean="0">
                <a:solidFill>
                  <a:srgbClr val="FF0000"/>
                </a:solidFill>
              </a:rPr>
              <a:t>59 et tous les autres au max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72C27A05-58CB-A14E-BBAA-97239F5173FD}"/>
              </a:ext>
            </a:extLst>
          </p:cNvPr>
          <p:cNvSpPr txBox="1">
            <a:spLocks/>
          </p:cNvSpPr>
          <p:nvPr/>
        </p:nvSpPr>
        <p:spPr>
          <a:xfrm rot="16200000">
            <a:off x="-2409487" y="3000366"/>
            <a:ext cx="5352715" cy="533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84053" indent="-384053" algn="l" defTabSz="914411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17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23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29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34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40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46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51" indent="-384053" algn="l" defTabSz="914411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fr-FR"/>
              <a:t>Modèle Fruit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1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DAB7CE-166A-094E-BF13-4E3F5AE6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ED5B-4177-4908-AB0C-76374F5A60BB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DEB5DFE-4D87-9944-AD7A-823C217D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ECODEV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8B8A9D-260D-7C4B-9EE6-71CEFC65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5" y="142247"/>
            <a:ext cx="10250129" cy="1485900"/>
          </a:xfrm>
        </p:spPr>
        <p:txBody>
          <a:bodyPr>
            <a:normAutofit/>
          </a:bodyPr>
          <a:lstStyle/>
          <a:p>
            <a:r>
              <a:rPr lang="fr-FR" dirty="0"/>
              <a:t>Discussion: comparaison avec </a:t>
            </a:r>
            <a:r>
              <a:rPr lang="fr-FR" dirty="0" err="1"/>
              <a:t>Masc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9A09A9-A02D-7142-A249-9689D8ED2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89" y="1080292"/>
            <a:ext cx="8742981" cy="52298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2B0C3D-B0E8-7A4C-A756-5229BAB6C84C}"/>
              </a:ext>
            </a:extLst>
          </p:cNvPr>
          <p:cNvSpPr/>
          <p:nvPr/>
        </p:nvSpPr>
        <p:spPr>
          <a:xfrm>
            <a:off x="8750096" y="6347916"/>
            <a:ext cx="1780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6">
                    <a:lumMod val="50000"/>
                  </a:schemeClr>
                </a:solidFill>
                <a:latin typeface="VsfwtrAdvTT3713a231"/>
              </a:rPr>
              <a:t>Source : Bergez, 2013</a:t>
            </a:r>
            <a:endParaRPr lang="fr-FR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A51A017-2443-4045-ACD8-AC35C5F8131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2409487" y="3000366"/>
            <a:ext cx="5352715" cy="53374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dirty="0"/>
              <a:t>Monte-Carlo</a:t>
            </a:r>
          </a:p>
        </p:txBody>
      </p:sp>
    </p:spTree>
    <p:extLst>
      <p:ext uri="{BB962C8B-B14F-4D97-AF65-F5344CB8AC3E}">
        <p14:creationId xmlns:p14="http://schemas.microsoft.com/office/powerpoint/2010/main" val="3635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gnag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25359</TotalTime>
  <Words>1199</Words>
  <Application>Microsoft Office PowerPoint</Application>
  <PresentationFormat>Grand écran</PresentationFormat>
  <Paragraphs>297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Calibri</vt:lpstr>
      <vt:lpstr>Franklin Gothic Book</vt:lpstr>
      <vt:lpstr>VsfwtrAdvTT3713a231</vt:lpstr>
      <vt:lpstr>Wingdings</vt:lpstr>
      <vt:lpstr>Rognage</vt:lpstr>
      <vt:lpstr>Analyse de sensibilité des modèles DEXi « Fruits »</vt:lpstr>
      <vt:lpstr>Plan de l’exposé</vt:lpstr>
      <vt:lpstr>INTRO: Points forts du formalisme DEXi </vt:lpstr>
      <vt:lpstr>Famille DEXi fruits</vt:lpstr>
      <vt:lpstr>« Analyse de sensibilité »</vt:lpstr>
      <vt:lpstr>Présentation PowerPoint</vt:lpstr>
      <vt:lpstr>Présentation PowerPoint</vt:lpstr>
      <vt:lpstr>Principaux résultats : scénarios WB et BW     1/2 </vt:lpstr>
      <vt:lpstr>Discussion: comparaison avec Masc </vt:lpstr>
      <vt:lpstr>Discussion: comparaison avec Masc </vt:lpstr>
      <vt:lpstr>Discussion: comparaison avec Masc </vt:lpstr>
      <vt:lpstr>Sensibilité et profondeur dans l’arbre</vt:lpstr>
      <vt:lpstr>Synthèse sur les pratiques d’implémentation</vt:lpstr>
      <vt:lpstr>Synthèse sur les pratiques d’implémentation</vt:lpstr>
      <vt:lpstr>Problèmes posés par l’agrégation</vt:lpstr>
      <vt:lpstr>Bilan de la discussion</vt:lpstr>
      <vt:lpstr>Conclusion générale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critique du formalisme DEXi</dc:title>
  <dc:creator>Romain</dc:creator>
  <cp:lastModifiedBy>Romain</cp:lastModifiedBy>
  <cp:revision>108</cp:revision>
  <dcterms:created xsi:type="dcterms:W3CDTF">2018-12-21T10:21:43Z</dcterms:created>
  <dcterms:modified xsi:type="dcterms:W3CDTF">2019-06-21T12:01:14Z</dcterms:modified>
</cp:coreProperties>
</file>