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71" r:id="rId4"/>
    <p:sldId id="257" r:id="rId5"/>
    <p:sldId id="262" r:id="rId6"/>
    <p:sldId id="263" r:id="rId7"/>
    <p:sldId id="264" r:id="rId8"/>
    <p:sldId id="267" r:id="rId9"/>
    <p:sldId id="265" r:id="rId10"/>
    <p:sldId id="270" r:id="rId11"/>
    <p:sldId id="272" r:id="rId12"/>
    <p:sldId id="273" r:id="rId13"/>
    <p:sldId id="274" r:id="rId14"/>
    <p:sldId id="275" r:id="rId15"/>
    <p:sldId id="276" r:id="rId16"/>
    <p:sldId id="261" r:id="rId17"/>
  </p:sldIdLst>
  <p:sldSz cx="9144000" cy="5143500" type="screen16x9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2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4B9E2-ED15-4C53-A6E2-7DBAC483563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7920-2DEE-4DC0-97FF-11EA2D308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8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40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5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32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4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5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5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08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2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1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670F-2BF2-4C5D-ADBB-ADB813C0C9A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F7C4-1B28-47A8-A048-50A19A866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2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diagnostiquemaferme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-provence.org/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idea.chlorofil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alecte.solagr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8136904" cy="1102519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Outils d’évaluation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635646"/>
            <a:ext cx="8208912" cy="172819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Evaluation des performances d’une exploitation à différents niveaux</a:t>
            </a: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39552" y="401191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/>
              <a:t>Didier JAMMES : </a:t>
            </a:r>
            <a:r>
              <a:rPr lang="fr-FR" sz="2000" dirty="0"/>
              <a:t>Responsable du Pôle agroenvironnement Energie Climat de Provence Alpes Côte d’Azur et référent climat de la FNAB </a:t>
            </a:r>
          </a:p>
        </p:txBody>
      </p:sp>
      <p:sp>
        <p:nvSpPr>
          <p:cNvPr id="5" name="ZoneTexte 4"/>
          <p:cNvSpPr txBox="1"/>
          <p:nvPr/>
        </p:nvSpPr>
        <p:spPr>
          <a:xfrm rot="1821228">
            <a:off x="7697157" y="3749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Durabilité</a:t>
            </a:r>
            <a:endParaRPr lang="fr-FR" dirty="0"/>
          </a:p>
        </p:txBody>
      </p:sp>
      <p:sp>
        <p:nvSpPr>
          <p:cNvPr id="6" name="Parchemin vertical 5"/>
          <p:cNvSpPr/>
          <p:nvPr/>
        </p:nvSpPr>
        <p:spPr>
          <a:xfrm>
            <a:off x="107504" y="123479"/>
            <a:ext cx="504056" cy="4904094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Durabilité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81400"/>
            <a:ext cx="179832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jediagnostiquemaferme.com/wp-content/uploads/2018/02/LOGO-IRA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961968"/>
            <a:ext cx="1800200" cy="10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23478"/>
            <a:ext cx="2376261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0038" y="2207642"/>
            <a:ext cx="8270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Simple et gratuit</a:t>
            </a:r>
            <a:r>
              <a:rPr lang="fr-FR" dirty="0"/>
              <a:t>, il est à disposition de tous les publics du secteur agricole, sensibles au changement climatique et qui souhaitent contribuer à la transition énergétique…</a:t>
            </a:r>
          </a:p>
          <a:p>
            <a:r>
              <a:rPr lang="fr-FR" b="1" dirty="0" smtClean="0"/>
              <a:t>Première </a:t>
            </a:r>
            <a:r>
              <a:rPr lang="fr-FR" b="1" dirty="0"/>
              <a:t>approche</a:t>
            </a:r>
            <a:r>
              <a:rPr lang="fr-FR" dirty="0"/>
              <a:t>, permettant de situer une ferme en termes de profil énergétique + GES, stockage carbone et production d’énergies </a:t>
            </a:r>
            <a:r>
              <a:rPr lang="fr-FR" dirty="0" smtClean="0"/>
              <a:t>renouvelables.</a:t>
            </a:r>
          </a:p>
          <a:p>
            <a:r>
              <a:rPr lang="fr-FR" b="1" dirty="0" smtClean="0"/>
              <a:t>Dans </a:t>
            </a:r>
            <a:r>
              <a:rPr lang="fr-FR" b="1" dirty="0"/>
              <a:t>le cadre de l’IRAEE </a:t>
            </a:r>
            <a:r>
              <a:rPr lang="fr-FR" dirty="0"/>
              <a:t>(Inter-réseau Régional Agriculture Energie Environnement), nous avons construit en 2017 un autodiagnostic Energie GES en ligne facile d’accès.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46379" y="4327762"/>
            <a:ext cx="524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Outil qui pourrait être déployé au niveau national entre 2019 et 2022…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55576" y="68898"/>
            <a:ext cx="5482176" cy="8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Les outils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0038" y="1334547"/>
            <a:ext cx="827043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rgbClr val="FF0000"/>
                </a:solidFill>
              </a:rPr>
              <a:t>L’</a:t>
            </a:r>
            <a:r>
              <a:rPr lang="fr-FR" sz="1500" b="1" dirty="0" err="1">
                <a:solidFill>
                  <a:srgbClr val="FF0000"/>
                </a:solidFill>
              </a:rPr>
              <a:t>auto-diagnostic</a:t>
            </a:r>
            <a:r>
              <a:rPr lang="fr-FR" sz="1500" b="1" dirty="0">
                <a:solidFill>
                  <a:srgbClr val="FF0000"/>
                </a:solidFill>
              </a:rPr>
              <a:t> énergie/Gaz à effet de serre</a:t>
            </a:r>
          </a:p>
          <a:p>
            <a:r>
              <a:rPr lang="fr-FR" dirty="0" smtClean="0"/>
              <a:t>Inciter </a:t>
            </a:r>
            <a:r>
              <a:rPr lang="fr-FR" dirty="0"/>
              <a:t>les agriculteurs à adopter les bonnes pratiques énergétiques en réalisant un diagnostic énergétique...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5633" y="1131590"/>
            <a:ext cx="3268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3"/>
              </a:rPr>
              <a:t>http://www.jediagnostiquemaferme.com</a:t>
            </a:r>
            <a:r>
              <a:rPr lang="fr-FR" sz="1400" dirty="0" smtClean="0">
                <a:hlinkClick r:id="rId3"/>
              </a:rPr>
              <a:t>/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66617"/>
            <a:ext cx="816728" cy="9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755576" y="68898"/>
            <a:ext cx="5482176" cy="8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Les projets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916" y="2283718"/>
            <a:ext cx="4387100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fr-FR" b="1" i="1" dirty="0">
                <a:ea typeface="Arial"/>
              </a:rPr>
              <a:t>Objectifs :</a:t>
            </a:r>
            <a:r>
              <a:rPr lang="fr-FR" i="1" dirty="0">
                <a:ea typeface="Arial"/>
              </a:rPr>
              <a:t> </a:t>
            </a:r>
            <a:r>
              <a:rPr lang="fr-FR" i="1" dirty="0" smtClean="0">
                <a:ea typeface="Arial"/>
              </a:rPr>
              <a:t>Optimisation de la gestion des intrants, utilisation de solutions basées sur la nature, renforcement de la capacité d’adaptation du système de production.</a:t>
            </a:r>
            <a:endParaRPr lang="fr-FR" i="1" dirty="0">
              <a:ea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916" y="1923678"/>
            <a:ext cx="1944747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Réseau </a:t>
            </a:r>
            <a:r>
              <a:rPr lang="fr-FR" b="1" i="1" dirty="0">
                <a:solidFill>
                  <a:srgbClr val="FF0000"/>
                </a:solidFill>
                <a:ea typeface="Arial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ea typeface="Arial"/>
              </a:rPr>
              <a:t>fermes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67588" y="2499742"/>
            <a:ext cx="4140916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2400" i="1" dirty="0"/>
              <a:t>Economies énergie et résilience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970" y="68897"/>
            <a:ext cx="1942783" cy="145708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5886"/>
            <a:ext cx="43164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380312" y="32198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2018 - 2021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23528" y="424012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</a:t>
            </a:r>
            <a:r>
              <a:rPr lang="fr-FR" dirty="0" smtClean="0"/>
              <a:t>obilisation </a:t>
            </a:r>
            <a:r>
              <a:rPr lang="fr-FR" sz="2000" b="1" dirty="0" smtClean="0"/>
              <a:t>C</a:t>
            </a:r>
            <a:r>
              <a:rPr lang="fr-FR" dirty="0" smtClean="0"/>
              <a:t>ollective pour le </a:t>
            </a:r>
            <a:r>
              <a:rPr lang="fr-FR" sz="2000" b="1" dirty="0" smtClean="0"/>
              <a:t>D</a:t>
            </a:r>
            <a:r>
              <a:rPr lang="fr-FR" dirty="0" smtClean="0"/>
              <a:t>éveloppement </a:t>
            </a:r>
            <a:r>
              <a:rPr lang="fr-FR" sz="2000" b="1" dirty="0" smtClean="0"/>
              <a:t>R</a:t>
            </a:r>
            <a:r>
              <a:rPr lang="fr-FR" dirty="0" smtClean="0"/>
              <a:t>ural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5008" y="1203598"/>
            <a:ext cx="4000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Accompagner </a:t>
            </a:r>
            <a:r>
              <a:rPr lang="fr-FR" b="1" i="1" dirty="0">
                <a:solidFill>
                  <a:srgbClr val="FF0000"/>
                </a:solidFill>
                <a:ea typeface="Arial"/>
              </a:rPr>
              <a:t>la transition climatique</a:t>
            </a:r>
            <a:endParaRPr lang="fr-FR" sz="2000" b="1" i="1" dirty="0">
              <a:solidFill>
                <a:srgbClr val="FF0000"/>
              </a:solidFill>
              <a:ea typeface="Arial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27" y="90162"/>
            <a:ext cx="2371087" cy="218418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416" y="1059582"/>
            <a:ext cx="1269857" cy="5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3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755576" y="68898"/>
            <a:ext cx="5482176" cy="8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Les projets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2787774"/>
            <a:ext cx="36004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fr-FR" sz="1400" dirty="0"/>
              <a:t>L’intensité énergétique, mesure </a:t>
            </a:r>
            <a:r>
              <a:rPr lang="fr-FR" sz="1400" dirty="0" smtClean="0"/>
              <a:t>l’efficacité énergétique </a:t>
            </a:r>
            <a:r>
              <a:rPr lang="fr-FR" sz="1400" dirty="0"/>
              <a:t>de </a:t>
            </a:r>
            <a:r>
              <a:rPr lang="fr-FR" sz="1400" dirty="0" smtClean="0"/>
              <a:t>l’économie d’une exploitation agricole. Elle est exprimée en « </a:t>
            </a:r>
            <a:r>
              <a:rPr lang="fr-FR" sz="1400" dirty="0" err="1" smtClean="0"/>
              <a:t>Gigajoules</a:t>
            </a:r>
            <a:r>
              <a:rPr lang="fr-FR" sz="1400" dirty="0" smtClean="0"/>
              <a:t> » pour 1000 euros de chiffre d’affaire.</a:t>
            </a:r>
            <a:endParaRPr lang="fr-FR" sz="1400" i="1" dirty="0">
              <a:ea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9" y="1131590"/>
            <a:ext cx="5040560" cy="36932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  <a:ea typeface="Arial"/>
              </a:rPr>
              <a:t>Cycle de </a:t>
            </a:r>
            <a:r>
              <a:rPr lang="fr-FR" sz="1600" b="1" i="1" dirty="0" smtClean="0">
                <a:solidFill>
                  <a:srgbClr val="FF0000"/>
                </a:solidFill>
                <a:ea typeface="Arial"/>
              </a:rPr>
              <a:t>visites </a:t>
            </a:r>
            <a:r>
              <a:rPr lang="fr-FR" sz="1600" b="1" i="1" dirty="0">
                <a:solidFill>
                  <a:srgbClr val="FF0000"/>
                </a:solidFill>
                <a:ea typeface="Arial"/>
              </a:rPr>
              <a:t>de </a:t>
            </a:r>
            <a:r>
              <a:rPr lang="fr-FR" b="1" i="1" dirty="0" smtClean="0">
                <a:solidFill>
                  <a:srgbClr val="FF0000"/>
                </a:solidFill>
                <a:ea typeface="Arial"/>
              </a:rPr>
              <a:t>fermes de mars 2019 à fin 2020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08104" y="1923678"/>
            <a:ext cx="3456384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fr-FR" sz="2400" b="1" dirty="0" smtClean="0"/>
              <a:t>Réduction de l’intensité énergétique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0538"/>
            <a:ext cx="3809132" cy="183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4056"/>
            <a:ext cx="3600399" cy="91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15624"/>
            <a:ext cx="4754877" cy="33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84168" y="3885889"/>
            <a:ext cx="2131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5"/>
              </a:rPr>
              <a:t>http://www.bio-provence.org</a:t>
            </a:r>
            <a:r>
              <a:rPr lang="fr-FR" sz="1200" dirty="0" smtClean="0">
                <a:hlinkClick r:id="rId5"/>
              </a:rPr>
              <a:t>/</a:t>
            </a:r>
            <a:r>
              <a:rPr lang="fr-FR" sz="1200" dirty="0" smtClean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996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8898"/>
            <a:ext cx="5482176" cy="898836"/>
          </a:xfrm>
        </p:spPr>
        <p:txBody>
          <a:bodyPr>
            <a:normAutofit fontScale="90000"/>
          </a:bodyPr>
          <a:lstStyle/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3 niveaux d’analyse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1347614"/>
            <a:ext cx="1542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3. Le territoire</a:t>
            </a:r>
            <a:endParaRPr lang="fr-FR" sz="2000" b="1" i="1" dirty="0">
              <a:solidFill>
                <a:srgbClr val="FF0000"/>
              </a:solidFill>
              <a:ea typeface="Arial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67745" y="1191979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/>
              <a:t>Outils : </a:t>
            </a:r>
            <a:r>
              <a:rPr lang="fr-FR" sz="2400" i="1" dirty="0" smtClean="0"/>
              <a:t>(non exhaustif)</a:t>
            </a:r>
          </a:p>
          <a:p>
            <a:endParaRPr lang="fr-FR" sz="2400" b="1" dirty="0" smtClean="0"/>
          </a:p>
          <a:p>
            <a:r>
              <a:rPr lang="fr-FR" sz="2400" b="1" dirty="0" err="1" smtClean="0"/>
              <a:t>ClimAgri</a:t>
            </a:r>
            <a:r>
              <a:rPr lang="fr-FR" sz="2400" b="1" dirty="0" smtClean="0"/>
              <a:t> </a:t>
            </a:r>
            <a:r>
              <a:rPr lang="fr-FR" sz="2400" b="1" dirty="0"/>
              <a:t>:</a:t>
            </a:r>
            <a:r>
              <a:rPr lang="fr-FR" sz="2400" dirty="0"/>
              <a:t> Un diagnostic </a:t>
            </a:r>
            <a:r>
              <a:rPr lang="fr-FR" sz="2400" dirty="0" smtClean="0"/>
              <a:t>énergie / gaz </a:t>
            </a:r>
            <a:r>
              <a:rPr lang="fr-FR" sz="2400" dirty="0"/>
              <a:t>à effet de serre au </a:t>
            </a:r>
            <a:r>
              <a:rPr lang="fr-FR" sz="2400" dirty="0" smtClean="0"/>
              <a:t>service d’une </a:t>
            </a:r>
            <a:r>
              <a:rPr lang="fr-FR" sz="2400" dirty="0"/>
              <a:t>démarche de territoire</a:t>
            </a:r>
            <a:endParaRPr lang="fr-FR" sz="2400" dirty="0" smtClean="0"/>
          </a:p>
          <a:p>
            <a:endParaRPr lang="fr-FR" sz="2000" dirty="0" smtClean="0"/>
          </a:p>
          <a:p>
            <a:pPr algn="r"/>
            <a:r>
              <a:rPr lang="fr-FR" sz="2400" b="1" dirty="0" smtClean="0"/>
              <a:t>Projets : </a:t>
            </a:r>
            <a:r>
              <a:rPr lang="fr-FR" sz="2400" i="1" dirty="0"/>
              <a:t>(non exhaustif)</a:t>
            </a:r>
          </a:p>
          <a:p>
            <a:endParaRPr lang="fr-FR" sz="2400" dirty="0" smtClean="0"/>
          </a:p>
          <a:p>
            <a:r>
              <a:rPr lang="fr-FR" sz="2400" dirty="0" smtClean="0"/>
              <a:t>Favoriser un développement agricole durable dans les territoires </a:t>
            </a:r>
          </a:p>
          <a:p>
            <a:endParaRPr lang="fr-FR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95537" y="1758656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Système agraire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445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755576" y="68898"/>
            <a:ext cx="5482176" cy="8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Les outils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64088" y="2341739"/>
            <a:ext cx="3774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err="1" smtClean="0">
                <a:solidFill>
                  <a:srgbClr val="FF0000"/>
                </a:solidFill>
              </a:rPr>
              <a:t>ClimAgri</a:t>
            </a:r>
            <a:r>
              <a:rPr lang="fr-FR" sz="1500" b="1" dirty="0" smtClean="0">
                <a:solidFill>
                  <a:srgbClr val="FF0000"/>
                </a:solidFill>
              </a:rPr>
              <a:t> : un outil et une démarche de concertation </a:t>
            </a:r>
            <a:endParaRPr lang="fr-FR" sz="1500" b="1" dirty="0">
              <a:solidFill>
                <a:srgbClr val="FF0000"/>
              </a:solidFill>
            </a:endParaRPr>
          </a:p>
          <a:p>
            <a:r>
              <a:rPr lang="fr-FR" dirty="0" smtClean="0"/>
              <a:t>Impulser une démarche durable de territoire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470"/>
            <a:ext cx="3744416" cy="16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3598"/>
            <a:ext cx="5253688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68898"/>
            <a:ext cx="2331519" cy="1554346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55576" y="68898"/>
            <a:ext cx="5482176" cy="8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Les projets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916" y="2523557"/>
            <a:ext cx="4819148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fr-FR" b="1" i="1" dirty="0">
                <a:ea typeface="Arial"/>
              </a:rPr>
              <a:t>Objectifs :</a:t>
            </a:r>
            <a:r>
              <a:rPr lang="fr-FR" i="1" dirty="0">
                <a:ea typeface="Arial"/>
              </a:rPr>
              <a:t> Optimisation la production d’énergie renouvelable sur les territoires volontaires et favoriser les liens entre agriculture du territoire et alimentation durable.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916" y="2202426"/>
            <a:ext cx="152456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Réseau d’EPCI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5886"/>
            <a:ext cx="43164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372200" y="34044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2018 - 2021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23528" y="424012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</a:t>
            </a:r>
            <a:r>
              <a:rPr lang="fr-FR" dirty="0" smtClean="0"/>
              <a:t>obilisation </a:t>
            </a:r>
            <a:r>
              <a:rPr lang="fr-FR" sz="2000" b="1" dirty="0" smtClean="0"/>
              <a:t>C</a:t>
            </a:r>
            <a:r>
              <a:rPr lang="fr-FR" dirty="0" smtClean="0"/>
              <a:t>ollective pour le </a:t>
            </a:r>
            <a:r>
              <a:rPr lang="fr-FR" sz="2000" b="1" dirty="0" smtClean="0"/>
              <a:t>D</a:t>
            </a:r>
            <a:r>
              <a:rPr lang="fr-FR" dirty="0" smtClean="0"/>
              <a:t>éveloppement </a:t>
            </a:r>
            <a:r>
              <a:rPr lang="fr-FR" sz="2000" b="1" dirty="0" smtClean="0"/>
              <a:t>R</a:t>
            </a:r>
            <a:r>
              <a:rPr lang="fr-FR" dirty="0" smtClean="0"/>
              <a:t>ural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5008" y="1554346"/>
            <a:ext cx="515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Accompagner </a:t>
            </a:r>
            <a:r>
              <a:rPr lang="fr-FR" b="1" i="1" dirty="0">
                <a:solidFill>
                  <a:srgbClr val="FF0000"/>
                </a:solidFill>
                <a:ea typeface="Arial"/>
              </a:rPr>
              <a:t>la transition climatique</a:t>
            </a:r>
            <a:endParaRPr lang="fr-FR" sz="2000" b="1" i="1" dirty="0">
              <a:solidFill>
                <a:srgbClr val="FF0000"/>
              </a:solidFill>
              <a:ea typeface="Arial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27" y="90162"/>
            <a:ext cx="2371087" cy="218418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8223"/>
            <a:ext cx="1172688" cy="51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076056" y="2407285"/>
            <a:ext cx="4034485" cy="83099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fr-FR" sz="2400" i="1" dirty="0"/>
              <a:t>Production ENR et alimentation durable</a:t>
            </a:r>
          </a:p>
        </p:txBody>
      </p:sp>
    </p:spTree>
    <p:extLst>
      <p:ext uri="{BB962C8B-B14F-4D97-AF65-F5344CB8AC3E}">
        <p14:creationId xmlns:p14="http://schemas.microsoft.com/office/powerpoint/2010/main" val="33745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05135"/>
            <a:ext cx="8136904" cy="1102519"/>
          </a:xfrm>
        </p:spPr>
        <p:txBody>
          <a:bodyPr>
            <a:noAutofit/>
          </a:bodyPr>
          <a:lstStyle/>
          <a:p>
            <a:pPr algn="r"/>
            <a:r>
              <a:rPr lang="fr-FR" sz="32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La </a:t>
            </a:r>
            <a:r>
              <a:rPr lang="fr-FR" sz="3200" dirty="0">
                <a:solidFill>
                  <a:schemeClr val="accent6"/>
                </a:solidFill>
                <a:latin typeface="Century Gothic" panose="020B0502020202020204" pitchFamily="34" charset="0"/>
              </a:rPr>
              <a:t>durabilité des systèmes d'exploitations agricoles </a:t>
            </a:r>
            <a:r>
              <a:rPr lang="fr-FR" sz="32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passera par l’atténuation et l’adaptation au changement climatique</a:t>
            </a:r>
            <a:endParaRPr lang="fr-FR" sz="32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5696" y="45977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/>
              <a:t>Didier JAMMES : </a:t>
            </a:r>
            <a:r>
              <a:rPr lang="fr-FR" sz="1400" dirty="0"/>
              <a:t>Responsable du Pôle agroenvironnement Energie Climat de Provence Alpes Côte d’Azur et référent climat de la FNAB </a:t>
            </a:r>
          </a:p>
        </p:txBody>
      </p:sp>
      <p:sp>
        <p:nvSpPr>
          <p:cNvPr id="6" name="Parchemin vertical 5"/>
          <p:cNvSpPr/>
          <p:nvPr/>
        </p:nvSpPr>
        <p:spPr>
          <a:xfrm>
            <a:off x="107504" y="123479"/>
            <a:ext cx="504056" cy="4904094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Durabilité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362450"/>
            <a:ext cx="899160" cy="781050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95686"/>
            <a:ext cx="3024336" cy="233626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07945">
            <a:off x="3915620" y="3156998"/>
            <a:ext cx="468551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7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533127"/>
            <a:ext cx="8136904" cy="1102519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chemeClr val="accent6"/>
                </a:solidFill>
                <a:latin typeface="Century Gothic" panose="020B0502020202020204" pitchFamily="34" charset="0"/>
              </a:rPr>
              <a:t>approche globale de la durabilité des systèmes d'exploitations </a:t>
            </a:r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agricoles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067694"/>
            <a:ext cx="8208912" cy="172819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3 échelles à prendre en compte :</a:t>
            </a:r>
          </a:p>
          <a:p>
            <a:pPr marL="571500" indent="-571500">
              <a:buFontTx/>
              <a:buChar char="-"/>
            </a:pPr>
            <a:r>
              <a:rPr lang="fr-FR" sz="4000" b="1" dirty="0" err="1" smtClean="0"/>
              <a:t>Agro-écologie</a:t>
            </a:r>
            <a:endParaRPr lang="fr-FR" sz="4000" b="1" dirty="0" smtClean="0"/>
          </a:p>
          <a:p>
            <a:pPr marL="342900" indent="-342900">
              <a:buFontTx/>
              <a:buChar char="-"/>
            </a:pPr>
            <a:r>
              <a:rPr lang="fr-FR" sz="4000" b="1" dirty="0" smtClean="0"/>
              <a:t>Socio-territorialité</a:t>
            </a:r>
          </a:p>
          <a:p>
            <a:pPr marL="342900" indent="-342900">
              <a:buFontTx/>
              <a:buChar char="-"/>
            </a:pPr>
            <a:r>
              <a:rPr lang="fr-FR" sz="4000" b="1" dirty="0" smtClean="0"/>
              <a:t>économie</a:t>
            </a:r>
            <a:endParaRPr lang="fr-FR" sz="2400" dirty="0" smtClean="0"/>
          </a:p>
        </p:txBody>
      </p:sp>
      <p:sp>
        <p:nvSpPr>
          <p:cNvPr id="6" name="Parchemin vertical 5"/>
          <p:cNvSpPr/>
          <p:nvPr/>
        </p:nvSpPr>
        <p:spPr>
          <a:xfrm>
            <a:off x="107504" y="123479"/>
            <a:ext cx="504056" cy="4904094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Durabilité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700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51470"/>
            <a:ext cx="8136904" cy="886495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Collecte des données et agrégation</a:t>
            </a:r>
            <a:endParaRPr lang="fr-FR" sz="32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915566"/>
            <a:ext cx="8208912" cy="3960440"/>
          </a:xfrm>
        </p:spPr>
        <p:txBody>
          <a:bodyPr>
            <a:noAutofit/>
          </a:bodyPr>
          <a:lstStyle/>
          <a:p>
            <a:pPr algn="l"/>
            <a:r>
              <a:rPr lang="fr-FR" sz="1800" b="1" dirty="0">
                <a:solidFill>
                  <a:schemeClr val="tx1"/>
                </a:solidFill>
              </a:rPr>
              <a:t>Les données brutes </a:t>
            </a:r>
            <a:r>
              <a:rPr lang="fr-FR" sz="1700" dirty="0" smtClean="0"/>
              <a:t>caractérisent </a:t>
            </a:r>
            <a:r>
              <a:rPr lang="fr-FR" sz="1700" dirty="0"/>
              <a:t>les pratiques agricoles (ex: quantité d'azote, </a:t>
            </a:r>
            <a:r>
              <a:rPr lang="fr-FR" sz="1700" dirty="0" smtClean="0"/>
              <a:t>de phytosanitaires</a:t>
            </a:r>
            <a:r>
              <a:rPr lang="fr-FR" sz="1700" dirty="0"/>
              <a:t>, </a:t>
            </a:r>
            <a:r>
              <a:rPr lang="fr-FR" sz="1700" dirty="0" smtClean="0"/>
              <a:t>les rendements, les surfaces, Nb d’UTH…).</a:t>
            </a:r>
            <a:endParaRPr lang="fr-FR" sz="1700" dirty="0"/>
          </a:p>
          <a:p>
            <a:pPr algn="l"/>
            <a:r>
              <a:rPr lang="fr-FR" sz="1800" b="1" dirty="0">
                <a:solidFill>
                  <a:schemeClr val="tx1"/>
                </a:solidFill>
              </a:rPr>
              <a:t>Les indicateurs </a:t>
            </a:r>
            <a:r>
              <a:rPr lang="fr-FR" sz="1800" b="1" dirty="0" smtClean="0">
                <a:solidFill>
                  <a:schemeClr val="tx1"/>
                </a:solidFill>
              </a:rPr>
              <a:t>simples </a:t>
            </a:r>
            <a:r>
              <a:rPr lang="fr-FR" sz="1700" dirty="0" smtClean="0"/>
              <a:t>évaluent </a:t>
            </a:r>
            <a:r>
              <a:rPr lang="fr-FR" sz="1700" dirty="0"/>
              <a:t>l'impact d'une pratique ou d’une activité sur une </a:t>
            </a:r>
            <a:r>
              <a:rPr lang="fr-FR" sz="1700" dirty="0" smtClean="0"/>
              <a:t>thématique  </a:t>
            </a:r>
            <a:r>
              <a:rPr lang="fr-FR" sz="1700" dirty="0"/>
              <a:t>(ex : balance </a:t>
            </a:r>
            <a:r>
              <a:rPr lang="fr-FR" sz="1700" dirty="0" smtClean="0"/>
              <a:t>azotée – Bilan N, </a:t>
            </a:r>
            <a:r>
              <a:rPr lang="fr-FR" sz="1700" dirty="0"/>
              <a:t>pression en </a:t>
            </a:r>
            <a:r>
              <a:rPr lang="fr-FR" sz="1700" dirty="0" smtClean="0"/>
              <a:t>phytosanitaire - IFT, viabilité économique - EBE/UTH, occupation du territoire - SAU/actif…). Ces indicateurs résultent </a:t>
            </a:r>
            <a:r>
              <a:rPr lang="fr-FR" sz="1700" dirty="0"/>
              <a:t>d'agrégations des données brutes entre elles. </a:t>
            </a:r>
            <a:endParaRPr lang="fr-FR" sz="1700" dirty="0" smtClean="0"/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Les </a:t>
            </a:r>
            <a:r>
              <a:rPr lang="fr-FR" sz="1800" b="1" dirty="0">
                <a:solidFill>
                  <a:schemeClr val="tx1"/>
                </a:solidFill>
              </a:rPr>
              <a:t>indicateurs composites </a:t>
            </a:r>
            <a:r>
              <a:rPr lang="fr-FR" sz="1700" dirty="0"/>
              <a:t>résultent d'une agrégation des indicateurs simples. Un </a:t>
            </a:r>
            <a:r>
              <a:rPr lang="fr-FR" sz="1700" dirty="0" smtClean="0"/>
              <a:t>impact environnemental </a:t>
            </a:r>
            <a:r>
              <a:rPr lang="fr-FR" sz="1700" dirty="0"/>
              <a:t>est souvent le résultat de phénomènes complexes mettant en cause </a:t>
            </a:r>
            <a:r>
              <a:rPr lang="fr-FR" sz="1700" dirty="0" smtClean="0"/>
              <a:t>plusieurs pratiques</a:t>
            </a:r>
            <a:r>
              <a:rPr lang="fr-FR" sz="1700" dirty="0"/>
              <a:t>. </a:t>
            </a:r>
            <a:r>
              <a:rPr lang="fr-FR" sz="1700" dirty="0" smtClean="0"/>
              <a:t>(ex : impact des pratiques sur la qualité de l'eau qui tient compte à la fois du bilan N, de l’IFT, de la couverture du sol en %, de la </a:t>
            </a:r>
            <a:r>
              <a:rPr lang="fr-FR" sz="1700" dirty="0"/>
              <a:t>gestion des éléments </a:t>
            </a:r>
            <a:r>
              <a:rPr lang="fr-FR" sz="1700" dirty="0" smtClean="0"/>
              <a:t>naturels en % de linéaire…).</a:t>
            </a:r>
          </a:p>
          <a:p>
            <a:pPr algn="l"/>
            <a:r>
              <a:rPr lang="fr-FR" sz="1800" b="1" dirty="0">
                <a:solidFill>
                  <a:schemeClr val="tx1"/>
                </a:solidFill>
              </a:rPr>
              <a:t>Les indicateurs </a:t>
            </a:r>
            <a:r>
              <a:rPr lang="fr-FR" sz="1800" b="1" dirty="0" smtClean="0">
                <a:solidFill>
                  <a:schemeClr val="tx1"/>
                </a:solidFill>
              </a:rPr>
              <a:t>système </a:t>
            </a:r>
            <a:r>
              <a:rPr lang="fr-FR" sz="1700" dirty="0" smtClean="0"/>
              <a:t>qui agrègent </a:t>
            </a:r>
            <a:r>
              <a:rPr lang="fr-FR" sz="1700" dirty="0"/>
              <a:t>des indicateurs composites et </a:t>
            </a:r>
            <a:r>
              <a:rPr lang="fr-FR" sz="1700" dirty="0" smtClean="0"/>
              <a:t>permettent d’évaluer </a:t>
            </a:r>
            <a:r>
              <a:rPr lang="fr-FR" sz="1700" dirty="0"/>
              <a:t>l’impact d’un système d’exploitation agricole sur </a:t>
            </a:r>
            <a:r>
              <a:rPr lang="fr-FR" sz="1700" dirty="0" smtClean="0"/>
              <a:t>l’environnement (ex : note Dialecte sur 100 ou note d’agrégation finale IDEA)</a:t>
            </a:r>
          </a:p>
        </p:txBody>
      </p:sp>
      <p:sp>
        <p:nvSpPr>
          <p:cNvPr id="6" name="Parchemin vertical 5"/>
          <p:cNvSpPr/>
          <p:nvPr/>
        </p:nvSpPr>
        <p:spPr>
          <a:xfrm>
            <a:off x="107504" y="123479"/>
            <a:ext cx="504056" cy="4904094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Durabilité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603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8898"/>
            <a:ext cx="5482176" cy="898836"/>
          </a:xfrm>
        </p:spPr>
        <p:txBody>
          <a:bodyPr>
            <a:normAutofit fontScale="90000"/>
          </a:bodyPr>
          <a:lstStyle/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3 niveaux d’analyse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1347614"/>
            <a:ext cx="1529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1. La </a:t>
            </a:r>
            <a:r>
              <a:rPr lang="fr-FR" sz="2000" b="1" i="1" dirty="0" smtClean="0">
                <a:solidFill>
                  <a:srgbClr val="FF0000"/>
                </a:solidFill>
                <a:ea typeface="Arial"/>
              </a:rPr>
              <a:t>parcelle</a:t>
            </a:r>
            <a:endParaRPr lang="fr-FR" sz="2000" b="1" i="1" dirty="0">
              <a:solidFill>
                <a:srgbClr val="FF0000"/>
              </a:solidFill>
              <a:ea typeface="Arial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123728" y="1191979"/>
            <a:ext cx="66247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Outils : </a:t>
            </a:r>
            <a:r>
              <a:rPr lang="fr-FR" sz="1600" i="1" dirty="0"/>
              <a:t>(non exhaustif)</a:t>
            </a:r>
          </a:p>
          <a:p>
            <a:r>
              <a:rPr lang="fr-FR" sz="1200" dirty="0" smtClean="0"/>
              <a:t>DIALOGUE : évaluation environnementale à la parcelle (SOLAGRO)</a:t>
            </a:r>
          </a:p>
          <a:p>
            <a:r>
              <a:rPr lang="fr-FR" sz="1200" dirty="0"/>
              <a:t>INDIGO : indicateurs de diagnostic global à la </a:t>
            </a:r>
            <a:r>
              <a:rPr lang="fr-FR" sz="1200" dirty="0" smtClean="0"/>
              <a:t>parcelle (INRA)</a:t>
            </a:r>
          </a:p>
          <a:p>
            <a:endParaRPr lang="fr-FR" sz="1400" dirty="0" smtClean="0"/>
          </a:p>
          <a:p>
            <a:r>
              <a:rPr lang="fr-FR" b="1" dirty="0"/>
              <a:t>SIMEOS </a:t>
            </a:r>
            <a:r>
              <a:rPr lang="fr-FR" b="1" dirty="0" smtClean="0"/>
              <a:t>: </a:t>
            </a:r>
            <a:r>
              <a:rPr lang="fr-FR" dirty="0" smtClean="0"/>
              <a:t>Simuler </a:t>
            </a:r>
            <a:r>
              <a:rPr lang="fr-FR" dirty="0"/>
              <a:t>l’évolution des teneurs et </a:t>
            </a:r>
            <a:r>
              <a:rPr lang="fr-FR" dirty="0" smtClean="0"/>
              <a:t>stocks en </a:t>
            </a:r>
            <a:r>
              <a:rPr lang="fr-FR" dirty="0"/>
              <a:t>matière organique du sol sous l’effet </a:t>
            </a:r>
            <a:r>
              <a:rPr lang="fr-FR" dirty="0" smtClean="0"/>
              <a:t>du système </a:t>
            </a:r>
            <a:r>
              <a:rPr lang="fr-FR" dirty="0"/>
              <a:t>de culture et des conditions </a:t>
            </a:r>
            <a:r>
              <a:rPr lang="fr-FR" dirty="0" smtClean="0"/>
              <a:t>pédoclimatiques + Visualiser </a:t>
            </a:r>
            <a:r>
              <a:rPr lang="fr-FR" dirty="0"/>
              <a:t>rapidement l’effet d’un </a:t>
            </a:r>
            <a:r>
              <a:rPr lang="fr-FR" dirty="0" smtClean="0"/>
              <a:t>changement de </a:t>
            </a:r>
            <a:r>
              <a:rPr lang="fr-FR" dirty="0"/>
              <a:t>pratiques culturales sur le statut </a:t>
            </a:r>
            <a:r>
              <a:rPr lang="fr-FR" dirty="0" smtClean="0"/>
              <a:t>organique du </a:t>
            </a:r>
            <a:r>
              <a:rPr lang="fr-FR" dirty="0"/>
              <a:t>sol, à moyen ou long </a:t>
            </a:r>
            <a:r>
              <a:rPr lang="fr-FR" dirty="0" smtClean="0"/>
              <a:t>terme (AGRO TRANSFERT)</a:t>
            </a:r>
          </a:p>
          <a:p>
            <a:endParaRPr lang="fr-FR" dirty="0" smtClean="0"/>
          </a:p>
          <a:p>
            <a:pPr algn="r"/>
            <a:r>
              <a:rPr lang="fr-FR" sz="1600" b="1" dirty="0" smtClean="0"/>
              <a:t>Projets 4/1000 : </a:t>
            </a:r>
            <a:r>
              <a:rPr lang="fr-FR" sz="1600" i="1" dirty="0"/>
              <a:t>(non exhaustif)</a:t>
            </a:r>
          </a:p>
          <a:p>
            <a:endParaRPr lang="fr-FR" sz="1600" dirty="0" smtClean="0"/>
          </a:p>
          <a:p>
            <a:r>
              <a:rPr lang="fr-FR" sz="1600" dirty="0" smtClean="0"/>
              <a:t>Mesurer l’évolution dynamique du carbone dans les sols en fonction des pratiques…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395537" y="1758656"/>
            <a:ext cx="151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Système de culture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685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51520" y="483518"/>
            <a:ext cx="389823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Réseau </a:t>
            </a:r>
            <a:r>
              <a:rPr lang="fr-FR" sz="36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de </a:t>
            </a:r>
            <a:r>
              <a:rPr lang="fr-FR" sz="36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parcelles 4/1000</a:t>
            </a:r>
            <a:endParaRPr lang="fr-FR" sz="36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8689" y="2211710"/>
            <a:ext cx="4695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Projet 1 : Accompagner la transition climatique</a:t>
            </a:r>
            <a:endParaRPr lang="fr-FR" sz="2000" b="1" i="1" dirty="0">
              <a:solidFill>
                <a:srgbClr val="FF0000"/>
              </a:solidFill>
              <a:ea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20072" y="285978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Stockage carbone et fertilité</a:t>
            </a:r>
            <a:endParaRPr lang="fr-FR" sz="2400" i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348689" y="1923678"/>
            <a:ext cx="847100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52" y="275461"/>
            <a:ext cx="2366464" cy="15186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8689" y="2715766"/>
            <a:ext cx="3711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ea typeface="Arial"/>
              </a:rPr>
              <a:t>Objectifs :</a:t>
            </a:r>
            <a:r>
              <a:rPr lang="fr-FR" i="1" dirty="0">
                <a:ea typeface="Arial"/>
              </a:rPr>
              <a:t> stockage carbone dans les sols à hauteur de </a:t>
            </a:r>
            <a:r>
              <a:rPr lang="fr-FR" b="1" i="1" dirty="0">
                <a:ea typeface="Arial"/>
              </a:rPr>
              <a:t>4 pour 1000 </a:t>
            </a:r>
            <a:r>
              <a:rPr lang="fr-FR" i="1" dirty="0">
                <a:ea typeface="Arial"/>
              </a:rPr>
              <a:t>et amélioration de la </a:t>
            </a:r>
            <a:r>
              <a:rPr lang="fr-FR" i="1" dirty="0" smtClean="0">
                <a:ea typeface="Arial"/>
              </a:rPr>
              <a:t>fertilité.</a:t>
            </a:r>
            <a:endParaRPr lang="fr-FR" i="1" dirty="0">
              <a:ea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95886"/>
            <a:ext cx="43164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5536" y="416812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</a:t>
            </a:r>
            <a:r>
              <a:rPr lang="fr-FR" dirty="0" smtClean="0"/>
              <a:t>obilisation </a:t>
            </a:r>
            <a:r>
              <a:rPr lang="fr-FR" sz="2000" b="1" dirty="0" smtClean="0"/>
              <a:t>C</a:t>
            </a:r>
            <a:r>
              <a:rPr lang="fr-FR" dirty="0" smtClean="0"/>
              <a:t>ollective pour le </a:t>
            </a:r>
            <a:r>
              <a:rPr lang="fr-FR" sz="2000" b="1" dirty="0" smtClean="0"/>
              <a:t>D</a:t>
            </a:r>
            <a:r>
              <a:rPr lang="fr-FR" dirty="0" smtClean="0"/>
              <a:t>éveloppement </a:t>
            </a:r>
            <a:r>
              <a:rPr lang="fr-FR" sz="2000" b="1" dirty="0" smtClean="0"/>
              <a:t>R</a:t>
            </a:r>
            <a:r>
              <a:rPr lang="fr-FR" dirty="0" smtClean="0"/>
              <a:t>ural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27" y="90162"/>
            <a:ext cx="2371087" cy="218418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176179" y="23260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2018 - 2021</a:t>
            </a:r>
            <a:endParaRPr lang="fr-FR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984" y="299967"/>
            <a:ext cx="114714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1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8688" y="2211710"/>
            <a:ext cx="866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Projet 2 : </a:t>
            </a:r>
            <a:r>
              <a:rPr lang="fr-FR" b="1" i="1" dirty="0">
                <a:solidFill>
                  <a:srgbClr val="FF0000"/>
                </a:solidFill>
                <a:ea typeface="Arial"/>
              </a:rPr>
              <a:t>Accompagner le monde agricole </a:t>
            </a:r>
            <a:r>
              <a:rPr lang="fr-FR" b="1" i="1" dirty="0" smtClean="0">
                <a:solidFill>
                  <a:srgbClr val="FF0000"/>
                </a:solidFill>
                <a:ea typeface="Arial"/>
              </a:rPr>
              <a:t>de PACA vers la transition </a:t>
            </a:r>
            <a:r>
              <a:rPr lang="fr-FR" b="1" i="1" dirty="0">
                <a:solidFill>
                  <a:srgbClr val="FF0000"/>
                </a:solidFill>
                <a:ea typeface="Arial"/>
              </a:rPr>
              <a:t>énergétique et écologique</a:t>
            </a:r>
            <a:endParaRPr lang="fr-FR" sz="2000" b="1" i="1" dirty="0">
              <a:solidFill>
                <a:srgbClr val="FF0000"/>
              </a:solidFill>
              <a:ea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8689" y="444395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Stockage carbone et fertilité</a:t>
            </a:r>
            <a:endParaRPr lang="fr-FR" sz="2400" i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348689" y="1923678"/>
            <a:ext cx="847100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878" y="275461"/>
            <a:ext cx="2448272" cy="15186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8689" y="2955597"/>
            <a:ext cx="5879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ea typeface="Arial"/>
              </a:rPr>
              <a:t>Objectifs :</a:t>
            </a:r>
            <a:r>
              <a:rPr lang="fr-FR" i="1" dirty="0">
                <a:ea typeface="Arial"/>
              </a:rPr>
              <a:t> </a:t>
            </a:r>
            <a:r>
              <a:rPr lang="fr-FR" dirty="0"/>
              <a:t>Identifier les pratiques les plus favorables pour améliorer les stocks de </a:t>
            </a:r>
            <a:r>
              <a:rPr lang="fr-FR" dirty="0" smtClean="0"/>
              <a:t>matière organique </a:t>
            </a:r>
            <a:r>
              <a:rPr lang="fr-FR" dirty="0"/>
              <a:t>des sols de 4 pour 1000 par an à partir d’expérimentations</a:t>
            </a:r>
            <a:r>
              <a:rPr lang="fr-FR" i="1" dirty="0" smtClean="0">
                <a:ea typeface="Arial"/>
              </a:rPr>
              <a:t>.</a:t>
            </a:r>
            <a:endParaRPr lang="fr-FR" i="1" dirty="0">
              <a:ea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72200" y="36518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2018 - 2020</a:t>
            </a:r>
            <a:endParaRPr lang="fr-FR" b="1" dirty="0"/>
          </a:p>
        </p:txBody>
      </p:sp>
      <p:pic>
        <p:nvPicPr>
          <p:cNvPr id="1026" name="Picture 2" descr="http://www.littoral-varois.com/images/carte_paca_v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04" y="54887"/>
            <a:ext cx="1931292" cy="18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61" y="3752506"/>
            <a:ext cx="2240207" cy="1275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08" y="3752506"/>
            <a:ext cx="1148712" cy="1276347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51520" y="483518"/>
            <a:ext cx="389823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Réseau </a:t>
            </a:r>
            <a:r>
              <a:rPr lang="fr-FR" sz="36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de </a:t>
            </a:r>
            <a:r>
              <a:rPr lang="fr-FR" sz="36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parcelles 4/1000</a:t>
            </a:r>
            <a:endParaRPr lang="fr-FR" sz="36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42042" y="2770931"/>
            <a:ext cx="185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Gréoux</a:t>
            </a:r>
            <a:r>
              <a:rPr lang="fr-FR" sz="1200" dirty="0" smtClean="0"/>
              <a:t> les Bains, Sisteron, Carpentras, </a:t>
            </a:r>
            <a:r>
              <a:rPr lang="fr-FR" sz="1200" dirty="0" err="1" smtClean="0"/>
              <a:t>Goult</a:t>
            </a:r>
            <a:r>
              <a:rPr lang="fr-FR" sz="1200" dirty="0" smtClean="0"/>
              <a:t>, Avignon, Pelissanne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09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8898"/>
            <a:ext cx="5482176" cy="898836"/>
          </a:xfrm>
        </p:spPr>
        <p:txBody>
          <a:bodyPr>
            <a:normAutofit fontScale="90000"/>
          </a:bodyPr>
          <a:lstStyle/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3 niveaux d’analyse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1347614"/>
            <a:ext cx="1316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ea typeface="Arial"/>
              </a:rPr>
              <a:t>2. La </a:t>
            </a:r>
            <a:r>
              <a:rPr lang="fr-FR" sz="2000" b="1" i="1" dirty="0" smtClean="0">
                <a:solidFill>
                  <a:srgbClr val="FF0000"/>
                </a:solidFill>
                <a:ea typeface="Arial"/>
              </a:rPr>
              <a:t>ferme</a:t>
            </a:r>
            <a:endParaRPr lang="fr-FR" sz="2000" b="1" i="1" dirty="0">
              <a:solidFill>
                <a:srgbClr val="FF0000"/>
              </a:solidFill>
              <a:ea typeface="Arial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67745" y="1191979"/>
            <a:ext cx="64807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Outils : </a:t>
            </a:r>
            <a:r>
              <a:rPr lang="fr-FR" sz="1600" i="1" dirty="0" smtClean="0"/>
              <a:t>(non exhaustif)</a:t>
            </a:r>
          </a:p>
          <a:p>
            <a:endParaRPr lang="fr-FR" sz="1400" dirty="0" smtClean="0"/>
          </a:p>
          <a:p>
            <a:r>
              <a:rPr lang="fr-FR" sz="1200" dirty="0" err="1" smtClean="0"/>
              <a:t>Diag</a:t>
            </a:r>
            <a:r>
              <a:rPr lang="fr-FR" sz="1200" dirty="0" smtClean="0"/>
              <a:t> </a:t>
            </a:r>
            <a:r>
              <a:rPr lang="fr-FR" sz="1200" dirty="0" err="1"/>
              <a:t>agroécologie</a:t>
            </a:r>
            <a:r>
              <a:rPr lang="fr-FR" sz="1200" dirty="0"/>
              <a:t> : Evalue la performance des </a:t>
            </a:r>
            <a:r>
              <a:rPr lang="fr-FR" sz="1200" dirty="0" smtClean="0"/>
              <a:t>pratiques, </a:t>
            </a:r>
            <a:r>
              <a:rPr lang="fr-FR" sz="1200" dirty="0"/>
              <a:t>estime leur degré d'engagement dans </a:t>
            </a:r>
            <a:r>
              <a:rPr lang="fr-FR" sz="1200" dirty="0" smtClean="0"/>
              <a:t>l'</a:t>
            </a:r>
            <a:r>
              <a:rPr lang="fr-FR" sz="1200" dirty="0" err="1" smtClean="0"/>
              <a:t>agro-écologie</a:t>
            </a:r>
            <a:r>
              <a:rPr lang="fr-FR" sz="1200" dirty="0" smtClean="0"/>
              <a:t> et propose des </a:t>
            </a:r>
            <a:r>
              <a:rPr lang="fr-FR" sz="1200" dirty="0"/>
              <a:t>pistes de progrès (ACTA). </a:t>
            </a:r>
            <a:r>
              <a:rPr lang="fr-FR" sz="1200" i="1" dirty="0"/>
              <a:t>En ligne</a:t>
            </a:r>
          </a:p>
          <a:p>
            <a:r>
              <a:rPr lang="fr-FR" sz="1200" dirty="0"/>
              <a:t>CAP’2ER – Calcul Automatisé des Performances Environnementales en Elevage (IDELE)</a:t>
            </a:r>
          </a:p>
          <a:p>
            <a:r>
              <a:rPr lang="fr-FR" sz="1200" dirty="0"/>
              <a:t>EGES® - Bilan énergie et gaz à effet de serre d’une rotation (ARVALIS)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IDEA 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dirty="0" smtClean="0"/>
              <a:t>Indicateurs </a:t>
            </a:r>
            <a:r>
              <a:rPr lang="fr-FR" sz="1600" dirty="0"/>
              <a:t>de Durabilité des Exploitations Agricoles </a:t>
            </a:r>
            <a:endParaRPr lang="fr-FR" sz="1600" dirty="0" smtClean="0"/>
          </a:p>
          <a:p>
            <a:r>
              <a:rPr lang="fr-FR" sz="1600" b="1" dirty="0" smtClean="0"/>
              <a:t>DIALECTE 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dirty="0" smtClean="0"/>
              <a:t>Diagnostic Agro-environnemental (SOLAGRO</a:t>
            </a:r>
            <a:r>
              <a:rPr lang="fr-FR" sz="1600" dirty="0"/>
              <a:t>)</a:t>
            </a:r>
          </a:p>
          <a:p>
            <a:r>
              <a:rPr lang="fr-FR" sz="1600" b="1" dirty="0" smtClean="0"/>
              <a:t>Autodiagnostic IRAEE : </a:t>
            </a:r>
            <a:r>
              <a:rPr lang="fr-FR" sz="1600" dirty="0" smtClean="0"/>
              <a:t>Bilan </a:t>
            </a:r>
            <a:r>
              <a:rPr lang="fr-FR" sz="1600" dirty="0"/>
              <a:t>Energie </a:t>
            </a:r>
            <a:r>
              <a:rPr lang="fr-FR" sz="1600" dirty="0" smtClean="0"/>
              <a:t>GES + </a:t>
            </a:r>
            <a:r>
              <a:rPr lang="fr-FR" sz="1600" dirty="0"/>
              <a:t>stockage carbone des fermes  </a:t>
            </a:r>
            <a:r>
              <a:rPr lang="fr-FR" sz="1600" dirty="0" smtClean="0"/>
              <a:t>simplifié en ligne (IRAEE)</a:t>
            </a:r>
          </a:p>
          <a:p>
            <a:endParaRPr lang="fr-FR" sz="1400" dirty="0" smtClean="0"/>
          </a:p>
          <a:p>
            <a:pPr algn="r"/>
            <a:r>
              <a:rPr lang="fr-FR" sz="1600" b="1" dirty="0" smtClean="0"/>
              <a:t>Projets : </a:t>
            </a:r>
            <a:r>
              <a:rPr lang="fr-FR" sz="1600" i="1" dirty="0"/>
              <a:t>(non exhaustif)</a:t>
            </a:r>
          </a:p>
          <a:p>
            <a:endParaRPr lang="fr-FR" sz="1600" dirty="0" smtClean="0"/>
          </a:p>
          <a:p>
            <a:r>
              <a:rPr lang="fr-FR" sz="1600" dirty="0" smtClean="0"/>
              <a:t>Evaluer les performances et proposer des améliorations </a:t>
            </a:r>
          </a:p>
          <a:p>
            <a:endParaRPr lang="fr-FR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95537" y="1758656"/>
            <a:ext cx="1872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Niveau pertinent pour une approche </a:t>
            </a:r>
            <a:r>
              <a:rPr lang="fr-FR" sz="1600" dirty="0" smtClean="0"/>
              <a:t>globale de la durabilité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5477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3512"/>
            <a:ext cx="8229600" cy="2044322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IDEA : Indicateurs </a:t>
            </a:r>
            <a:r>
              <a:rPr lang="fr-FR" b="1" dirty="0">
                <a:solidFill>
                  <a:srgbClr val="FF0000"/>
                </a:solidFill>
              </a:rPr>
              <a:t>de Durabilité des Exploitation Agricoles</a:t>
            </a:r>
          </a:p>
          <a:p>
            <a:pPr marL="0" indent="0">
              <a:buNone/>
            </a:pPr>
            <a:r>
              <a:rPr lang="fr-FR" b="1" dirty="0" smtClean="0"/>
              <a:t>Approche </a:t>
            </a:r>
            <a:r>
              <a:rPr lang="fr-FR" b="1" dirty="0"/>
              <a:t>globale de la durabilité des systèmes </a:t>
            </a:r>
            <a:r>
              <a:rPr lang="fr-FR" dirty="0"/>
              <a:t>d'exploitations agricoles par auto-évaluation. 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agriculteurs participant à la démarche s’</a:t>
            </a:r>
            <a:r>
              <a:rPr lang="fr-FR" dirty="0" err="1"/>
              <a:t>auto-évaluent</a:t>
            </a:r>
            <a:r>
              <a:rPr lang="fr-FR" dirty="0"/>
              <a:t> en se positionnant au sein d’une grille de résultats. Des diagnostics d’exploitation sont ainsi réalisés reposant sur 3 critères d’égale importance : </a:t>
            </a:r>
            <a:r>
              <a:rPr lang="fr-FR" b="1" dirty="0"/>
              <a:t>agro-écologique, socio-territorial et économique.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Voir le lien : 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://idea.chlorofil.fr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</a:p>
        </p:txBody>
      </p:sp>
      <p:pic>
        <p:nvPicPr>
          <p:cNvPr id="1028" name="Picture 4" descr="illustration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15766"/>
            <a:ext cx="3384376" cy="21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6464" y="3489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/>
              <a:t>Utilisé en groupes, cet outil permet de susciter des réflexions et des débats sur la durabilité des exploitations agricoles et des voies d’amélioration possibles.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5576" y="68898"/>
            <a:ext cx="5482176" cy="8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Les outils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5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64163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DAE </a:t>
            </a:r>
            <a:r>
              <a:rPr lang="fr-FR" b="1" dirty="0">
                <a:solidFill>
                  <a:srgbClr val="FF0000"/>
                </a:solidFill>
              </a:rPr>
              <a:t>(Diagnostic Agri Environnemental) « Dialecte </a:t>
            </a:r>
            <a:r>
              <a:rPr lang="fr-FR" b="1" dirty="0" smtClean="0">
                <a:solidFill>
                  <a:srgbClr val="FF0000"/>
                </a:solidFill>
              </a:rPr>
              <a:t>»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/>
              <a:t>Mesurer l’impact des pratiques agricoles</a:t>
            </a:r>
            <a:r>
              <a:rPr lang="fr-FR" dirty="0"/>
              <a:t> sur l’eau, le sol, la biodiversité, la consommation de ressources et définir des préconisations en fonction des points faibles révélés par l’enquête. </a:t>
            </a:r>
            <a:endParaRPr lang="fr-FR" dirty="0" smtClean="0"/>
          </a:p>
        </p:txBody>
      </p:sp>
      <p:pic>
        <p:nvPicPr>
          <p:cNvPr id="5" name="Picture 2" descr="dessin couleu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16" y="2643758"/>
            <a:ext cx="3038665" cy="20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85516"/>
            <a:ext cx="1695309" cy="504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42344" y="2571750"/>
            <a:ext cx="5650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 smtClean="0"/>
              <a:t>Diagnostics </a:t>
            </a:r>
            <a:r>
              <a:rPr lang="fr-FR" sz="2000" dirty="0"/>
              <a:t>individuels ou </a:t>
            </a:r>
            <a:r>
              <a:rPr lang="fr-FR" sz="2000" dirty="0" smtClean="0"/>
              <a:t>partagés, </a:t>
            </a:r>
            <a:r>
              <a:rPr lang="fr-FR" sz="2000" dirty="0"/>
              <a:t>réalisés par un recueil de données chiffrées sur les pratiques de la ferme. </a:t>
            </a:r>
            <a:endParaRPr lang="fr-FR" sz="2000" dirty="0" smtClean="0"/>
          </a:p>
          <a:p>
            <a:pPr algn="r"/>
            <a:r>
              <a:rPr lang="fr-FR" sz="2000" dirty="0" smtClean="0"/>
              <a:t>Le </a:t>
            </a:r>
            <a:r>
              <a:rPr lang="fr-FR" sz="2000" dirty="0"/>
              <a:t>suivi des performances environnementales des fermes devient alors possible, tout comme l'accompagnement des agriculteurs face aux améliorations à réaliser.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915566"/>
            <a:ext cx="5832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755576" y="68898"/>
            <a:ext cx="5482176" cy="8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Les outils</a:t>
            </a:r>
            <a:endParaRPr lang="fr-FR" sz="4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730900"/>
            <a:ext cx="2645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dialecte.solagro.org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211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1097</Words>
  <Application>Microsoft Office PowerPoint</Application>
  <PresentationFormat>Affichage à l'écran (16:9)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Outils d’évaluation</vt:lpstr>
      <vt:lpstr>approche globale de la durabilité des systèmes d'exploitations agricoles</vt:lpstr>
      <vt:lpstr>Collecte des données et agrégation</vt:lpstr>
      <vt:lpstr>3 niveaux d’analyse</vt:lpstr>
      <vt:lpstr>Présentation PowerPoint</vt:lpstr>
      <vt:lpstr>Présentation PowerPoint</vt:lpstr>
      <vt:lpstr>3 niveaux d’analyse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niveaux d’analyse</vt:lpstr>
      <vt:lpstr>Présentation PowerPoint</vt:lpstr>
      <vt:lpstr>Présentation PowerPoint</vt:lpstr>
      <vt:lpstr>La durabilité des systèmes d'exploitations agricoles passera par l’atténuation et l’adaptation au changement climatique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</dc:creator>
  <cp:lastModifiedBy>utilisateur</cp:lastModifiedBy>
  <cp:revision>50</cp:revision>
  <dcterms:created xsi:type="dcterms:W3CDTF">2018-10-28T08:45:45Z</dcterms:created>
  <dcterms:modified xsi:type="dcterms:W3CDTF">2019-06-21T06:49:46Z</dcterms:modified>
</cp:coreProperties>
</file>