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23.jpeg" ContentType="image/jpe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déplacer la diapo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1400" spc="-1" strike="noStrike">
                <a:latin typeface="Times New Roman"/>
              </a:rPr>
              <a:t> 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fr-FR" sz="1400" spc="-1" strike="noStrike">
                <a:latin typeface="Times New Roman"/>
              </a:rPr>
              <a:t> 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fr-FR" sz="1400" spc="-1" strike="noStrike">
                <a:latin typeface="Times New Roman"/>
              </a:rPr>
              <a:t> 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1C5F9AE1-DD2B-4336-801A-55CB258DFE68}" type="slidenum">
              <a:rPr b="0" lang="fr-FR" sz="1400" spc="-1" strike="noStrike">
                <a:latin typeface="Times New Roman"/>
              </a:rPr>
              <a:t>1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21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0819236-8DF4-4ACA-ACD5-47C666B88FED}" type="slidenum"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fr-FR" sz="2000" spc="-1" strike="noStrike">
                <a:latin typeface="Arial"/>
              </a:rPr>
              <a:t>Ex de défis: adaptation au changement climatique, 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2000" spc="-1" strike="noStrike">
                <a:latin typeface="Arial"/>
              </a:rPr>
              <a:t>la protection des sols, 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2000" spc="-1" strike="noStrike">
                <a:latin typeface="Arial"/>
              </a:rPr>
              <a:t>le moindre recours des produits phytosanitaires, 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2000" spc="-1" strike="noStrike">
                <a:latin typeface="Arial"/>
              </a:rPr>
              <a:t>la sécurité alimentaire, etc. 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21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D7F20A5-4A22-48B8-BCCB-5D109816BEA0}" type="slidenum"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guide PAGESA (Labant, 2009)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21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2A7641D-A040-4F87-8A79-2504724A2285}" type="slidenum"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15440" y="130320"/>
            <a:ext cx="8352720" cy="4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15440" y="1388520"/>
            <a:ext cx="83527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15440" y="3752640"/>
            <a:ext cx="83527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15440" y="130320"/>
            <a:ext cx="8352720" cy="4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15440" y="1388520"/>
            <a:ext cx="40759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95480" y="1388520"/>
            <a:ext cx="40759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15440" y="3752640"/>
            <a:ext cx="40759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95480" y="3752640"/>
            <a:ext cx="40759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15440" y="130320"/>
            <a:ext cx="8352720" cy="4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15440" y="1388520"/>
            <a:ext cx="26892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388520"/>
            <a:ext cx="26892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63480" y="1388520"/>
            <a:ext cx="26892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15440" y="3752640"/>
            <a:ext cx="26892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752640"/>
            <a:ext cx="26892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63480" y="3752640"/>
            <a:ext cx="26892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15440" y="130320"/>
            <a:ext cx="8352720" cy="4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15440" y="1388520"/>
            <a:ext cx="835272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15440" y="130320"/>
            <a:ext cx="8352720" cy="4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15440" y="1388520"/>
            <a:ext cx="835272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15440" y="130320"/>
            <a:ext cx="8352720" cy="4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15440" y="1388520"/>
            <a:ext cx="407592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95480" y="1388520"/>
            <a:ext cx="407592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15440" y="130320"/>
            <a:ext cx="8352720" cy="4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15440" y="130320"/>
            <a:ext cx="8352720" cy="227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15440" y="130320"/>
            <a:ext cx="8352720" cy="4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15440" y="1388520"/>
            <a:ext cx="40759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95480" y="1388520"/>
            <a:ext cx="407592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15440" y="3752640"/>
            <a:ext cx="40759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15440" y="130320"/>
            <a:ext cx="8352720" cy="4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15440" y="1388520"/>
            <a:ext cx="835272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15440" y="130320"/>
            <a:ext cx="8352720" cy="4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15440" y="1388520"/>
            <a:ext cx="407592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95480" y="1388520"/>
            <a:ext cx="40759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95480" y="3752640"/>
            <a:ext cx="40759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15440" y="130320"/>
            <a:ext cx="8352720" cy="4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15440" y="1388520"/>
            <a:ext cx="40759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95480" y="1388520"/>
            <a:ext cx="40759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15440" y="3752640"/>
            <a:ext cx="83527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15440" y="130320"/>
            <a:ext cx="8352720" cy="4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15440" y="1388520"/>
            <a:ext cx="83527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15440" y="3752640"/>
            <a:ext cx="83527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15440" y="130320"/>
            <a:ext cx="8352720" cy="4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15440" y="1388520"/>
            <a:ext cx="40759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95480" y="1388520"/>
            <a:ext cx="40759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15440" y="3752640"/>
            <a:ext cx="40759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695480" y="3752640"/>
            <a:ext cx="40759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15440" y="130320"/>
            <a:ext cx="8352720" cy="4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15440" y="1388520"/>
            <a:ext cx="26892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39640" y="1388520"/>
            <a:ext cx="26892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63480" y="1388520"/>
            <a:ext cx="26892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15440" y="3752640"/>
            <a:ext cx="26892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39640" y="3752640"/>
            <a:ext cx="26892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063480" y="3752640"/>
            <a:ext cx="26892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15440" y="130320"/>
            <a:ext cx="8352720" cy="4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15440" y="1388520"/>
            <a:ext cx="835272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15440" y="130320"/>
            <a:ext cx="8352720" cy="4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15440" y="1388520"/>
            <a:ext cx="407592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95480" y="1388520"/>
            <a:ext cx="407592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15440" y="130320"/>
            <a:ext cx="8352720" cy="4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15440" y="130320"/>
            <a:ext cx="8352720" cy="227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15440" y="130320"/>
            <a:ext cx="8352720" cy="4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15440" y="1388520"/>
            <a:ext cx="40759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95480" y="1388520"/>
            <a:ext cx="407592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15440" y="3752640"/>
            <a:ext cx="40759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15440" y="130320"/>
            <a:ext cx="8352720" cy="4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15440" y="1388520"/>
            <a:ext cx="407592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95480" y="1388520"/>
            <a:ext cx="40759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95480" y="3752640"/>
            <a:ext cx="40759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15440" y="130320"/>
            <a:ext cx="8352720" cy="4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15440" y="1388520"/>
            <a:ext cx="40759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95480" y="1388520"/>
            <a:ext cx="40759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15440" y="3752640"/>
            <a:ext cx="83527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"/>
          <p:cNvGrpSpPr/>
          <p:nvPr/>
        </p:nvGrpSpPr>
        <p:grpSpPr>
          <a:xfrm>
            <a:off x="0" y="6120360"/>
            <a:ext cx="9143640" cy="737280"/>
            <a:chOff x="0" y="6120360"/>
            <a:chExt cx="9143640" cy="737280"/>
          </a:xfrm>
        </p:grpSpPr>
        <p:sp>
          <p:nvSpPr>
            <p:cNvPr id="39" name="CustomShape 2"/>
            <p:cNvSpPr/>
            <p:nvPr/>
          </p:nvSpPr>
          <p:spPr>
            <a:xfrm>
              <a:off x="0" y="6165360"/>
              <a:ext cx="9143640" cy="692280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0" name="Image 8" descr=""/>
            <p:cNvPicPr/>
            <p:nvPr/>
          </p:nvPicPr>
          <p:blipFill>
            <a:blip r:embed="rId2"/>
            <a:stretch/>
          </p:blipFill>
          <p:spPr>
            <a:xfrm>
              <a:off x="107640" y="6309360"/>
              <a:ext cx="1079640" cy="446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41" name="CustomShape 3"/>
            <p:cNvSpPr/>
            <p:nvPr/>
          </p:nvSpPr>
          <p:spPr>
            <a:xfrm>
              <a:off x="0" y="6120360"/>
              <a:ext cx="1403280" cy="45360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42" name="Image 10" descr=""/>
          <p:cNvPicPr/>
          <p:nvPr/>
        </p:nvPicPr>
        <p:blipFill>
          <a:blip r:embed="rId3"/>
          <a:stretch/>
        </p:blipFill>
        <p:spPr>
          <a:xfrm>
            <a:off x="1403640" y="44640"/>
            <a:ext cx="1304640" cy="2076120"/>
          </a:xfrm>
          <a:prstGeom prst="rect">
            <a:avLst/>
          </a:prstGeom>
          <a:ln>
            <a:noFill/>
          </a:ln>
        </p:spPr>
      </p:pic>
      <p:sp>
        <p:nvSpPr>
          <p:cNvPr id="43" name="CustomShape 4"/>
          <p:cNvSpPr/>
          <p:nvPr/>
        </p:nvSpPr>
        <p:spPr>
          <a:xfrm>
            <a:off x="7884360" y="6246000"/>
            <a:ext cx="1123200" cy="24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0" lang="fr-FR" sz="1600" spc="-1" strike="noStrike">
                <a:solidFill>
                  <a:srgbClr val="ffffff"/>
                </a:solidFill>
                <a:latin typeface="Arial"/>
              </a:rPr>
              <a:t>.0</a:t>
            </a:r>
            <a:fld id="{078177E4-B70E-42AF-8C6A-0DC38D1CE02F}" type="slidenum">
              <a:rPr b="0" lang="fr-FR" sz="1600" spc="-1" strike="noStrike">
                <a:solidFill>
                  <a:srgbClr val="ffffff"/>
                </a:solidFill>
                <a:latin typeface="Arial"/>
              </a:rPr>
              <a:t>1</a:t>
            </a:fld>
            <a:endParaRPr b="0" lang="fr-FR" sz="1600" spc="-1" strike="noStrike">
              <a:latin typeface="Arial"/>
            </a:endParaRPr>
          </a:p>
        </p:txBody>
      </p:sp>
      <p:sp>
        <p:nvSpPr>
          <p:cNvPr id="44" name="CustomShape 5"/>
          <p:cNvSpPr/>
          <p:nvPr/>
        </p:nvSpPr>
        <p:spPr>
          <a:xfrm>
            <a:off x="1299240" y="6468480"/>
            <a:ext cx="658476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800" spc="-1" strike="noStrike">
                <a:solidFill>
                  <a:srgbClr val="ffffff"/>
                </a:solidFill>
                <a:latin typeface="Arial"/>
              </a:rPr>
              <a:t>Aude Alaphilippe, Delphine Mézière, Aurélie Augis, Claire Vaskou, Laurie Castel, François Warlop, David Grandgirard</a:t>
            </a:r>
            <a:endParaRPr b="0" lang="fr-FR" sz="800" spc="-1" strike="noStrike">
              <a:latin typeface="Arial"/>
            </a:endParaRPr>
          </a:p>
        </p:txBody>
      </p:sp>
      <p:sp>
        <p:nvSpPr>
          <p:cNvPr id="45" name="CustomShape 6"/>
          <p:cNvSpPr/>
          <p:nvPr/>
        </p:nvSpPr>
        <p:spPr>
          <a:xfrm>
            <a:off x="7115760" y="6468480"/>
            <a:ext cx="190440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fr-FR" sz="800" spc="-1" strike="noStrike">
                <a:solidFill>
                  <a:srgbClr val="ffffff"/>
                </a:solidFill>
                <a:latin typeface="Arial"/>
              </a:rPr>
              <a:t>Avignon 17 octobre 2018</a:t>
            </a:r>
            <a:endParaRPr b="0" lang="fr-FR" sz="800" spc="-1" strike="noStrike">
              <a:latin typeface="Arial"/>
            </a:endParaRPr>
          </a:p>
        </p:txBody>
      </p:sp>
      <p:sp>
        <p:nvSpPr>
          <p:cNvPr id="46" name="CustomShape 7"/>
          <p:cNvSpPr/>
          <p:nvPr/>
        </p:nvSpPr>
        <p:spPr>
          <a:xfrm>
            <a:off x="1299240" y="6309360"/>
            <a:ext cx="658476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900" spc="-1" strike="noStrike">
                <a:solidFill>
                  <a:srgbClr val="c5dd01"/>
                </a:solidFill>
                <a:latin typeface="Arial"/>
              </a:rPr>
              <a:t>DEXiAF, un outil d’aide à la conception de systèmes agroforestiers</a:t>
            </a:r>
            <a:endParaRPr b="0" lang="fr-FR" sz="900" spc="-1" strike="noStrike">
              <a:latin typeface="Arial"/>
            </a:endParaRPr>
          </a:p>
        </p:txBody>
      </p:sp>
      <p:sp>
        <p:nvSpPr>
          <p:cNvPr id="47" name="PlaceHolder 8"/>
          <p:cNvSpPr>
            <a:spLocks noGrp="1"/>
          </p:cNvSpPr>
          <p:nvPr>
            <p:ph type="title"/>
          </p:nvPr>
        </p:nvSpPr>
        <p:spPr>
          <a:xfrm>
            <a:off x="415440" y="130320"/>
            <a:ext cx="8352720" cy="4903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6f9d20"/>
                </a:solidFill>
                <a:latin typeface="Arial"/>
              </a:rPr>
              <a:t>Cliquez pour modifier le style du titre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9"/>
          <p:cNvSpPr>
            <a:spLocks noGrp="1"/>
          </p:cNvSpPr>
          <p:nvPr>
            <p:ph type="body"/>
          </p:nvPr>
        </p:nvSpPr>
        <p:spPr>
          <a:xfrm>
            <a:off x="415440" y="1388520"/>
            <a:ext cx="8352720" cy="45255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6f9d2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6f9d20"/>
                </a:solidFill>
                <a:latin typeface="Arial"/>
              </a:rPr>
              <a:t>Cliquez pour modifier les styles du texte du masque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Deuxième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Troisième niveau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Quatrième niveau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Cinquième niveau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662040" y="1702440"/>
            <a:ext cx="845712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6f9d20"/>
                </a:solidFill>
                <a:latin typeface="Arial"/>
              </a:rPr>
              <a:t>DEXiAF, un outil d’aide à la conception de systèmes agroforestiers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936000" y="3573000"/>
            <a:ext cx="777600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Aude Alaphilippe, Delphine Mézière, Aurélie Augis, Claire Vaskou, </a:t>
            </a:r>
            <a:br/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Laurie Castel, François Warlop, David Grandgirard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</p:txBody>
      </p:sp>
      <p:pic>
        <p:nvPicPr>
          <p:cNvPr id="93" name="Shape 57" descr=""/>
          <p:cNvPicPr/>
          <p:nvPr/>
        </p:nvPicPr>
        <p:blipFill>
          <a:blip r:embed="rId1"/>
          <a:stretch/>
        </p:blipFill>
        <p:spPr>
          <a:xfrm>
            <a:off x="758160" y="5456880"/>
            <a:ext cx="1361880" cy="558360"/>
          </a:xfrm>
          <a:prstGeom prst="rect">
            <a:avLst/>
          </a:prstGeom>
          <a:ln w="12600">
            <a:noFill/>
          </a:ln>
        </p:spPr>
      </p:pic>
      <p:pic>
        <p:nvPicPr>
          <p:cNvPr id="94" name="Image 15" descr=""/>
          <p:cNvPicPr/>
          <p:nvPr/>
        </p:nvPicPr>
        <p:blipFill>
          <a:blip r:embed="rId2"/>
          <a:stretch/>
        </p:blipFill>
        <p:spPr>
          <a:xfrm>
            <a:off x="6459480" y="4696560"/>
            <a:ext cx="2079360" cy="2079360"/>
          </a:xfrm>
          <a:prstGeom prst="rect">
            <a:avLst/>
          </a:prstGeom>
          <a:ln>
            <a:noFill/>
          </a:ln>
        </p:spPr>
      </p:pic>
      <p:pic>
        <p:nvPicPr>
          <p:cNvPr id="95" name="Shape 58" descr=""/>
          <p:cNvPicPr/>
          <p:nvPr/>
        </p:nvPicPr>
        <p:blipFill>
          <a:blip r:embed="rId3"/>
          <a:stretch/>
        </p:blipFill>
        <p:spPr>
          <a:xfrm>
            <a:off x="4899960" y="5159880"/>
            <a:ext cx="1008360" cy="1152360"/>
          </a:xfrm>
          <a:prstGeom prst="rect">
            <a:avLst/>
          </a:prstGeom>
          <a:ln w="12600">
            <a:noFill/>
          </a:ln>
        </p:spPr>
      </p:pic>
      <p:pic>
        <p:nvPicPr>
          <p:cNvPr id="96" name="" descr=""/>
          <p:cNvPicPr/>
          <p:nvPr/>
        </p:nvPicPr>
        <p:blipFill>
          <a:blip r:embed="rId4"/>
          <a:stretch/>
        </p:blipFill>
        <p:spPr>
          <a:xfrm>
            <a:off x="2799720" y="5472000"/>
            <a:ext cx="1376280" cy="606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Espace réservé du contenu 3" descr=""/>
          <p:cNvPicPr/>
          <p:nvPr/>
        </p:nvPicPr>
        <p:blipFill>
          <a:blip r:embed="rId1"/>
          <a:stretch/>
        </p:blipFill>
        <p:spPr>
          <a:xfrm>
            <a:off x="827280" y="965880"/>
            <a:ext cx="6837480" cy="4487760"/>
          </a:xfrm>
          <a:prstGeom prst="rect">
            <a:avLst/>
          </a:prstGeom>
          <a:ln>
            <a:noFill/>
          </a:ln>
        </p:spPr>
      </p:pic>
      <p:sp>
        <p:nvSpPr>
          <p:cNvPr id="149" name="TextShape 1"/>
          <p:cNvSpPr txBox="1"/>
          <p:nvPr/>
        </p:nvSpPr>
        <p:spPr>
          <a:xfrm>
            <a:off x="415440" y="130320"/>
            <a:ext cx="8352720" cy="49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6f9d20"/>
                </a:solidFill>
                <a:latin typeface="Arial"/>
              </a:rPr>
              <a:t>Un onglet de travail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-30240" y="5338440"/>
            <a:ext cx="1369080" cy="425160"/>
          </a:xfrm>
          <a:prstGeom prst="rect">
            <a:avLst/>
          </a:prstGeom>
          <a:ln>
            <a:solidFill>
              <a:schemeClr val="accent2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100" spc="-1" strike="noStrike">
                <a:solidFill>
                  <a:srgbClr val="000000"/>
                </a:solidFill>
                <a:latin typeface="Calibri"/>
              </a:rPr>
              <a:t>Ajouter un nouveau  système de culture</a:t>
            </a:r>
            <a:endParaRPr b="0" lang="fr-FR" sz="1100" spc="-1" strike="noStrike"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1728720" y="5247000"/>
            <a:ext cx="935640" cy="183240"/>
          </a:xfrm>
          <a:prstGeom prst="rect">
            <a:avLst/>
          </a:prstGeom>
          <a:noFill/>
          <a:ln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4"/>
          <p:cNvSpPr/>
          <p:nvPr/>
        </p:nvSpPr>
        <p:spPr>
          <a:xfrm>
            <a:off x="1355040" y="5322240"/>
            <a:ext cx="373320" cy="137520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3" name="Picture 2" descr=""/>
          <p:cNvPicPr/>
          <p:nvPr/>
        </p:nvPicPr>
        <p:blipFill>
          <a:blip r:embed="rId2"/>
          <a:stretch/>
        </p:blipFill>
        <p:spPr>
          <a:xfrm>
            <a:off x="7870320" y="151560"/>
            <a:ext cx="935640" cy="1143360"/>
          </a:xfrm>
          <a:prstGeom prst="rect">
            <a:avLst/>
          </a:prstGeom>
          <a:ln>
            <a:noFill/>
          </a:ln>
        </p:spPr>
      </p:pic>
      <p:pic>
        <p:nvPicPr>
          <p:cNvPr id="154" name="Picture 2" descr=""/>
          <p:cNvPicPr/>
          <p:nvPr/>
        </p:nvPicPr>
        <p:blipFill>
          <a:blip r:embed="rId3"/>
          <a:stretch/>
        </p:blipFill>
        <p:spPr>
          <a:xfrm>
            <a:off x="6363000" y="1583640"/>
            <a:ext cx="2209680" cy="2915640"/>
          </a:xfrm>
          <a:prstGeom prst="rect">
            <a:avLst/>
          </a:prstGeom>
          <a:ln>
            <a:noFill/>
          </a:ln>
        </p:spPr>
      </p:pic>
      <p:sp>
        <p:nvSpPr>
          <p:cNvPr id="155" name="CustomShape 5"/>
          <p:cNvSpPr/>
          <p:nvPr/>
        </p:nvSpPr>
        <p:spPr>
          <a:xfrm>
            <a:off x="1648440" y="1363320"/>
            <a:ext cx="434160" cy="215640"/>
          </a:xfrm>
          <a:prstGeom prst="rect">
            <a:avLst/>
          </a:prstGeom>
          <a:noFill/>
          <a:ln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6"/>
          <p:cNvSpPr/>
          <p:nvPr/>
        </p:nvSpPr>
        <p:spPr>
          <a:xfrm>
            <a:off x="1728720" y="5644440"/>
            <a:ext cx="7235280" cy="43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>
              <a:lnSpc>
                <a:spcPct val="100000"/>
              </a:lnSpc>
              <a:spcBef>
                <a:spcPts val="360"/>
              </a:spcBef>
            </a:pPr>
            <a:r>
              <a:rPr b="0" lang="fr-FR" sz="1800" spc="-1" strike="noStrike">
                <a:solidFill>
                  <a:srgbClr val="6f9d20"/>
                </a:solidFill>
                <a:latin typeface="Wingdings"/>
              </a:rPr>
              <a:t></a:t>
            </a:r>
            <a:r>
              <a:rPr b="0" lang="fr-FR" sz="1800" spc="-1" strike="noStrike">
                <a:solidFill>
                  <a:srgbClr val="6f9d20"/>
                </a:solidFill>
                <a:latin typeface="Arial"/>
              </a:rPr>
              <a:t> </a:t>
            </a:r>
            <a:r>
              <a:rPr b="0" lang="fr-FR" sz="1800" spc="-1" strike="noStrike">
                <a:solidFill>
                  <a:srgbClr val="6f9d20"/>
                </a:solidFill>
                <a:latin typeface="Arial"/>
              </a:rPr>
              <a:t>Critères d’entrée renseignés à l’aide de listes déroulantes.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6" dur="indefinite" restart="never" nodeType="tmRoot">
          <p:childTnLst>
            <p:seq>
              <p:cTn id="157" dur="indefinite" nodeType="mainSeq">
                <p:childTnLst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15440" y="130320"/>
            <a:ext cx="8352720" cy="49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6f9d20"/>
                </a:solidFill>
                <a:latin typeface="Arial"/>
              </a:rPr>
              <a:t>Cas d’étude: plateforme TAB (Drôme)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415440" y="1124640"/>
            <a:ext cx="835272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La Plate-Forme TAB vue du ciel, avec la parcelle agroforestière vergers/grandes cultures 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9" name="Image 8" descr=""/>
          <p:cNvPicPr/>
          <p:nvPr/>
        </p:nvPicPr>
        <p:blipFill>
          <a:blip r:embed="rId1"/>
          <a:stretch/>
        </p:blipFill>
        <p:spPr>
          <a:xfrm>
            <a:off x="1691640" y="1937160"/>
            <a:ext cx="6688800" cy="3682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8" dur="indefinite" restart="never" nodeType="tmRoot">
          <p:childTnLst>
            <p:seq>
              <p:cTn id="16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415440" y="130320"/>
            <a:ext cx="8352720" cy="49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6f9d20"/>
                </a:solidFill>
                <a:latin typeface="Arial"/>
              </a:rPr>
              <a:t>Onglet de résultats graphiques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415440" y="896040"/>
            <a:ext cx="835272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Offre un aperçu synthétique des résultats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6707520" y="1482120"/>
            <a:ext cx="1800000" cy="71964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1600" spc="-1" strike="noStrike" u="sng">
                <a:solidFill>
                  <a:srgbClr val="c0504d"/>
                </a:solidFill>
                <a:uFillTx/>
                <a:latin typeface="Calibri"/>
              </a:rPr>
              <a:t>Sélection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</a:rPr>
              <a:t>3 (ou +) Critères 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</a:rPr>
              <a:t>1 (ou +) Système</a:t>
            </a:r>
            <a:endParaRPr b="0" lang="fr-FR" sz="1400" spc="-1" strike="noStrike">
              <a:latin typeface="Arial"/>
            </a:endParaRPr>
          </a:p>
        </p:txBody>
      </p:sp>
      <p:grpSp>
        <p:nvGrpSpPr>
          <p:cNvPr id="163" name="Group 4"/>
          <p:cNvGrpSpPr/>
          <p:nvPr/>
        </p:nvGrpSpPr>
        <p:grpSpPr>
          <a:xfrm>
            <a:off x="1356840" y="1698480"/>
            <a:ext cx="6040800" cy="3955320"/>
            <a:chOff x="1356840" y="1698480"/>
            <a:chExt cx="6040800" cy="3955320"/>
          </a:xfrm>
        </p:grpSpPr>
        <p:pic>
          <p:nvPicPr>
            <p:cNvPr id="164" name="Image 3" descr=""/>
            <p:cNvPicPr/>
            <p:nvPr/>
          </p:nvPicPr>
          <p:blipFill>
            <a:blip r:embed="rId1"/>
            <a:stretch/>
          </p:blipFill>
          <p:spPr>
            <a:xfrm>
              <a:off x="1475640" y="1698480"/>
              <a:ext cx="5231520" cy="3955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5" name="CustomShape 5"/>
            <p:cNvSpPr/>
            <p:nvPr/>
          </p:nvSpPr>
          <p:spPr>
            <a:xfrm>
              <a:off x="3119400" y="1736640"/>
              <a:ext cx="1944000" cy="349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fr-FR" sz="1700" spc="-1" strike="noStrike">
                  <a:solidFill>
                    <a:srgbClr val="000000"/>
                  </a:solidFill>
                  <a:latin typeface="Calibri"/>
                </a:rPr>
                <a:t>Durabilité sociale</a:t>
              </a:r>
              <a:endParaRPr b="0" lang="fr-FR" sz="1700" spc="-1" strike="noStrike">
                <a:latin typeface="Arial"/>
              </a:endParaRPr>
            </a:p>
          </p:txBody>
        </p:sp>
        <p:sp>
          <p:nvSpPr>
            <p:cNvPr id="166" name="CustomShape 6"/>
            <p:cNvSpPr/>
            <p:nvPr/>
          </p:nvSpPr>
          <p:spPr>
            <a:xfrm>
              <a:off x="5453640" y="2788200"/>
              <a:ext cx="1944000" cy="608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fr-FR" sz="1700" spc="-1" strike="noStrike">
                  <a:solidFill>
                    <a:srgbClr val="000000"/>
                  </a:solidFill>
                  <a:latin typeface="Calibri"/>
                </a:rPr>
                <a:t>Durabilité Economique</a:t>
              </a:r>
              <a:endParaRPr b="0" lang="fr-FR" sz="1700" spc="-1" strike="noStrike">
                <a:latin typeface="Arial"/>
              </a:endParaRPr>
            </a:p>
          </p:txBody>
        </p:sp>
        <p:sp>
          <p:nvSpPr>
            <p:cNvPr id="167" name="CustomShape 7"/>
            <p:cNvSpPr/>
            <p:nvPr/>
          </p:nvSpPr>
          <p:spPr>
            <a:xfrm>
              <a:off x="1719360" y="5083560"/>
              <a:ext cx="1944000" cy="333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fr-FR" sz="1600" spc="-1" strike="noStrike">
                  <a:solidFill>
                    <a:srgbClr val="000000"/>
                  </a:solidFill>
                  <a:latin typeface="Calibri"/>
                </a:rPr>
                <a:t>Qualité du milieu</a:t>
              </a:r>
              <a:endParaRPr b="0" lang="fr-FR" sz="1600" spc="-1" strike="noStrike">
                <a:latin typeface="Arial"/>
              </a:endParaRPr>
            </a:p>
          </p:txBody>
        </p:sp>
        <p:sp>
          <p:nvSpPr>
            <p:cNvPr id="168" name="CustomShape 8"/>
            <p:cNvSpPr/>
            <p:nvPr/>
          </p:nvSpPr>
          <p:spPr>
            <a:xfrm>
              <a:off x="4376160" y="5085360"/>
              <a:ext cx="2493360" cy="333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fr-FR" sz="1600" spc="-1" strike="noStrike">
                  <a:solidFill>
                    <a:srgbClr val="000000"/>
                  </a:solidFill>
                  <a:latin typeface="Calibri"/>
                </a:rPr>
                <a:t>Utilisation des ressources</a:t>
              </a:r>
              <a:endParaRPr b="0" lang="fr-FR" sz="1600" spc="-1" strike="noStrike">
                <a:latin typeface="Arial"/>
              </a:endParaRPr>
            </a:p>
          </p:txBody>
        </p:sp>
        <p:sp>
          <p:nvSpPr>
            <p:cNvPr id="169" name="CustomShape 9"/>
            <p:cNvSpPr/>
            <p:nvPr/>
          </p:nvSpPr>
          <p:spPr>
            <a:xfrm>
              <a:off x="1356840" y="2925000"/>
              <a:ext cx="1334160" cy="333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fr-FR" sz="1600" spc="-1" strike="noStrike">
                  <a:solidFill>
                    <a:srgbClr val="000000"/>
                  </a:solidFill>
                  <a:latin typeface="Calibri"/>
                </a:rPr>
                <a:t>Biodiversité</a:t>
              </a:r>
              <a:endParaRPr b="0" lang="fr-FR" sz="1600" spc="-1" strike="noStrike">
                <a:latin typeface="Arial"/>
              </a:endParaRPr>
            </a:p>
          </p:txBody>
        </p:sp>
        <p:sp>
          <p:nvSpPr>
            <p:cNvPr id="170" name="CustomShape 10"/>
            <p:cNvSpPr/>
            <p:nvPr/>
          </p:nvSpPr>
          <p:spPr>
            <a:xfrm>
              <a:off x="4009680" y="2023560"/>
              <a:ext cx="6004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5/7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71" name="CustomShape 11"/>
            <p:cNvSpPr/>
            <p:nvPr/>
          </p:nvSpPr>
          <p:spPr>
            <a:xfrm>
              <a:off x="2800800" y="4586400"/>
              <a:ext cx="6004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4/5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72" name="CustomShape 12"/>
            <p:cNvSpPr/>
            <p:nvPr/>
          </p:nvSpPr>
          <p:spPr>
            <a:xfrm>
              <a:off x="2691360" y="3061440"/>
              <a:ext cx="6004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4/6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73" name="CustomShape 13"/>
            <p:cNvSpPr/>
            <p:nvPr/>
          </p:nvSpPr>
          <p:spPr>
            <a:xfrm>
              <a:off x="5238360" y="2980080"/>
              <a:ext cx="6004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1/7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74" name="CustomShape 14"/>
            <p:cNvSpPr/>
            <p:nvPr/>
          </p:nvSpPr>
          <p:spPr>
            <a:xfrm>
              <a:off x="4604040" y="4401720"/>
              <a:ext cx="6004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4/6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75" name="Line 15"/>
            <p:cNvSpPr/>
            <p:nvPr/>
          </p:nvSpPr>
          <p:spPr>
            <a:xfrm>
              <a:off x="4033440" y="2590920"/>
              <a:ext cx="224640" cy="1129680"/>
            </a:xfrm>
            <a:prstGeom prst="line">
              <a:avLst/>
            </a:prstGeom>
            <a:ln w="25560">
              <a:solidFill>
                <a:srgbClr val="4a7eb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6" name="Line 16"/>
            <p:cNvSpPr/>
            <p:nvPr/>
          </p:nvSpPr>
          <p:spPr>
            <a:xfrm flipV="1">
              <a:off x="3290400" y="4659120"/>
              <a:ext cx="1400400" cy="149040"/>
            </a:xfrm>
            <a:prstGeom prst="line">
              <a:avLst/>
            </a:prstGeom>
            <a:ln w="25560">
              <a:solidFill>
                <a:srgbClr val="4a7eb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7" name="Line 17"/>
            <p:cNvSpPr/>
            <p:nvPr/>
          </p:nvSpPr>
          <p:spPr>
            <a:xfrm>
              <a:off x="3005640" y="3429000"/>
              <a:ext cx="286560" cy="1393920"/>
            </a:xfrm>
            <a:prstGeom prst="line">
              <a:avLst/>
            </a:prstGeom>
            <a:ln w="25560">
              <a:solidFill>
                <a:srgbClr val="4a7eb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8" name="Line 18"/>
            <p:cNvSpPr/>
            <p:nvPr/>
          </p:nvSpPr>
          <p:spPr>
            <a:xfrm flipH="1">
              <a:off x="3026880" y="2584080"/>
              <a:ext cx="1001520" cy="861120"/>
            </a:xfrm>
            <a:prstGeom prst="line">
              <a:avLst/>
            </a:prstGeom>
            <a:ln w="25560">
              <a:solidFill>
                <a:srgbClr val="4a7eb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9" name="Line 19"/>
            <p:cNvSpPr/>
            <p:nvPr/>
          </p:nvSpPr>
          <p:spPr>
            <a:xfrm>
              <a:off x="4258080" y="3667320"/>
              <a:ext cx="432720" cy="1026720"/>
            </a:xfrm>
            <a:prstGeom prst="line">
              <a:avLst/>
            </a:prstGeom>
            <a:ln w="25560">
              <a:solidFill>
                <a:srgbClr val="4a7eb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80" name="Group 20"/>
          <p:cNvGrpSpPr/>
          <p:nvPr/>
        </p:nvGrpSpPr>
        <p:grpSpPr>
          <a:xfrm>
            <a:off x="314640" y="2905200"/>
            <a:ext cx="5038200" cy="2716920"/>
            <a:chOff x="314640" y="2905200"/>
            <a:chExt cx="5038200" cy="2716920"/>
          </a:xfrm>
        </p:grpSpPr>
        <p:sp>
          <p:nvSpPr>
            <p:cNvPr id="181" name="CustomShape 21"/>
            <p:cNvSpPr/>
            <p:nvPr/>
          </p:nvSpPr>
          <p:spPr>
            <a:xfrm>
              <a:off x="1210320" y="2905200"/>
              <a:ext cx="4142520" cy="2716920"/>
            </a:xfrm>
            <a:custGeom>
              <a:avLst/>
              <a:gdLst/>
              <a:ahLst/>
              <a:rect l="l" t="t" r="r" b="b"/>
              <a:pathLst>
                <a:path w="4142712" h="2717427">
                  <a:moveTo>
                    <a:pt x="170787" y="0"/>
                  </a:moveTo>
                  <a:cubicBezTo>
                    <a:pt x="-12569" y="1005681"/>
                    <a:pt x="-195925" y="2011363"/>
                    <a:pt x="466062" y="2438400"/>
                  </a:cubicBezTo>
                  <a:cubicBezTo>
                    <a:pt x="1128049" y="2865437"/>
                    <a:pt x="2635380" y="2713831"/>
                    <a:pt x="4142712" y="2562225"/>
                  </a:cubicBezTo>
                </a:path>
              </a:pathLst>
            </a:custGeom>
            <a:noFill/>
            <a:ln>
              <a:solidFill>
                <a:srgbClr val="6f9d2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2" name="CustomShape 22"/>
            <p:cNvSpPr/>
            <p:nvPr/>
          </p:nvSpPr>
          <p:spPr>
            <a:xfrm>
              <a:off x="314640" y="4263840"/>
              <a:ext cx="1944000" cy="608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fr-FR" sz="1700" spc="-1" strike="noStrike">
                  <a:solidFill>
                    <a:srgbClr val="000000"/>
                  </a:solidFill>
                  <a:latin typeface="Calibri"/>
                </a:rPr>
                <a:t>Durabilité environnementale</a:t>
              </a:r>
              <a:endParaRPr b="0" lang="fr-FR" sz="1700" spc="-1" strike="noStrike">
                <a:latin typeface="Arial"/>
              </a:endParaRPr>
            </a:p>
          </p:txBody>
        </p:sp>
        <p:sp>
          <p:nvSpPr>
            <p:cNvPr id="183" name="CustomShape 23"/>
            <p:cNvSpPr/>
            <p:nvPr/>
          </p:nvSpPr>
          <p:spPr>
            <a:xfrm>
              <a:off x="1712880" y="4238280"/>
              <a:ext cx="6004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5/7</a:t>
              </a:r>
              <a:endParaRPr b="0" lang="fr-FR" sz="1800" spc="-1" strike="noStrike">
                <a:latin typeface="Arial"/>
              </a:endParaRPr>
            </a:p>
          </p:txBody>
        </p:sp>
      </p:grpSp>
      <p:pic>
        <p:nvPicPr>
          <p:cNvPr id="184" name="Image 10" descr=""/>
          <p:cNvPicPr/>
          <p:nvPr/>
        </p:nvPicPr>
        <p:blipFill>
          <a:blip r:embed="rId2"/>
          <a:stretch/>
        </p:blipFill>
        <p:spPr>
          <a:xfrm>
            <a:off x="5847840" y="2369160"/>
            <a:ext cx="3185640" cy="284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0" dur="indefinite" restart="never" nodeType="tmRoot">
          <p:childTnLst>
            <p:seq>
              <p:cTn id="171" dur="indefinite" nodeType="mainSeq"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415440" y="130320"/>
            <a:ext cx="8352720" cy="49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6f9d20"/>
                </a:solidFill>
                <a:latin typeface="Arial"/>
              </a:rPr>
              <a:t>Résultats: graphiques synoptiques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6" name="Image 5" descr=""/>
          <p:cNvPicPr/>
          <p:nvPr/>
        </p:nvPicPr>
        <p:blipFill>
          <a:blip r:embed="rId1"/>
          <a:stretch/>
        </p:blipFill>
        <p:spPr>
          <a:xfrm>
            <a:off x="827640" y="980640"/>
            <a:ext cx="5272560" cy="4358160"/>
          </a:xfrm>
          <a:prstGeom prst="rect">
            <a:avLst/>
          </a:prstGeom>
          <a:ln>
            <a:noFill/>
          </a:ln>
        </p:spPr>
      </p:pic>
      <p:sp>
        <p:nvSpPr>
          <p:cNvPr id="187" name="CustomShape 2"/>
          <p:cNvSpPr/>
          <p:nvPr/>
        </p:nvSpPr>
        <p:spPr>
          <a:xfrm>
            <a:off x="6118920" y="1845000"/>
            <a:ext cx="136764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 u="sng">
                <a:solidFill>
                  <a:srgbClr val="000000"/>
                </a:solidFill>
                <a:uFillTx/>
                <a:latin typeface="Calibri"/>
              </a:rPr>
              <a:t>Echelle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Point fort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Point faible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899640" y="3429000"/>
            <a:ext cx="16560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</a:rPr>
              <a:t>Durab. économique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4860000" y="2565000"/>
            <a:ext cx="112968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Coûts de production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90" name="CustomShape 5"/>
          <p:cNvSpPr/>
          <p:nvPr/>
        </p:nvSpPr>
        <p:spPr>
          <a:xfrm>
            <a:off x="5554080" y="4358880"/>
            <a:ext cx="22345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Dépendance liée aux intrants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91" name="CustomShape 6"/>
          <p:cNvSpPr/>
          <p:nvPr/>
        </p:nvSpPr>
        <p:spPr>
          <a:xfrm>
            <a:off x="4983120" y="4857480"/>
            <a:ext cx="22345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Efficience économique liée aux choix des cultures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92" name="CustomShape 7"/>
          <p:cNvSpPr/>
          <p:nvPr/>
        </p:nvSpPr>
        <p:spPr>
          <a:xfrm>
            <a:off x="1712880" y="2598120"/>
            <a:ext cx="16560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</a:rPr>
              <a:t>Profitabilité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93" name="CustomShape 8"/>
          <p:cNvSpPr/>
          <p:nvPr/>
        </p:nvSpPr>
        <p:spPr>
          <a:xfrm>
            <a:off x="1727640" y="4551120"/>
            <a:ext cx="16560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</a:rPr>
              <a:t>Autonomie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94" name="CustomShape 9"/>
          <p:cNvSpPr/>
          <p:nvPr/>
        </p:nvSpPr>
        <p:spPr>
          <a:xfrm>
            <a:off x="6116760" y="2075040"/>
            <a:ext cx="45360" cy="180072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5" dur="indefinite" restart="never" nodeType="tmRoot">
          <p:childTnLst>
            <p:seq>
              <p:cTn id="18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415440" y="130320"/>
            <a:ext cx="8352720" cy="49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6f9d20"/>
                </a:solidFill>
                <a:latin typeface="Arial"/>
              </a:rPr>
              <a:t>Perspectives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415440" y="1052640"/>
            <a:ext cx="8352720" cy="4861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39"/>
              </a:spcBef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</a:rPr>
              <a:t>Outil encore en développement!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6f9d2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6f9d20"/>
                </a:solidFill>
                <a:latin typeface="Arial"/>
              </a:rPr>
              <a:t>Amélioration de l’outil 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= un besoin de références et de tests!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6f9d2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6f9d20"/>
                </a:solidFill>
                <a:latin typeface="Arial"/>
              </a:rPr>
              <a:t>Développement d’une démarche de co-conception </a:t>
            </a:r>
            <a:br/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intégrant l’outil </a:t>
            </a:r>
            <a:r>
              <a:rPr b="0" lang="fr-FR" sz="22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 projet DECISYF?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Pour répondre à nos questions de recherche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Traduire la compétition entre espèces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Quelle(s) échelle(s) temporelle(s)?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b="0" lang="fr-FR" sz="2200" spc="-1" strike="noStrike">
                <a:solidFill>
                  <a:srgbClr val="6f9d20"/>
                </a:solidFill>
                <a:latin typeface="Wingdings"/>
              </a:rPr>
              <a:t></a:t>
            </a:r>
            <a:r>
              <a:rPr b="0" lang="fr-FR" sz="2200" spc="-1" strike="noStrike">
                <a:solidFill>
                  <a:srgbClr val="6f9d20"/>
                </a:solidFill>
                <a:latin typeface="Arial"/>
              </a:rPr>
              <a:t> </a:t>
            </a:r>
            <a:r>
              <a:rPr b="0" lang="fr-FR" sz="2200" spc="-1" strike="noStrike">
                <a:solidFill>
                  <a:srgbClr val="6f9d20"/>
                </a:solidFill>
                <a:latin typeface="Arial"/>
              </a:rPr>
              <a:t>Autres approches autour de la </a:t>
            </a:r>
            <a:br/>
            <a:r>
              <a:rPr b="0" lang="fr-FR" sz="2200" spc="-1" strike="noStrike">
                <a:solidFill>
                  <a:srgbClr val="6f9d20"/>
                </a:solidFill>
                <a:latin typeface="Arial"/>
              </a:rPr>
              <a:t>multifonctionnalité des SAF ?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7" name="Image 4" descr=""/>
          <p:cNvPicPr/>
          <p:nvPr/>
        </p:nvPicPr>
        <p:blipFill>
          <a:blip r:embed="rId1"/>
          <a:stretch/>
        </p:blipFill>
        <p:spPr>
          <a:xfrm>
            <a:off x="6444360" y="2565000"/>
            <a:ext cx="2465640" cy="2478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7" dur="indefinite" restart="never" nodeType="tmRoot">
          <p:childTnLst>
            <p:seq>
              <p:cTn id="188" dur="indefinite" nodeType="mainSeq">
                <p:childTnLst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415440" y="130320"/>
            <a:ext cx="8352720" cy="49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6f9d20"/>
                </a:solidFill>
                <a:latin typeface="Arial"/>
              </a:rPr>
              <a:t>Merci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9" name="Image 6" descr=""/>
          <p:cNvPicPr/>
          <p:nvPr/>
        </p:nvPicPr>
        <p:blipFill>
          <a:blip r:embed="rId1"/>
          <a:stretch/>
        </p:blipFill>
        <p:spPr>
          <a:xfrm>
            <a:off x="7543080" y="85680"/>
            <a:ext cx="1367640" cy="846720"/>
          </a:xfrm>
          <a:prstGeom prst="rect">
            <a:avLst/>
          </a:prstGeom>
          <a:ln>
            <a:noFill/>
          </a:ln>
        </p:spPr>
      </p:pic>
      <p:pic>
        <p:nvPicPr>
          <p:cNvPr id="200" name="Shape 57" descr=""/>
          <p:cNvPicPr/>
          <p:nvPr/>
        </p:nvPicPr>
        <p:blipFill>
          <a:blip r:embed="rId2"/>
          <a:stretch/>
        </p:blipFill>
        <p:spPr>
          <a:xfrm>
            <a:off x="445320" y="1342440"/>
            <a:ext cx="1361880" cy="558360"/>
          </a:xfrm>
          <a:prstGeom prst="rect">
            <a:avLst/>
          </a:prstGeom>
          <a:ln w="12600">
            <a:noFill/>
          </a:ln>
        </p:spPr>
      </p:pic>
      <p:pic>
        <p:nvPicPr>
          <p:cNvPr id="201" name="Shape 59" descr=""/>
          <p:cNvPicPr/>
          <p:nvPr/>
        </p:nvPicPr>
        <p:blipFill>
          <a:blip r:embed="rId3"/>
          <a:srcRect l="0" t="0" r="0" b="8435"/>
          <a:stretch/>
        </p:blipFill>
        <p:spPr>
          <a:xfrm>
            <a:off x="302400" y="2293920"/>
            <a:ext cx="1685160" cy="824040"/>
          </a:xfrm>
          <a:prstGeom prst="rect">
            <a:avLst/>
          </a:prstGeom>
          <a:ln w="12600">
            <a:noFill/>
          </a:ln>
        </p:spPr>
      </p:pic>
      <p:pic>
        <p:nvPicPr>
          <p:cNvPr id="202" name="Image 10" descr=""/>
          <p:cNvPicPr/>
          <p:nvPr/>
        </p:nvPicPr>
        <p:blipFill>
          <a:blip r:embed="rId4"/>
          <a:stretch/>
        </p:blipFill>
        <p:spPr>
          <a:xfrm>
            <a:off x="45000" y="4054320"/>
            <a:ext cx="2079360" cy="2079360"/>
          </a:xfrm>
          <a:prstGeom prst="rect">
            <a:avLst/>
          </a:prstGeom>
          <a:ln>
            <a:noFill/>
          </a:ln>
        </p:spPr>
      </p:pic>
      <p:pic>
        <p:nvPicPr>
          <p:cNvPr id="203" name="Shape 58" descr=""/>
          <p:cNvPicPr/>
          <p:nvPr/>
        </p:nvPicPr>
        <p:blipFill>
          <a:blip r:embed="rId5"/>
          <a:stretch/>
        </p:blipFill>
        <p:spPr>
          <a:xfrm>
            <a:off x="640800" y="3392640"/>
            <a:ext cx="1008360" cy="1152360"/>
          </a:xfrm>
          <a:prstGeom prst="rect">
            <a:avLst/>
          </a:prstGeom>
          <a:ln w="12600">
            <a:noFill/>
          </a:ln>
        </p:spPr>
      </p:pic>
      <p:pic>
        <p:nvPicPr>
          <p:cNvPr id="204" name="Image 14" descr=""/>
          <p:cNvPicPr/>
          <p:nvPr/>
        </p:nvPicPr>
        <p:blipFill>
          <a:blip r:embed="rId6"/>
          <a:stretch/>
        </p:blipFill>
        <p:spPr>
          <a:xfrm>
            <a:off x="2124720" y="932760"/>
            <a:ext cx="4640760" cy="5007600"/>
          </a:xfrm>
          <a:prstGeom prst="rect">
            <a:avLst/>
          </a:prstGeom>
          <a:ln>
            <a:noFill/>
          </a:ln>
        </p:spPr>
      </p:pic>
      <p:sp>
        <p:nvSpPr>
          <p:cNvPr id="205" name="CustomShape 2"/>
          <p:cNvSpPr/>
          <p:nvPr/>
        </p:nvSpPr>
        <p:spPr>
          <a:xfrm>
            <a:off x="6765840" y="2627640"/>
            <a:ext cx="2652480" cy="49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</a:rPr>
              <a:t>Aurélie Augis &amp; Claire Vaskou</a:t>
            </a:r>
            <a:endParaRPr b="0" lang="fr-F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1" dur="indefinite" restart="never" nodeType="tmRoot">
          <p:childTnLst>
            <p:seq>
              <p:cTn id="20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" descr=""/>
          <p:cNvPicPr/>
          <p:nvPr/>
        </p:nvPicPr>
        <p:blipFill>
          <a:blip r:embed="rId1"/>
          <a:stretch/>
        </p:blipFill>
        <p:spPr>
          <a:xfrm>
            <a:off x="50760" y="715680"/>
            <a:ext cx="9143640" cy="5477760"/>
          </a:xfrm>
          <a:prstGeom prst="rect">
            <a:avLst/>
          </a:prstGeom>
          <a:ln>
            <a:noFill/>
          </a:ln>
        </p:spPr>
      </p:pic>
      <p:sp>
        <p:nvSpPr>
          <p:cNvPr id="207" name="TextShape 1"/>
          <p:cNvSpPr txBox="1"/>
          <p:nvPr/>
        </p:nvSpPr>
        <p:spPr>
          <a:xfrm>
            <a:off x="288000" y="144000"/>
            <a:ext cx="8568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fr-FR" sz="3600" spc="-1" strike="noStrike">
                <a:latin typeface="Arial"/>
              </a:rPr>
              <a:t>Vers un Casdar DECISYF...</a:t>
            </a:r>
            <a:endParaRPr b="0" lang="fr-F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3" dur="indefinite" restart="never" nodeType="tmRoot">
          <p:childTnLst>
            <p:seq>
              <p:cTn id="20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15440" y="130320"/>
            <a:ext cx="8352720" cy="49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6f9d20"/>
                </a:solidFill>
                <a:latin typeface="Arial"/>
              </a:rPr>
              <a:t>L’agroforesterie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437040" y="1196640"/>
            <a:ext cx="8496720" cy="4813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39"/>
              </a:spcBef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= une des voies pour relever les défis actuels de l’agriculture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Les systèmes agroforestiers sont </a:t>
            </a:r>
            <a:r>
              <a:rPr b="0" lang="fr-FR" sz="2200" spc="-1" strike="noStrike">
                <a:solidFill>
                  <a:srgbClr val="6f9d20"/>
                </a:solidFill>
                <a:latin typeface="Arial"/>
              </a:rPr>
              <a:t>complexes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: 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marL="457200">
              <a:lnSpc>
                <a:spcPct val="100000"/>
              </a:lnSpc>
              <a:spcBef>
                <a:spcPts val="360"/>
              </a:spcBef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plurispécifiques, multifonctionnels et multiformes.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457200">
              <a:lnSpc>
                <a:spcPct val="100000"/>
              </a:lnSpc>
              <a:spcBef>
                <a:spcPts val="360"/>
              </a:spcBef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6f9d2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6f9d20"/>
                </a:solidFill>
                <a:latin typeface="Arial"/>
              </a:rPr>
              <a:t>Constat: beaucoup de projets agroforestiers n’aboutissent pas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Règlementation encore peu incitative,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Manque de références,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Manque d’accompagnement au montage des porteurs de projets,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Accessibilité limitée à un conseil spécifique.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b="0" lang="fr-FR" sz="2200" spc="-1" strike="noStrike">
                <a:solidFill>
                  <a:srgbClr val="6f9d20"/>
                </a:solidFill>
                <a:latin typeface="Wingdings"/>
              </a:rPr>
              <a:t></a:t>
            </a:r>
            <a:r>
              <a:rPr b="0" lang="fr-FR" sz="2200" spc="-1" strike="noStrike">
                <a:solidFill>
                  <a:srgbClr val="6f9d20"/>
                </a:solidFill>
                <a:latin typeface="Arial"/>
              </a:rPr>
              <a:t> </a:t>
            </a:r>
            <a:r>
              <a:rPr b="0" lang="fr-FR" sz="2200" spc="-1" strike="noStrike">
                <a:solidFill>
                  <a:srgbClr val="6f9d20"/>
                </a:solidFill>
                <a:latin typeface="Arial"/>
              </a:rPr>
              <a:t>Rend difficile la conception de systèmes agroforestiers</a:t>
            </a:r>
            <a:br/>
            <a:r>
              <a:rPr b="0" lang="fr-FR" sz="2200" spc="-1" strike="noStrike">
                <a:solidFill>
                  <a:srgbClr val="6f9d20"/>
                </a:solidFill>
                <a:latin typeface="Arial"/>
              </a:rPr>
              <a:t>         et la projection à long terme sur les performances attendues.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683640" y="130320"/>
            <a:ext cx="7848360" cy="689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6f9d20"/>
                </a:solidFill>
                <a:latin typeface="Arial"/>
              </a:rPr>
              <a:t>Conception de systèmes agroforestiers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426960" y="974520"/>
            <a:ext cx="8352720" cy="171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6f9d2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6f9d20"/>
                </a:solidFill>
                <a:latin typeface="Arial"/>
              </a:rPr>
              <a:t>Des besoins d’accompagnement des porteurs de projet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marL="457200">
              <a:lnSpc>
                <a:spcPct val="100000"/>
              </a:lnSpc>
              <a:spcBef>
                <a:spcPts val="360"/>
              </a:spcBef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en structurant la démarche globale de conception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457200">
              <a:lnSpc>
                <a:spcPct val="100000"/>
              </a:lnSpc>
              <a:spcBef>
                <a:spcPts val="360"/>
              </a:spcBef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en développant des outils d’évaluation des performances </a:t>
            </a:r>
            <a:r>
              <a:rPr b="0" i="1" lang="fr-FR" sz="1800" spc="-1" strike="noStrike">
                <a:solidFill>
                  <a:srgbClr val="000000"/>
                </a:solidFill>
                <a:latin typeface="Arial"/>
              </a:rPr>
              <a:t>ex ante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457200">
              <a:lnSpc>
                <a:spcPct val="100000"/>
              </a:lnSpc>
              <a:spcBef>
                <a:spcPts val="439"/>
              </a:spcBef>
            </a:pPr>
            <a:r>
              <a:rPr b="1" lang="fr-FR" sz="2200" spc="-1" strike="noStrike">
                <a:solidFill>
                  <a:srgbClr val="6f9d20"/>
                </a:solidFill>
                <a:latin typeface="Arial"/>
              </a:rPr>
              <a:t>&amp; en liant ces deux actions.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marL="457200">
              <a:lnSpc>
                <a:spcPct val="100000"/>
              </a:lnSpc>
              <a:spcBef>
                <a:spcPts val="439"/>
              </a:spcBef>
            </a:pP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5278320" y="2189880"/>
            <a:ext cx="3071880" cy="112608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200" spc="-1" strike="noStrike" u="sng">
                <a:solidFill>
                  <a:srgbClr val="000000"/>
                </a:solidFill>
                <a:uFillTx/>
                <a:latin typeface="Calibri"/>
              </a:rPr>
              <a:t>Diagnostic initial</a:t>
            </a:r>
            <a:endParaRPr b="0" lang="fr-FR" sz="2200" spc="-1" strike="noStrike">
              <a:latin typeface="Arial"/>
            </a:endParaRPr>
          </a:p>
          <a:p>
            <a:pPr marL="285840" indent="-28548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fr-FR" sz="1600" spc="-1" strike="noStrike">
                <a:solidFill>
                  <a:srgbClr val="000000"/>
                </a:solidFill>
                <a:latin typeface="Calibri"/>
              </a:rPr>
              <a:t>Priorités du producteur</a:t>
            </a:r>
            <a:endParaRPr b="0" lang="fr-FR" sz="1600" spc="-1" strike="noStrike">
              <a:latin typeface="Arial"/>
            </a:endParaRPr>
          </a:p>
          <a:p>
            <a:pPr marL="285840" indent="-28548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fr-FR" sz="1600" spc="-1" strike="noStrike">
                <a:solidFill>
                  <a:srgbClr val="000000"/>
                </a:solidFill>
                <a:latin typeface="Calibri"/>
              </a:rPr>
              <a:t>Contexte atouts et contraintes de l’exploitation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5564880" y="4887720"/>
            <a:ext cx="2505960" cy="112608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000" spc="-1" strike="noStrike" u="sng">
                <a:solidFill>
                  <a:srgbClr val="000000"/>
                </a:solidFill>
                <a:uFillTx/>
                <a:latin typeface="Calibri"/>
              </a:rPr>
              <a:t>Evaluation </a:t>
            </a:r>
            <a:r>
              <a:rPr b="1" i="1" lang="fr-FR" sz="2000" spc="-1" strike="noStrike" u="sng">
                <a:solidFill>
                  <a:srgbClr val="000000"/>
                </a:solidFill>
                <a:uFillTx/>
                <a:latin typeface="Calibri"/>
              </a:rPr>
              <a:t>a priori </a:t>
            </a:r>
            <a:r>
              <a:rPr b="1" lang="fr-FR" sz="2000" spc="-1" strike="noStrike" u="sng">
                <a:solidFill>
                  <a:srgbClr val="000000"/>
                </a:solidFill>
                <a:uFillTx/>
                <a:latin typeface="Calibri"/>
              </a:rPr>
              <a:t>des performances</a:t>
            </a:r>
            <a:br/>
            <a:r>
              <a:rPr b="1" lang="fr-FR" sz="1400" spc="-1" strike="noStrike">
                <a:solidFill>
                  <a:srgbClr val="000000"/>
                </a:solidFill>
                <a:latin typeface="Calibri"/>
              </a:rPr>
              <a:t>Amélioration itérative des prototypes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03" name="CustomShape 5"/>
          <p:cNvSpPr/>
          <p:nvPr/>
        </p:nvSpPr>
        <p:spPr>
          <a:xfrm rot="10800000">
            <a:off x="5564880" y="5451120"/>
            <a:ext cx="2520" cy="1348560"/>
          </a:xfrm>
          <a:prstGeom prst="curvedConnector3">
            <a:avLst>
              <a:gd name="adj1" fmla="val 8152131"/>
            </a:avLst>
          </a:prstGeom>
          <a:noFill/>
          <a:ln w="34920">
            <a:solidFill>
              <a:srgbClr val="4a7ebb"/>
            </a:solidFill>
            <a:round/>
            <a:headEnd len="med" type="stealth" w="med"/>
            <a:tailEnd len="med" type="stealth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6"/>
          <p:cNvSpPr/>
          <p:nvPr/>
        </p:nvSpPr>
        <p:spPr>
          <a:xfrm>
            <a:off x="8068320" y="4102200"/>
            <a:ext cx="2520" cy="1348560"/>
          </a:xfrm>
          <a:prstGeom prst="curvedConnector3">
            <a:avLst>
              <a:gd name="adj1" fmla="val 8152131"/>
            </a:avLst>
          </a:prstGeom>
          <a:noFill/>
          <a:ln w="34920">
            <a:solidFill>
              <a:srgbClr val="4a7ebb"/>
            </a:solidFill>
            <a:round/>
            <a:headEnd len="med" type="stealth" w="med"/>
            <a:tailEnd len="med" type="stealth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7"/>
          <p:cNvSpPr/>
          <p:nvPr/>
        </p:nvSpPr>
        <p:spPr>
          <a:xfrm>
            <a:off x="426960" y="3852360"/>
            <a:ext cx="4864680" cy="21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6f9d2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6f9d20"/>
                </a:solidFill>
                <a:latin typeface="Arial"/>
              </a:rPr>
              <a:t>L’évaluation </a:t>
            </a:r>
            <a:r>
              <a:rPr b="0" i="1" lang="fr-FR" sz="2200" spc="-1" strike="noStrike">
                <a:solidFill>
                  <a:srgbClr val="6f9d20"/>
                </a:solidFill>
                <a:latin typeface="Arial"/>
              </a:rPr>
              <a:t>ex ante </a:t>
            </a:r>
            <a:r>
              <a:rPr b="0" lang="fr-FR" sz="2200" spc="-1" strike="noStrike">
                <a:solidFill>
                  <a:srgbClr val="6f9d20"/>
                </a:solidFill>
                <a:latin typeface="Arial"/>
              </a:rPr>
              <a:t>des performances est nécessaire pour:</a:t>
            </a:r>
            <a:endParaRPr b="0" lang="fr-FR" sz="22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360"/>
              </a:spcBef>
            </a:pPr>
            <a:r>
              <a:rPr b="0" lang="fr-FR" sz="1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permet de se projeter sur des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systèmes en rupture</a:t>
            </a:r>
            <a:endParaRPr b="0" lang="fr-FR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360"/>
              </a:spcBef>
            </a:pPr>
            <a:r>
              <a:rPr b="0" lang="fr-FR" sz="1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identifier les points à améliorer sur les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prototypes.</a:t>
            </a:r>
            <a:endParaRPr b="0" lang="fr-FR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360"/>
              </a:spcBef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06" name="CustomShape 8"/>
          <p:cNvSpPr/>
          <p:nvPr/>
        </p:nvSpPr>
        <p:spPr>
          <a:xfrm>
            <a:off x="5562000" y="3538800"/>
            <a:ext cx="2505960" cy="112608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 u="sng">
                <a:solidFill>
                  <a:srgbClr val="000000"/>
                </a:solidFill>
                <a:uFillTx/>
                <a:latin typeface="Calibri"/>
              </a:rPr>
              <a:t>Prototypage</a:t>
            </a:r>
            <a:br/>
            <a:r>
              <a:rPr b="1" lang="fr-FR" sz="1400" spc="-1" strike="noStrike">
                <a:solidFill>
                  <a:srgbClr val="000000"/>
                </a:solidFill>
                <a:latin typeface="Calibri"/>
              </a:rPr>
              <a:t>Cultures et pratiques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</a:rPr>
              <a:t>Stratégie de production</a:t>
            </a:r>
            <a:endParaRPr b="0" lang="fr-F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539640" y="299520"/>
            <a:ext cx="8064360" cy="68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6f9d20"/>
                </a:solidFill>
                <a:latin typeface="Arial"/>
              </a:rPr>
              <a:t>Evaluation multicritère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415440" y="2313360"/>
            <a:ext cx="8352720" cy="3779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6f9d2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6f9d20"/>
                </a:solidFill>
                <a:latin typeface="Arial"/>
              </a:rPr>
              <a:t>Permettent :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Simulation de changements au sein d’un SdC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Création de différents scenarii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Simulation de l’évolution d’un système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6f9d2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6f9d20"/>
                </a:solidFill>
                <a:latin typeface="Arial"/>
              </a:rPr>
              <a:t>Dépendent :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Du périmètre d’évaluation (paysage, système d’exploitation, parcelle etc.)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De leur programmation dans le temps (</a:t>
            </a:r>
            <a:r>
              <a:rPr b="0" i="1" lang="fr-FR" sz="1800" spc="-1" strike="noStrike">
                <a:solidFill>
                  <a:srgbClr val="000000"/>
                </a:solidFill>
                <a:latin typeface="Arial"/>
              </a:rPr>
              <a:t>ex ante, ex post…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)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De l’auteur de l’évaluation (auto-évaluation,  audit externe…)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827640" y="1161360"/>
            <a:ext cx="7211160" cy="115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 marL="343080" indent="-342720" algn="ctr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25000"/>
              <a:buFont typeface="Arial"/>
              <a:buChar char="•"/>
            </a:pPr>
            <a:r>
              <a:rPr b="0" i="1" lang="fr-FR" sz="20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i="1" lang="fr-FR" sz="2000" spc="-1" strike="noStrike">
                <a:solidFill>
                  <a:srgbClr val="000000"/>
                </a:solidFill>
                <a:latin typeface="Arial"/>
              </a:rPr>
              <a:t>Les approches multicritères correspondent à un ensemble d'</a:t>
            </a:r>
            <a:r>
              <a:rPr b="1" i="1" lang="fr-FR" sz="2000" spc="-1" strike="noStrike">
                <a:solidFill>
                  <a:srgbClr val="000000"/>
                </a:solidFill>
                <a:latin typeface="Arial"/>
              </a:rPr>
              <a:t>outils d'aide à l'analyse et à la décision</a:t>
            </a:r>
            <a:r>
              <a:rPr b="0" i="1" lang="fr-FR" sz="2000" spc="-1" strike="noStrike">
                <a:solidFill>
                  <a:srgbClr val="000000"/>
                </a:solidFill>
                <a:latin typeface="Arial"/>
              </a:rPr>
              <a:t> en présence d'un </a:t>
            </a:r>
            <a:r>
              <a:rPr b="1" i="1" lang="fr-FR" sz="2000" spc="-1" strike="noStrike">
                <a:solidFill>
                  <a:srgbClr val="000000"/>
                </a:solidFill>
                <a:latin typeface="Arial"/>
              </a:rPr>
              <a:t>nombre important de paramètres</a:t>
            </a:r>
            <a:r>
              <a:rPr b="0" i="1" lang="fr-FR" sz="2000" spc="-1" strike="noStrike">
                <a:solidFill>
                  <a:srgbClr val="000000"/>
                </a:solidFill>
                <a:latin typeface="Arial"/>
              </a:rPr>
              <a:t>.” </a:t>
            </a: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endParaRPr b="0" lang="fr-FR" sz="2000" spc="-1" strike="noStrike">
              <a:latin typeface="Arial"/>
            </a:endParaRPr>
          </a:p>
        </p:txBody>
      </p:sp>
      <p:sp>
        <p:nvSpPr>
          <p:cNvPr id="110" name="CustomShape 4"/>
          <p:cNvSpPr/>
          <p:nvPr/>
        </p:nvSpPr>
        <p:spPr>
          <a:xfrm>
            <a:off x="7064640" y="1991160"/>
            <a:ext cx="1703520" cy="32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15000"/>
              </a:lnSpc>
            </a:pPr>
            <a:r>
              <a:rPr b="0" i="1" lang="fr-FR" sz="1100" spc="-1" strike="noStrike">
                <a:solidFill>
                  <a:srgbClr val="6f9d20"/>
                </a:solidFill>
                <a:latin typeface="Arial"/>
                <a:ea typeface="Arial"/>
              </a:rPr>
              <a:t>Rouaud, 2013</a:t>
            </a:r>
            <a:endParaRPr b="0" lang="fr-FR" sz="1100" spc="-1" strike="noStrike">
              <a:latin typeface="Arial"/>
            </a:endParaRPr>
          </a:p>
        </p:txBody>
      </p:sp>
      <p:pic>
        <p:nvPicPr>
          <p:cNvPr id="111" name="Image 4" descr=""/>
          <p:cNvPicPr/>
          <p:nvPr/>
        </p:nvPicPr>
        <p:blipFill>
          <a:blip r:embed="rId1"/>
          <a:stretch/>
        </p:blipFill>
        <p:spPr>
          <a:xfrm>
            <a:off x="6084000" y="2508840"/>
            <a:ext cx="2361960" cy="1933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15440" y="130320"/>
            <a:ext cx="8352720" cy="49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6f9d20"/>
                </a:solidFill>
                <a:latin typeface="Arial"/>
              </a:rPr>
              <a:t>Caractéristiques de l’outil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199440" y="908640"/>
            <a:ext cx="8784720" cy="482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6f9d2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6f9d20"/>
                </a:solidFill>
                <a:latin typeface="Arial"/>
              </a:rPr>
              <a:t>Demande et besoins identifiés: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Connaître les performances </a:t>
            </a:r>
            <a:r>
              <a:rPr b="0" i="1" lang="fr-FR" sz="1800" spc="-1" strike="noStrike">
                <a:solidFill>
                  <a:srgbClr val="000000"/>
                </a:solidFill>
                <a:latin typeface="Arial"/>
              </a:rPr>
              <a:t>ex ante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: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aide à la projection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Identifier les points faibles/forts des prototypes :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permettre l’optimisation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Comparer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 différents prototypes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6f9d2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6f9d20"/>
                </a:solidFill>
                <a:latin typeface="Arial"/>
              </a:rPr>
              <a:t>Quelles caractéristiques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Evaluation des 3 piliers de la durabilité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Données manquantes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ou approximatives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Opérationnel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 pour les acteurs de terrain (binôme agri &amp; conseiller)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Commun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 aux différents systèmes agroforestiers végétaux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b="0" lang="fr-FR" sz="2200" spc="-1" strike="noStrike">
                <a:solidFill>
                  <a:srgbClr val="6f9d20"/>
                </a:solidFill>
                <a:latin typeface="Wingdings"/>
              </a:rPr>
              <a:t></a:t>
            </a:r>
            <a:r>
              <a:rPr b="0" lang="fr-FR" sz="2200" spc="-1" strike="noStrike">
                <a:solidFill>
                  <a:srgbClr val="6f9d20"/>
                </a:solidFill>
                <a:latin typeface="Arial"/>
              </a:rPr>
              <a:t> </a:t>
            </a:r>
            <a:r>
              <a:rPr b="0" lang="fr-FR" sz="2200" spc="-1" strike="noStrike">
                <a:solidFill>
                  <a:srgbClr val="6f9d20"/>
                </a:solidFill>
                <a:latin typeface="Arial"/>
              </a:rPr>
              <a:t>Choix de la méthode: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Pas d’outil générique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pour l’évaluation multicritère de la durabilité des SAF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Mais des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acquis méthodologiques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grâce aux outils DEXiPM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Outil partagé,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co-construit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, rassemblant expertises et références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9" dur="indefinite" restart="never" nodeType="tmRoot">
          <p:childTnLst>
            <p:seq>
              <p:cTn id="70" dur="indefinite" nodeType="mainSeq">
                <p:childTnLst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251640" y="212040"/>
            <a:ext cx="8352720" cy="49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6f9d20"/>
                </a:solidFill>
                <a:latin typeface="Arial"/>
              </a:rPr>
              <a:t>Des questions pour le développement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5" name="Picture 2" descr=""/>
          <p:cNvPicPr/>
          <p:nvPr/>
        </p:nvPicPr>
        <p:blipFill>
          <a:blip r:embed="rId1"/>
          <a:stretch/>
        </p:blipFill>
        <p:spPr>
          <a:xfrm>
            <a:off x="7812360" y="2997000"/>
            <a:ext cx="656640" cy="1417320"/>
          </a:xfrm>
          <a:prstGeom prst="rect">
            <a:avLst/>
          </a:prstGeom>
          <a:ln>
            <a:noFill/>
          </a:ln>
        </p:spPr>
      </p:pic>
      <p:sp>
        <p:nvSpPr>
          <p:cNvPr id="116" name="TextShape 2"/>
          <p:cNvSpPr txBox="1"/>
          <p:nvPr/>
        </p:nvSpPr>
        <p:spPr>
          <a:xfrm>
            <a:off x="484560" y="980640"/>
            <a:ext cx="8352720" cy="4813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6f9d2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6f9d20"/>
                </a:solidFill>
                <a:latin typeface="Arial"/>
              </a:rPr>
              <a:t>Est-ce possible de créer un outil </a:t>
            </a:r>
            <a:r>
              <a:rPr b="1" lang="fr-FR" sz="2200" spc="-1" strike="noStrike">
                <a:solidFill>
                  <a:srgbClr val="6f9d20"/>
                </a:solidFill>
                <a:latin typeface="Arial"/>
              </a:rPr>
              <a:t>générique</a:t>
            </a:r>
            <a:r>
              <a:rPr b="0" lang="fr-FR" sz="2200" spc="-1" strike="noStrike">
                <a:solidFill>
                  <a:srgbClr val="6f9d20"/>
                </a:solidFill>
                <a:latin typeface="Arial"/>
              </a:rPr>
              <a:t> pour les SAF ?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Quelle partie fixe commune à tous les SAF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Quels éléments spécifiques à chaque SAF 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(ex : SAF vergers/maraîchage ou bois d’œuvre/grandes cultures) ?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Quelles références utilisées ?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6f9d2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6f9d20"/>
                </a:solidFill>
                <a:latin typeface="Arial"/>
              </a:rPr>
              <a:t>Comment rendre simple d’utilisation cet outil ?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Limiter le nombre de critères d’entrée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Comment décrire finement le système agroforestier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Comment assurer une bonne qualité prédictive?</a:t>
            </a:r>
            <a:br/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7" name="Image 3" descr=""/>
          <p:cNvPicPr/>
          <p:nvPr/>
        </p:nvPicPr>
        <p:blipFill>
          <a:blip r:embed="rId2"/>
          <a:stretch/>
        </p:blipFill>
        <p:spPr>
          <a:xfrm>
            <a:off x="4860000" y="2690280"/>
            <a:ext cx="2009160" cy="1913760"/>
          </a:xfrm>
          <a:prstGeom prst="rect">
            <a:avLst/>
          </a:prstGeom>
          <a:ln>
            <a:noFill/>
          </a:ln>
        </p:spPr>
      </p:pic>
      <p:pic>
        <p:nvPicPr>
          <p:cNvPr id="118" name="Picture 2" descr=""/>
          <p:cNvPicPr/>
          <p:nvPr/>
        </p:nvPicPr>
        <p:blipFill>
          <a:blip r:embed="rId3"/>
          <a:stretch/>
        </p:blipFill>
        <p:spPr>
          <a:xfrm>
            <a:off x="1272600" y="2709000"/>
            <a:ext cx="2437920" cy="1895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3" dur="indefinite" restart="never" nodeType="tmRoot">
          <p:childTnLst>
            <p:seq>
              <p:cTn id="104" dur="indefinite" nodeType="mainSeq">
                <p:childTnLst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271" descr=""/>
          <p:cNvPicPr/>
          <p:nvPr/>
        </p:nvPicPr>
        <p:blipFill>
          <a:blip r:embed="rId1"/>
          <a:stretch/>
        </p:blipFill>
        <p:spPr>
          <a:xfrm>
            <a:off x="952200" y="548640"/>
            <a:ext cx="7933320" cy="5143320"/>
          </a:xfrm>
          <a:prstGeom prst="rect">
            <a:avLst/>
          </a:prstGeom>
          <a:ln>
            <a:noFill/>
          </a:ln>
        </p:spPr>
      </p:pic>
      <p:sp>
        <p:nvSpPr>
          <p:cNvPr id="120" name="TextShape 1"/>
          <p:cNvSpPr txBox="1"/>
          <p:nvPr/>
        </p:nvSpPr>
        <p:spPr>
          <a:xfrm>
            <a:off x="251640" y="836640"/>
            <a:ext cx="8352720" cy="5472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39"/>
              </a:spcBef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</a:rPr>
              <a:t>Une composante agrégée: la durabilité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Décomposée </a:t>
            </a:r>
            <a:br/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sur ses 3 piliers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Jusqu’à des éléments: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Contexte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Design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Espèces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Pratiques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1" lang="fr-FR" sz="2200" spc="-1" strike="noStrike">
                <a:solidFill>
                  <a:srgbClr val="000000"/>
                </a:solidFill>
                <a:latin typeface="Arial"/>
              </a:rPr>
              <a:t>= critères d’entrée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971640" y="144720"/>
            <a:ext cx="6706800" cy="49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6f9d20"/>
                </a:solidFill>
                <a:latin typeface="Arial"/>
              </a:rPr>
              <a:t>Le modèle DEXiAF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5" dur="indefinite" restart="never" nodeType="tmRoot">
          <p:childTnLst>
            <p:seq>
              <p:cTn id="126" dur="indefinite" nodeType="mainSeq">
                <p:childTnLst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31" dur="5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36" dur="500"/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39" dur="500"/>
                                        <p:tgtEl>
                                          <p:spTgt spid="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42" dur="500"/>
                                        <p:tgtEl>
                                          <p:spTgt spid="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45" dur="500"/>
                                        <p:tgtEl>
                                          <p:spTgt spid="1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48" dur="500"/>
                                        <p:tgtEl>
                                          <p:spTgt spid="1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51" dur="500"/>
                                        <p:tgtEl>
                                          <p:spTgt spid="1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539640" y="130320"/>
            <a:ext cx="7992360" cy="49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6f9d20"/>
                </a:solidFill>
                <a:latin typeface="Arial"/>
              </a:rPr>
              <a:t>DEXiAF un outil opérationnel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359640" y="1052640"/>
            <a:ext cx="8352720" cy="43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 u="sng">
                <a:solidFill>
                  <a:srgbClr val="000000"/>
                </a:solidFill>
                <a:uFillTx/>
                <a:latin typeface="Arial"/>
              </a:rPr>
              <a:t>Tableaux synthétiques des </a:t>
            </a:r>
            <a:r>
              <a:rPr b="0" lang="fr-FR" sz="2200" spc="-1" strike="noStrike" u="sng">
                <a:solidFill>
                  <a:srgbClr val="6f9d20"/>
                </a:solidFill>
                <a:uFillTx/>
                <a:latin typeface="Arial"/>
              </a:rPr>
              <a:t>critères d’entrée </a:t>
            </a:r>
            <a:r>
              <a:rPr b="0" lang="fr-FR" sz="2200" spc="-1" strike="noStrike" u="sng">
                <a:solidFill>
                  <a:srgbClr val="000000"/>
                </a:solidFill>
                <a:uFillTx/>
                <a:latin typeface="Arial"/>
              </a:rPr>
              <a:t>(88 critères) 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4" name="Shape 239" descr=""/>
          <p:cNvPicPr/>
          <p:nvPr/>
        </p:nvPicPr>
        <p:blipFill>
          <a:blip r:embed="rId1"/>
          <a:stretch/>
        </p:blipFill>
        <p:spPr>
          <a:xfrm>
            <a:off x="666000" y="1555560"/>
            <a:ext cx="7739640" cy="4023000"/>
          </a:xfrm>
          <a:prstGeom prst="rect">
            <a:avLst/>
          </a:prstGeom>
          <a:ln>
            <a:noFill/>
          </a:ln>
        </p:spPr>
      </p:pic>
      <p:sp>
        <p:nvSpPr>
          <p:cNvPr id="125" name="CustomShape 3"/>
          <p:cNvSpPr/>
          <p:nvPr/>
        </p:nvSpPr>
        <p:spPr>
          <a:xfrm>
            <a:off x="558000" y="5649480"/>
            <a:ext cx="8352720" cy="43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6f9d20"/>
              </a:buClr>
              <a:buFont typeface="Arial"/>
              <a:buChar char="–"/>
            </a:pPr>
            <a:r>
              <a:rPr b="0" lang="fr-FR" sz="1800" spc="-1" strike="noStrike">
                <a:solidFill>
                  <a:srgbClr val="6f9d20"/>
                </a:solidFill>
                <a:latin typeface="Arial"/>
              </a:rPr>
              <a:t>Renseignés à l’aide de classe qualitative, </a:t>
            </a:r>
            <a:r>
              <a:rPr b="0" lang="fr-FR" sz="1800" spc="-1" strike="noStrike" u="sng">
                <a:solidFill>
                  <a:srgbClr val="6f9d20"/>
                </a:solidFill>
                <a:uFillTx/>
                <a:latin typeface="Arial"/>
              </a:rPr>
              <a:t>à paramétrer pour chaque SAF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26" name="CustomShape 4"/>
          <p:cNvSpPr/>
          <p:nvPr/>
        </p:nvSpPr>
        <p:spPr>
          <a:xfrm>
            <a:off x="539640" y="4797000"/>
            <a:ext cx="7992360" cy="851760"/>
          </a:xfrm>
          <a:prstGeom prst="rect">
            <a:avLst/>
          </a:prstGeom>
          <a:noFill/>
          <a:ln>
            <a:solidFill>
              <a:srgbClr val="b2434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>
            <a:off x="8604360" y="4797000"/>
            <a:ext cx="71640" cy="85176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2" dur="indefinite" restart="never" nodeType="tmRoot">
          <p:childTnLst>
            <p:seq>
              <p:cTn id="15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15440" y="130320"/>
            <a:ext cx="8352720" cy="49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6f9d20"/>
                </a:solidFill>
                <a:latin typeface="Arial"/>
              </a:rPr>
              <a:t>Un onglet de présentation de l’arbre</a:t>
            </a:r>
            <a:br/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1549800" y="980640"/>
            <a:ext cx="6838200" cy="54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Interface utilisateur: IZI-Eval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30" name="Group 3"/>
          <p:cNvGrpSpPr/>
          <p:nvPr/>
        </p:nvGrpSpPr>
        <p:grpSpPr>
          <a:xfrm>
            <a:off x="107640" y="1525320"/>
            <a:ext cx="1340640" cy="4711680"/>
            <a:chOff x="107640" y="1525320"/>
            <a:chExt cx="1340640" cy="4711680"/>
          </a:xfrm>
        </p:grpSpPr>
        <p:sp>
          <p:nvSpPr>
            <p:cNvPr id="131" name="CustomShape 4"/>
            <p:cNvSpPr/>
            <p:nvPr/>
          </p:nvSpPr>
          <p:spPr>
            <a:xfrm>
              <a:off x="1013760" y="1525320"/>
              <a:ext cx="434520" cy="471168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1908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2" name="CustomShape 5"/>
            <p:cNvSpPr/>
            <p:nvPr/>
          </p:nvSpPr>
          <p:spPr>
            <a:xfrm>
              <a:off x="107640" y="4084560"/>
              <a:ext cx="262440" cy="131400"/>
            </a:xfrm>
            <a:prstGeom prst="rect">
              <a:avLst/>
            </a:prstGeom>
            <a:noFill/>
            <a:ln w="38160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3" name="CustomShape 6"/>
            <p:cNvSpPr/>
            <p:nvPr/>
          </p:nvSpPr>
          <p:spPr>
            <a:xfrm>
              <a:off x="472320" y="4084560"/>
              <a:ext cx="262440" cy="131400"/>
            </a:xfrm>
            <a:prstGeom prst="rect">
              <a:avLst/>
            </a:prstGeom>
            <a:noFill/>
            <a:ln w="38160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4" name="CustomShape 7"/>
            <p:cNvSpPr/>
            <p:nvPr/>
          </p:nvSpPr>
          <p:spPr>
            <a:xfrm>
              <a:off x="829800" y="4084560"/>
              <a:ext cx="262440" cy="131400"/>
            </a:xfrm>
            <a:prstGeom prst="rect">
              <a:avLst/>
            </a:prstGeom>
            <a:noFill/>
            <a:ln w="38160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5" name="CustomShape 8"/>
            <p:cNvSpPr/>
            <p:nvPr/>
          </p:nvSpPr>
          <p:spPr>
            <a:xfrm>
              <a:off x="275400" y="3821400"/>
              <a:ext cx="262440" cy="131400"/>
            </a:xfrm>
            <a:prstGeom prst="rect">
              <a:avLst/>
            </a:prstGeom>
            <a:noFill/>
            <a:ln w="41400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6" name="CustomShape 9"/>
            <p:cNvSpPr/>
            <p:nvPr/>
          </p:nvSpPr>
          <p:spPr>
            <a:xfrm>
              <a:off x="698400" y="3821400"/>
              <a:ext cx="262440" cy="131400"/>
            </a:xfrm>
            <a:prstGeom prst="rect">
              <a:avLst/>
            </a:prstGeom>
            <a:noFill/>
            <a:ln w="41400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7" name="Line 10"/>
            <p:cNvSpPr/>
            <p:nvPr/>
          </p:nvSpPr>
          <p:spPr>
            <a:xfrm flipH="1">
              <a:off x="238680" y="3952800"/>
              <a:ext cx="167760" cy="131760"/>
            </a:xfrm>
            <a:prstGeom prst="line">
              <a:avLst/>
            </a:prstGeom>
            <a:ln w="1908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8" name="Line 11"/>
            <p:cNvSpPr/>
            <p:nvPr/>
          </p:nvSpPr>
          <p:spPr>
            <a:xfrm>
              <a:off x="406440" y="3952800"/>
              <a:ext cx="167760" cy="131760"/>
            </a:xfrm>
            <a:prstGeom prst="line">
              <a:avLst/>
            </a:prstGeom>
            <a:ln w="1908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9" name="Line 12"/>
            <p:cNvSpPr/>
            <p:nvPr/>
          </p:nvSpPr>
          <p:spPr>
            <a:xfrm flipH="1">
              <a:off x="640800" y="3952800"/>
              <a:ext cx="189000" cy="131760"/>
            </a:xfrm>
            <a:prstGeom prst="line">
              <a:avLst/>
            </a:prstGeom>
            <a:ln w="1908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0" name="Line 13"/>
            <p:cNvSpPr/>
            <p:nvPr/>
          </p:nvSpPr>
          <p:spPr>
            <a:xfrm>
              <a:off x="829800" y="3952800"/>
              <a:ext cx="176040" cy="131760"/>
            </a:xfrm>
            <a:prstGeom prst="line">
              <a:avLst/>
            </a:prstGeom>
            <a:ln w="1908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1" name="CustomShape 14"/>
            <p:cNvSpPr/>
            <p:nvPr/>
          </p:nvSpPr>
          <p:spPr>
            <a:xfrm>
              <a:off x="497160" y="3558240"/>
              <a:ext cx="262440" cy="131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2" name="Line 15"/>
            <p:cNvSpPr/>
            <p:nvPr/>
          </p:nvSpPr>
          <p:spPr>
            <a:xfrm flipH="1">
              <a:off x="406440" y="3689640"/>
              <a:ext cx="222120" cy="131760"/>
            </a:xfrm>
            <a:prstGeom prst="line">
              <a:avLst/>
            </a:prstGeom>
            <a:ln w="1908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3" name="Line 16"/>
            <p:cNvSpPr/>
            <p:nvPr/>
          </p:nvSpPr>
          <p:spPr>
            <a:xfrm>
              <a:off x="628560" y="3689640"/>
              <a:ext cx="201240" cy="131760"/>
            </a:xfrm>
            <a:prstGeom prst="line">
              <a:avLst/>
            </a:prstGeom>
            <a:ln w="1908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44" name="CustomShape 17"/>
          <p:cNvSpPr/>
          <p:nvPr/>
        </p:nvSpPr>
        <p:spPr>
          <a:xfrm>
            <a:off x="65160" y="1753200"/>
            <a:ext cx="10879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</a:rPr>
              <a:t>Observation</a:t>
            </a:r>
            <a:endParaRPr b="0" lang="fr-FR" sz="1400" spc="-1" strike="noStrike">
              <a:latin typeface="Arial"/>
            </a:endParaRPr>
          </a:p>
        </p:txBody>
      </p:sp>
      <p:pic>
        <p:nvPicPr>
          <p:cNvPr id="145" name="Picture 3" descr=""/>
          <p:cNvPicPr/>
          <p:nvPr/>
        </p:nvPicPr>
        <p:blipFill>
          <a:blip r:embed="rId1"/>
          <a:stretch/>
        </p:blipFill>
        <p:spPr>
          <a:xfrm>
            <a:off x="151560" y="668520"/>
            <a:ext cx="964440" cy="1144800"/>
          </a:xfrm>
          <a:prstGeom prst="rect">
            <a:avLst/>
          </a:prstGeom>
          <a:ln>
            <a:noFill/>
          </a:ln>
        </p:spPr>
      </p:pic>
      <p:pic>
        <p:nvPicPr>
          <p:cNvPr id="146" name="Image 19" descr=""/>
          <p:cNvPicPr/>
          <p:nvPr/>
        </p:nvPicPr>
        <p:blipFill>
          <a:blip r:embed="rId2"/>
          <a:stretch/>
        </p:blipFill>
        <p:spPr>
          <a:xfrm>
            <a:off x="1326240" y="1558080"/>
            <a:ext cx="7007760" cy="4394880"/>
          </a:xfrm>
          <a:prstGeom prst="rect">
            <a:avLst/>
          </a:prstGeom>
          <a:ln>
            <a:noFill/>
          </a:ln>
        </p:spPr>
      </p:pic>
      <p:sp>
        <p:nvSpPr>
          <p:cNvPr id="147" name="CustomShape 18"/>
          <p:cNvSpPr/>
          <p:nvPr/>
        </p:nvSpPr>
        <p:spPr>
          <a:xfrm>
            <a:off x="2988000" y="4941000"/>
            <a:ext cx="5885640" cy="43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6f9d20"/>
              </a:buClr>
              <a:buFont typeface="Arial"/>
              <a:buChar char="–"/>
            </a:pPr>
            <a:r>
              <a:rPr b="0" lang="fr-FR" sz="1800" spc="-1" strike="noStrike">
                <a:solidFill>
                  <a:srgbClr val="6f9d20"/>
                </a:solidFill>
                <a:latin typeface="Arial"/>
              </a:rPr>
              <a:t>Représentation du modèle (architecture)</a:t>
            </a:r>
            <a:endParaRPr b="0" lang="fr-FR" sz="18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6f9d20"/>
              </a:buClr>
              <a:buFont typeface="Arial"/>
              <a:buChar char="–"/>
            </a:pPr>
            <a:r>
              <a:rPr b="0" lang="fr-FR" sz="1800" spc="-1" strike="noStrike">
                <a:solidFill>
                  <a:srgbClr val="6f9d20"/>
                </a:solidFill>
                <a:latin typeface="Arial"/>
              </a:rPr>
              <a:t>Pondération (méthode d’agrégation)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4" dur="indefinite" restart="never" nodeType="tmRoot">
          <p:childTnLst>
            <p:seq>
              <p:cTn id="15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2449</TotalTime>
  <Application>LibreOffice/6.1.5.2$Windows_X86_64 LibreOffice_project/90f8dcf33c87b3705e78202e3df5142b201bd805</Application>
  <Words>488</Words>
  <Paragraphs>147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2013-02-12T09:22:20Z</dcterms:created>
  <dc:creator>Maison</dc:creator>
  <dc:description/>
  <dc:language>fr-FR</dc:language>
  <cp:lastModifiedBy/>
  <dcterms:modified xsi:type="dcterms:W3CDTF">2019-06-20T14:37:51Z</dcterms:modified>
  <cp:revision>131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15</vt:i4>
  </property>
</Properties>
</file>