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59" r:id="rId3"/>
    <p:sldId id="260" r:id="rId4"/>
    <p:sldId id="261" r:id="rId5"/>
    <p:sldId id="262" r:id="rId6"/>
    <p:sldId id="263" r:id="rId7"/>
    <p:sldId id="264" r:id="rId8"/>
    <p:sldId id="265" r:id="rId9"/>
    <p:sldId id="266" r:id="rId10"/>
    <p:sldId id="267" r:id="rId11"/>
    <p:sldId id="279" r:id="rId12"/>
    <p:sldId id="280" r:id="rId13"/>
    <p:sldId id="281" r:id="rId14"/>
    <p:sldId id="282" r:id="rId15"/>
    <p:sldId id="283" r:id="rId16"/>
    <p:sldId id="284" r:id="rId17"/>
    <p:sldId id="298" r:id="rId18"/>
    <p:sldId id="286" r:id="rId19"/>
    <p:sldId id="287" r:id="rId20"/>
    <p:sldId id="288" r:id="rId21"/>
    <p:sldId id="289" r:id="rId22"/>
    <p:sldId id="290" r:id="rId23"/>
    <p:sldId id="291" r:id="rId24"/>
    <p:sldId id="293" r:id="rId25"/>
    <p:sldId id="294" r:id="rId26"/>
    <p:sldId id="295" r:id="rId27"/>
    <p:sldId id="303" r:id="rId28"/>
    <p:sldId id="299" r:id="rId29"/>
    <p:sldId id="297" r:id="rId30"/>
    <p:sldId id="302" r:id="rId31"/>
    <p:sldId id="304" r:id="rId32"/>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42" autoAdjust="0"/>
  </p:normalViewPr>
  <p:slideViewPr>
    <p:cSldViewPr>
      <p:cViewPr>
        <p:scale>
          <a:sx n="100" d="100"/>
          <a:sy n="100" d="100"/>
        </p:scale>
        <p:origin x="-1932" y="-480"/>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9EDDD-A3EC-473E-8417-56744C823A40}"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fr-FR"/>
        </a:p>
      </dgm:t>
    </dgm:pt>
    <dgm:pt modelId="{E1A57DEF-4FC5-4F01-AE2A-19135341075E}">
      <dgm:prSet phldrT="[Texte]" custT="1"/>
      <dgm:spPr/>
      <dgm:t>
        <a:bodyPr/>
        <a:lstStyle/>
        <a:p>
          <a:r>
            <a:rPr lang="fr-FR" sz="1000" dirty="0" smtClean="0"/>
            <a:t>Optimisation</a:t>
          </a:r>
          <a:endParaRPr lang="fr-FR" sz="1000" dirty="0"/>
        </a:p>
      </dgm:t>
    </dgm:pt>
    <dgm:pt modelId="{62733774-8956-45E6-9F9C-C312B050B663}" type="parTrans" cxnId="{A61E5AFB-3FF3-435A-9C8C-0255274A40EC}">
      <dgm:prSet/>
      <dgm:spPr/>
      <dgm:t>
        <a:bodyPr/>
        <a:lstStyle/>
        <a:p>
          <a:endParaRPr lang="fr-FR" sz="1000"/>
        </a:p>
      </dgm:t>
    </dgm:pt>
    <dgm:pt modelId="{824D8C5E-1413-459C-AC86-928AF7325C1A}" type="sibTrans" cxnId="{A61E5AFB-3FF3-435A-9C8C-0255274A40EC}">
      <dgm:prSet/>
      <dgm:spPr/>
      <dgm:t>
        <a:bodyPr/>
        <a:lstStyle/>
        <a:p>
          <a:endParaRPr lang="fr-FR" sz="1000"/>
        </a:p>
      </dgm:t>
    </dgm:pt>
    <dgm:pt modelId="{1DC5825F-89C0-43BB-A88D-0867522F0D38}">
      <dgm:prSet phldrT="[Texte]" custT="1"/>
      <dgm:spPr/>
      <dgm:t>
        <a:bodyPr/>
        <a:lstStyle/>
        <a:p>
          <a:r>
            <a:rPr lang="fr-FR" sz="1000" dirty="0" smtClean="0"/>
            <a:t>combinatoire</a:t>
          </a:r>
          <a:endParaRPr lang="fr-FR" sz="1000" dirty="0"/>
        </a:p>
      </dgm:t>
    </dgm:pt>
    <dgm:pt modelId="{A6DD5CF7-9AF2-4B3E-8F86-9A84AB924F84}" type="parTrans" cxnId="{E29DBB3F-C426-494B-9590-CF7A83FA9009}">
      <dgm:prSet/>
      <dgm:spPr/>
      <dgm:t>
        <a:bodyPr/>
        <a:lstStyle/>
        <a:p>
          <a:endParaRPr lang="fr-FR" sz="1000"/>
        </a:p>
      </dgm:t>
    </dgm:pt>
    <dgm:pt modelId="{788637E7-1B99-435A-A32A-33C76818E68E}" type="sibTrans" cxnId="{E29DBB3F-C426-494B-9590-CF7A83FA9009}">
      <dgm:prSet/>
      <dgm:spPr/>
      <dgm:t>
        <a:bodyPr/>
        <a:lstStyle/>
        <a:p>
          <a:endParaRPr lang="fr-FR" sz="1000"/>
        </a:p>
      </dgm:t>
    </dgm:pt>
    <dgm:pt modelId="{7DC34221-F98B-4E5F-89E7-08E28F917CFF}">
      <dgm:prSet phldrT="[Texte]" custT="1"/>
      <dgm:spPr/>
      <dgm:t>
        <a:bodyPr/>
        <a:lstStyle/>
        <a:p>
          <a:r>
            <a:rPr lang="fr-FR" sz="1000" dirty="0" smtClean="0"/>
            <a:t>Méthodes exactes spécialisées</a:t>
          </a:r>
          <a:endParaRPr lang="fr-FR" sz="1000" dirty="0"/>
        </a:p>
      </dgm:t>
    </dgm:pt>
    <dgm:pt modelId="{55B4412D-108E-49EF-87F4-DADC272AC668}" type="parTrans" cxnId="{3F0B6A19-7130-4B8B-B5A0-7693B3983455}">
      <dgm:prSet/>
      <dgm:spPr/>
      <dgm:t>
        <a:bodyPr/>
        <a:lstStyle/>
        <a:p>
          <a:endParaRPr lang="fr-FR" sz="1000"/>
        </a:p>
      </dgm:t>
    </dgm:pt>
    <dgm:pt modelId="{F113282A-9D7E-4EC0-91FC-7445E274A5EB}" type="sibTrans" cxnId="{3F0B6A19-7130-4B8B-B5A0-7693B3983455}">
      <dgm:prSet/>
      <dgm:spPr/>
      <dgm:t>
        <a:bodyPr/>
        <a:lstStyle/>
        <a:p>
          <a:endParaRPr lang="fr-FR" sz="1000"/>
        </a:p>
      </dgm:t>
    </dgm:pt>
    <dgm:pt modelId="{0E6A5C03-4A85-46BC-9BB0-D27884911ACC}">
      <dgm:prSet phldrT="[Texte]" custT="1"/>
      <dgm:spPr/>
      <dgm:t>
        <a:bodyPr/>
        <a:lstStyle/>
        <a:p>
          <a:r>
            <a:rPr lang="fr-FR" sz="1000" dirty="0" smtClean="0"/>
            <a:t>Méthodes Approchées</a:t>
          </a:r>
          <a:endParaRPr lang="fr-FR" sz="1000" dirty="0"/>
        </a:p>
      </dgm:t>
    </dgm:pt>
    <dgm:pt modelId="{1E328864-0910-4437-98C8-2AC641B62036}" type="parTrans" cxnId="{242E8EDB-6A70-4D91-9FE0-FE51D678DFCA}">
      <dgm:prSet/>
      <dgm:spPr/>
      <dgm:t>
        <a:bodyPr/>
        <a:lstStyle/>
        <a:p>
          <a:endParaRPr lang="fr-FR" sz="1000"/>
        </a:p>
      </dgm:t>
    </dgm:pt>
    <dgm:pt modelId="{02EAB400-3BFB-4BF6-95CF-E1C810C6CC56}" type="sibTrans" cxnId="{242E8EDB-6A70-4D91-9FE0-FE51D678DFCA}">
      <dgm:prSet/>
      <dgm:spPr/>
      <dgm:t>
        <a:bodyPr/>
        <a:lstStyle/>
        <a:p>
          <a:endParaRPr lang="fr-FR" sz="1000"/>
        </a:p>
      </dgm:t>
    </dgm:pt>
    <dgm:pt modelId="{363F495B-6904-4C9D-9340-8D815146CCD8}">
      <dgm:prSet phldrT="[Texte]" custT="1"/>
      <dgm:spPr/>
      <dgm:t>
        <a:bodyPr/>
        <a:lstStyle/>
        <a:p>
          <a:r>
            <a:rPr lang="fr-FR" sz="1000" dirty="0" smtClean="0"/>
            <a:t>continue</a:t>
          </a:r>
          <a:endParaRPr lang="fr-FR" sz="1000" dirty="0"/>
        </a:p>
      </dgm:t>
    </dgm:pt>
    <dgm:pt modelId="{F2D34478-C2AF-4B56-BD3F-7C03E3DF328C}" type="parTrans" cxnId="{5A5B375C-330D-4B49-B068-BEB42409700E}">
      <dgm:prSet/>
      <dgm:spPr/>
      <dgm:t>
        <a:bodyPr/>
        <a:lstStyle/>
        <a:p>
          <a:endParaRPr lang="fr-FR" sz="1000"/>
        </a:p>
      </dgm:t>
    </dgm:pt>
    <dgm:pt modelId="{9619D5BE-D729-473F-B9E7-5C509922C95D}" type="sibTrans" cxnId="{5A5B375C-330D-4B49-B068-BEB42409700E}">
      <dgm:prSet/>
      <dgm:spPr/>
      <dgm:t>
        <a:bodyPr/>
        <a:lstStyle/>
        <a:p>
          <a:endParaRPr lang="fr-FR" sz="1000"/>
        </a:p>
      </dgm:t>
    </dgm:pt>
    <dgm:pt modelId="{1F39DAF4-8811-47D4-8DF8-8E2309CF924F}">
      <dgm:prSet phldrT="[Texte]" custT="1"/>
      <dgm:spPr/>
      <dgm:t>
        <a:bodyPr/>
        <a:lstStyle/>
        <a:p>
          <a:r>
            <a:rPr lang="fr-FR" sz="1000" dirty="0" smtClean="0"/>
            <a:t>Non linéaire</a:t>
          </a:r>
          <a:endParaRPr lang="fr-FR" sz="1000" dirty="0"/>
        </a:p>
      </dgm:t>
    </dgm:pt>
    <dgm:pt modelId="{876B5D52-7071-4DD6-ACD2-48D920CB4601}" type="parTrans" cxnId="{A7C2C458-A081-440C-AF1D-206E5003BDF2}">
      <dgm:prSet/>
      <dgm:spPr/>
      <dgm:t>
        <a:bodyPr/>
        <a:lstStyle/>
        <a:p>
          <a:endParaRPr lang="fr-FR" sz="1000"/>
        </a:p>
      </dgm:t>
    </dgm:pt>
    <dgm:pt modelId="{DDFAE495-24E2-4210-BDC2-3C72629F3EDC}" type="sibTrans" cxnId="{A7C2C458-A081-440C-AF1D-206E5003BDF2}">
      <dgm:prSet/>
      <dgm:spPr/>
      <dgm:t>
        <a:bodyPr/>
        <a:lstStyle/>
        <a:p>
          <a:endParaRPr lang="fr-FR" sz="1000"/>
        </a:p>
      </dgm:t>
    </dgm:pt>
    <dgm:pt modelId="{33EC65E5-E7DF-4CC7-BE06-563570E8AACB}">
      <dgm:prSet custT="1"/>
      <dgm:spPr/>
      <dgm:t>
        <a:bodyPr/>
        <a:lstStyle/>
        <a:p>
          <a:r>
            <a:rPr lang="fr-FR" sz="1000" dirty="0" smtClean="0"/>
            <a:t>Linéaire </a:t>
          </a:r>
          <a:endParaRPr lang="fr-FR" sz="1000" dirty="0"/>
        </a:p>
      </dgm:t>
    </dgm:pt>
    <dgm:pt modelId="{AFCBAE53-71E7-4EBF-89A4-EBF145839BDD}" type="parTrans" cxnId="{F830D25E-F1F8-4AF6-BB24-B3B83FA01A99}">
      <dgm:prSet/>
      <dgm:spPr/>
      <dgm:t>
        <a:bodyPr/>
        <a:lstStyle/>
        <a:p>
          <a:endParaRPr lang="fr-FR" sz="1000"/>
        </a:p>
      </dgm:t>
    </dgm:pt>
    <dgm:pt modelId="{79936F74-8717-4249-BA3D-586BE68BA7AA}" type="sibTrans" cxnId="{F830D25E-F1F8-4AF6-BB24-B3B83FA01A99}">
      <dgm:prSet/>
      <dgm:spPr/>
      <dgm:t>
        <a:bodyPr/>
        <a:lstStyle/>
        <a:p>
          <a:endParaRPr lang="fr-FR" sz="1000"/>
        </a:p>
      </dgm:t>
    </dgm:pt>
    <dgm:pt modelId="{F09B1AA5-11B7-43C8-A3BA-F300B7B546D3}">
      <dgm:prSet custT="1"/>
      <dgm:spPr/>
      <dgm:t>
        <a:bodyPr/>
        <a:lstStyle/>
        <a:p>
          <a:r>
            <a:rPr lang="fr-FR" sz="1000" dirty="0" smtClean="0"/>
            <a:t>Méthodes globales</a:t>
          </a:r>
          <a:endParaRPr lang="fr-FR" sz="1000" dirty="0"/>
        </a:p>
      </dgm:t>
    </dgm:pt>
    <dgm:pt modelId="{39DFC0D4-10E1-473F-8DA6-290DB0403F14}" type="parTrans" cxnId="{4A10FFFF-BFFC-4ECE-A185-850697473ACD}">
      <dgm:prSet/>
      <dgm:spPr/>
      <dgm:t>
        <a:bodyPr/>
        <a:lstStyle/>
        <a:p>
          <a:endParaRPr lang="fr-FR" sz="1000"/>
        </a:p>
      </dgm:t>
    </dgm:pt>
    <dgm:pt modelId="{72BC6CDD-0B37-45B4-9DF1-FC54A1339643}" type="sibTrans" cxnId="{4A10FFFF-BFFC-4ECE-A185-850697473ACD}">
      <dgm:prSet/>
      <dgm:spPr/>
      <dgm:t>
        <a:bodyPr/>
        <a:lstStyle/>
        <a:p>
          <a:endParaRPr lang="fr-FR" sz="1000"/>
        </a:p>
      </dgm:t>
    </dgm:pt>
    <dgm:pt modelId="{757EC902-6F83-4BE6-BB5A-8898A27BE3E3}">
      <dgm:prSet custT="1"/>
      <dgm:spPr/>
      <dgm:t>
        <a:bodyPr/>
        <a:lstStyle/>
        <a:p>
          <a:r>
            <a:rPr lang="fr-FR" sz="1000" dirty="0" smtClean="0"/>
            <a:t>Méthodes locales</a:t>
          </a:r>
          <a:endParaRPr lang="fr-FR" sz="1000" dirty="0"/>
        </a:p>
      </dgm:t>
    </dgm:pt>
    <dgm:pt modelId="{DF9F2FDD-D398-4199-9CA2-BBA39E8EB066}" type="parTrans" cxnId="{98FAC00A-432C-4BBC-B63B-C49246A56DFA}">
      <dgm:prSet/>
      <dgm:spPr/>
      <dgm:t>
        <a:bodyPr/>
        <a:lstStyle/>
        <a:p>
          <a:endParaRPr lang="fr-FR" sz="1000"/>
        </a:p>
      </dgm:t>
    </dgm:pt>
    <dgm:pt modelId="{73DF2848-31C3-4DDA-A58A-0A9B8BF361CE}" type="sibTrans" cxnId="{98FAC00A-432C-4BBC-B63B-C49246A56DFA}">
      <dgm:prSet/>
      <dgm:spPr/>
      <dgm:t>
        <a:bodyPr/>
        <a:lstStyle/>
        <a:p>
          <a:endParaRPr lang="fr-FR" sz="1000"/>
        </a:p>
      </dgm:t>
    </dgm:pt>
    <dgm:pt modelId="{9FD78582-31EC-4732-849E-067659DD6CD4}">
      <dgm:prSet custT="1"/>
      <dgm:spPr/>
      <dgm:t>
        <a:bodyPr/>
        <a:lstStyle/>
        <a:p>
          <a:r>
            <a:rPr lang="fr-FR" sz="1000" dirty="0" smtClean="0"/>
            <a:t>Classiques</a:t>
          </a:r>
          <a:endParaRPr lang="fr-FR" sz="1000" dirty="0"/>
        </a:p>
      </dgm:t>
    </dgm:pt>
    <dgm:pt modelId="{B3081C59-FD2D-47BD-970E-7B3BE98A3B9D}" type="parTrans" cxnId="{69BB15A8-239A-4429-A16E-3DB3A33063AE}">
      <dgm:prSet/>
      <dgm:spPr/>
      <dgm:t>
        <a:bodyPr/>
        <a:lstStyle/>
        <a:p>
          <a:endParaRPr lang="fr-FR" sz="1000"/>
        </a:p>
      </dgm:t>
    </dgm:pt>
    <dgm:pt modelId="{B55D93AC-C6CD-4F29-B1FB-2513ABEE77A3}" type="sibTrans" cxnId="{69BB15A8-239A-4429-A16E-3DB3A33063AE}">
      <dgm:prSet/>
      <dgm:spPr/>
      <dgm:t>
        <a:bodyPr/>
        <a:lstStyle/>
        <a:p>
          <a:endParaRPr lang="fr-FR" sz="1000"/>
        </a:p>
      </dgm:t>
    </dgm:pt>
    <dgm:pt modelId="{25733855-297D-45FE-81F7-2634C784C7B9}">
      <dgm:prSet custT="1">
        <dgm:style>
          <a:lnRef idx="1">
            <a:schemeClr val="accent3"/>
          </a:lnRef>
          <a:fillRef idx="2">
            <a:schemeClr val="accent3"/>
          </a:fillRef>
          <a:effectRef idx="1">
            <a:schemeClr val="accent3"/>
          </a:effectRef>
          <a:fontRef idx="minor">
            <a:schemeClr val="dk1"/>
          </a:fontRef>
        </dgm:style>
      </dgm:prSet>
      <dgm:spPr/>
      <dgm:t>
        <a:bodyPr/>
        <a:lstStyle/>
        <a:p>
          <a:r>
            <a:rPr lang="fr-FR" sz="1000" dirty="0" err="1" smtClean="0"/>
            <a:t>Métaheuristiques</a:t>
          </a:r>
          <a:endParaRPr lang="fr-FR" sz="1000" dirty="0"/>
        </a:p>
      </dgm:t>
    </dgm:pt>
    <dgm:pt modelId="{3A476B0C-C075-455D-B1C8-FD5987ED470A}" type="parTrans" cxnId="{39E1A9E5-B301-4976-9A14-0E62B0E5C332}">
      <dgm:prSet/>
      <dgm:spPr/>
      <dgm:t>
        <a:bodyPr/>
        <a:lstStyle/>
        <a:p>
          <a:endParaRPr lang="fr-FR" sz="1000"/>
        </a:p>
      </dgm:t>
    </dgm:pt>
    <dgm:pt modelId="{8469F8D1-3933-496C-A14C-2EFA66D9D626}" type="sibTrans" cxnId="{39E1A9E5-B301-4976-9A14-0E62B0E5C332}">
      <dgm:prSet/>
      <dgm:spPr/>
      <dgm:t>
        <a:bodyPr/>
        <a:lstStyle/>
        <a:p>
          <a:endParaRPr lang="fr-FR" sz="1000"/>
        </a:p>
      </dgm:t>
    </dgm:pt>
    <dgm:pt modelId="{173E3BB7-AA3C-4FB4-A2CC-A109758AE5C9}">
      <dgm:prSet custT="1"/>
      <dgm:spPr/>
      <dgm:t>
        <a:bodyPr/>
        <a:lstStyle/>
        <a:p>
          <a:r>
            <a:rPr lang="fr-FR" sz="1000" dirty="0" smtClean="0"/>
            <a:t>Avec gradient</a:t>
          </a:r>
          <a:endParaRPr lang="fr-FR" sz="1000" dirty="0"/>
        </a:p>
      </dgm:t>
    </dgm:pt>
    <dgm:pt modelId="{FC831D85-91D8-424A-8BD4-8E9755E56C6F}" type="parTrans" cxnId="{5F425982-DEBA-4A8B-A87C-F425B83660D8}">
      <dgm:prSet/>
      <dgm:spPr/>
      <dgm:t>
        <a:bodyPr/>
        <a:lstStyle/>
        <a:p>
          <a:endParaRPr lang="fr-FR" sz="1000"/>
        </a:p>
      </dgm:t>
    </dgm:pt>
    <dgm:pt modelId="{37A05931-A33B-451A-9AA6-1AEAA98FAC09}" type="sibTrans" cxnId="{5F425982-DEBA-4A8B-A87C-F425B83660D8}">
      <dgm:prSet/>
      <dgm:spPr/>
      <dgm:t>
        <a:bodyPr/>
        <a:lstStyle/>
        <a:p>
          <a:endParaRPr lang="fr-FR" sz="1000"/>
        </a:p>
      </dgm:t>
    </dgm:pt>
    <dgm:pt modelId="{5AC535CF-B36A-432D-A2F5-BDB057425E41}">
      <dgm:prSet custT="1"/>
      <dgm:spPr/>
      <dgm:t>
        <a:bodyPr/>
        <a:lstStyle/>
        <a:p>
          <a:r>
            <a:rPr lang="fr-FR" sz="1000" dirty="0" smtClean="0"/>
            <a:t>Sans gradient</a:t>
          </a:r>
          <a:endParaRPr lang="fr-FR" sz="1000" dirty="0"/>
        </a:p>
      </dgm:t>
    </dgm:pt>
    <dgm:pt modelId="{B3734C99-6B74-4C23-8DEA-F7892D0BE05C}" type="parTrans" cxnId="{186C161B-BBF1-4AF0-B9DF-DE4199A8FD48}">
      <dgm:prSet/>
      <dgm:spPr/>
      <dgm:t>
        <a:bodyPr/>
        <a:lstStyle/>
        <a:p>
          <a:endParaRPr lang="fr-FR" sz="1000"/>
        </a:p>
      </dgm:t>
    </dgm:pt>
    <dgm:pt modelId="{85ADB015-DF56-4098-A098-861293AAB720}" type="sibTrans" cxnId="{186C161B-BBF1-4AF0-B9DF-DE4199A8FD48}">
      <dgm:prSet/>
      <dgm:spPr/>
      <dgm:t>
        <a:bodyPr/>
        <a:lstStyle/>
        <a:p>
          <a:endParaRPr lang="fr-FR" sz="1000"/>
        </a:p>
      </dgm:t>
    </dgm:pt>
    <dgm:pt modelId="{7D097161-9453-4798-9F37-558DC5AA17FF}">
      <dgm:prSet custT="1"/>
      <dgm:spPr/>
      <dgm:t>
        <a:bodyPr/>
        <a:lstStyle/>
        <a:p>
          <a:r>
            <a:rPr lang="fr-FR" sz="1000" dirty="0" smtClean="0"/>
            <a:t>De voisinage</a:t>
          </a:r>
          <a:endParaRPr lang="fr-FR" sz="1000" dirty="0"/>
        </a:p>
      </dgm:t>
    </dgm:pt>
    <dgm:pt modelId="{C7F7BFBE-5861-4B3E-B6F9-B5349A26A94C}" type="parTrans" cxnId="{2B0BFCC3-CF16-42C3-856C-010EE3B51BF5}">
      <dgm:prSet/>
      <dgm:spPr/>
      <dgm:t>
        <a:bodyPr/>
        <a:lstStyle/>
        <a:p>
          <a:endParaRPr lang="fr-FR" sz="1000"/>
        </a:p>
      </dgm:t>
    </dgm:pt>
    <dgm:pt modelId="{CD17A25F-5198-4E61-ABB9-BBD1FC2FBA81}" type="sibTrans" cxnId="{2B0BFCC3-CF16-42C3-856C-010EE3B51BF5}">
      <dgm:prSet/>
      <dgm:spPr/>
      <dgm:t>
        <a:bodyPr/>
        <a:lstStyle/>
        <a:p>
          <a:endParaRPr lang="fr-FR" sz="1000"/>
        </a:p>
      </dgm:t>
    </dgm:pt>
    <dgm:pt modelId="{6A3BF6B8-276B-4B52-AABB-CD708654A81A}">
      <dgm:prSet custT="1"/>
      <dgm:spPr/>
      <dgm:t>
        <a:bodyPr/>
        <a:lstStyle/>
        <a:p>
          <a:r>
            <a:rPr lang="fr-FR" sz="1000" dirty="0" err="1" smtClean="0"/>
            <a:t>Distibuée</a:t>
          </a:r>
          <a:r>
            <a:rPr lang="fr-FR" sz="1000" dirty="0" smtClean="0"/>
            <a:t> </a:t>
          </a:r>
          <a:endParaRPr lang="fr-FR" sz="1000" dirty="0"/>
        </a:p>
      </dgm:t>
    </dgm:pt>
    <dgm:pt modelId="{4D19D6F6-9405-4706-8918-74EF7288AE1D}" type="parTrans" cxnId="{19B1EA8B-EA8E-4DA1-8DB8-902BB3D1F8CD}">
      <dgm:prSet/>
      <dgm:spPr/>
      <dgm:t>
        <a:bodyPr/>
        <a:lstStyle/>
        <a:p>
          <a:endParaRPr lang="fr-FR" sz="1000"/>
        </a:p>
      </dgm:t>
    </dgm:pt>
    <dgm:pt modelId="{7EA49081-0ABE-4177-A592-B9AA0300AACA}" type="sibTrans" cxnId="{19B1EA8B-EA8E-4DA1-8DB8-902BB3D1F8CD}">
      <dgm:prSet/>
      <dgm:spPr/>
      <dgm:t>
        <a:bodyPr/>
        <a:lstStyle/>
        <a:p>
          <a:endParaRPr lang="fr-FR" sz="1000"/>
        </a:p>
      </dgm:t>
    </dgm:pt>
    <dgm:pt modelId="{19ACC6E9-5823-43CB-A901-DBDDE5F3F3B8}">
      <dgm:prSet/>
      <dgm:spPr/>
      <dgm:t>
        <a:bodyPr/>
        <a:lstStyle/>
        <a:p>
          <a:r>
            <a:rPr lang="fr-FR" dirty="0" smtClean="0"/>
            <a:t>Hybridation de méthodes</a:t>
          </a:r>
        </a:p>
      </dgm:t>
    </dgm:pt>
    <dgm:pt modelId="{CAB5A9FA-1AB8-419B-929A-7817CB4B8BF4}" type="parTrans" cxnId="{6473B432-8387-4D81-AD6C-548E24CDEDC3}">
      <dgm:prSet/>
      <dgm:spPr/>
      <dgm:t>
        <a:bodyPr/>
        <a:lstStyle/>
        <a:p>
          <a:endParaRPr lang="fr-FR"/>
        </a:p>
      </dgm:t>
    </dgm:pt>
    <dgm:pt modelId="{D8BF7CCF-B911-44DF-A607-4FC59CEFF76A}" type="sibTrans" cxnId="{6473B432-8387-4D81-AD6C-548E24CDEDC3}">
      <dgm:prSet/>
      <dgm:spPr/>
      <dgm:t>
        <a:bodyPr/>
        <a:lstStyle/>
        <a:p>
          <a:endParaRPr lang="fr-FR"/>
        </a:p>
      </dgm:t>
    </dgm:pt>
    <dgm:pt modelId="{B90780AA-A10C-4C39-B886-16119127EA0E}">
      <dgm:prSet/>
      <dgm:spPr/>
      <dgm:t>
        <a:bodyPr/>
        <a:lstStyle/>
        <a:p>
          <a:r>
            <a:rPr lang="fr-FR" dirty="0" smtClean="0"/>
            <a:t>Autres </a:t>
          </a:r>
          <a:endParaRPr lang="fr-FR" dirty="0"/>
        </a:p>
      </dgm:t>
    </dgm:pt>
    <dgm:pt modelId="{7A8DA956-0661-4067-A65A-64F959672EE4}" type="parTrans" cxnId="{CB634B75-E868-47A0-90CD-16FAF8897794}">
      <dgm:prSet/>
      <dgm:spPr/>
      <dgm:t>
        <a:bodyPr/>
        <a:lstStyle/>
        <a:p>
          <a:endParaRPr lang="fr-FR"/>
        </a:p>
      </dgm:t>
    </dgm:pt>
    <dgm:pt modelId="{63A5264A-5B2E-4680-B4F9-C2EEE8A5B391}" type="sibTrans" cxnId="{CB634B75-E868-47A0-90CD-16FAF8897794}">
      <dgm:prSet/>
      <dgm:spPr/>
      <dgm:t>
        <a:bodyPr/>
        <a:lstStyle/>
        <a:p>
          <a:endParaRPr lang="fr-FR"/>
        </a:p>
      </dgm:t>
    </dgm:pt>
    <dgm:pt modelId="{CC112804-3D0B-4636-90A1-74FD023B18D2}">
      <dgm:prSet/>
      <dgm:spPr/>
      <dgm:t>
        <a:bodyPr/>
        <a:lstStyle/>
        <a:p>
          <a:r>
            <a:rPr lang="fr-FR" dirty="0" smtClean="0"/>
            <a:t>Heuristiques spécialisées</a:t>
          </a:r>
          <a:endParaRPr lang="fr-FR" dirty="0"/>
        </a:p>
      </dgm:t>
    </dgm:pt>
    <dgm:pt modelId="{7F4C8FEE-F383-43C9-8EA5-87071C0C2EE9}" type="parTrans" cxnId="{31C6C9CE-BE23-47F6-B197-900C503F37E4}">
      <dgm:prSet/>
      <dgm:spPr/>
      <dgm:t>
        <a:bodyPr/>
        <a:lstStyle/>
        <a:p>
          <a:endParaRPr lang="fr-FR"/>
        </a:p>
      </dgm:t>
    </dgm:pt>
    <dgm:pt modelId="{FABBF54E-2AB2-416F-9E6E-59412ED7D412}" type="sibTrans" cxnId="{31C6C9CE-BE23-47F6-B197-900C503F37E4}">
      <dgm:prSet/>
      <dgm:spPr/>
      <dgm:t>
        <a:bodyPr/>
        <a:lstStyle/>
        <a:p>
          <a:endParaRPr lang="fr-FR"/>
        </a:p>
      </dgm:t>
    </dgm:pt>
    <dgm:pt modelId="{90DCE52B-6112-4CE3-B609-7D709344CA2B}" type="pres">
      <dgm:prSet presAssocID="{9889EDDD-A3EC-473E-8417-56744C823A40}" presName="hierChild1" presStyleCnt="0">
        <dgm:presLayoutVars>
          <dgm:chPref val="1"/>
          <dgm:dir/>
          <dgm:animOne val="branch"/>
          <dgm:animLvl val="lvl"/>
          <dgm:resizeHandles/>
        </dgm:presLayoutVars>
      </dgm:prSet>
      <dgm:spPr/>
      <dgm:t>
        <a:bodyPr/>
        <a:lstStyle/>
        <a:p>
          <a:endParaRPr lang="fr-FR"/>
        </a:p>
      </dgm:t>
    </dgm:pt>
    <dgm:pt modelId="{BDE6ED8E-4EAA-4073-9615-E383B4E1635C}" type="pres">
      <dgm:prSet presAssocID="{E1A57DEF-4FC5-4F01-AE2A-19135341075E}" presName="hierRoot1" presStyleCnt="0"/>
      <dgm:spPr/>
    </dgm:pt>
    <dgm:pt modelId="{50B4CF76-6DC9-4555-BE5A-BCC01898E71D}" type="pres">
      <dgm:prSet presAssocID="{E1A57DEF-4FC5-4F01-AE2A-19135341075E}" presName="composite" presStyleCnt="0"/>
      <dgm:spPr/>
    </dgm:pt>
    <dgm:pt modelId="{34D2C9F4-2426-476A-B198-5F5D7B9E74F1}" type="pres">
      <dgm:prSet presAssocID="{E1A57DEF-4FC5-4F01-AE2A-19135341075E}" presName="background" presStyleLbl="node0" presStyleIdx="0" presStyleCnt="2"/>
      <dgm:spPr/>
    </dgm:pt>
    <dgm:pt modelId="{A0C910A6-DE6D-4F68-BBFA-156F1D1A163B}" type="pres">
      <dgm:prSet presAssocID="{E1A57DEF-4FC5-4F01-AE2A-19135341075E}" presName="text" presStyleLbl="fgAcc0" presStyleIdx="0" presStyleCnt="2">
        <dgm:presLayoutVars>
          <dgm:chPref val="3"/>
        </dgm:presLayoutVars>
      </dgm:prSet>
      <dgm:spPr/>
      <dgm:t>
        <a:bodyPr/>
        <a:lstStyle/>
        <a:p>
          <a:endParaRPr lang="fr-FR"/>
        </a:p>
      </dgm:t>
    </dgm:pt>
    <dgm:pt modelId="{41D92E9D-6D85-4D94-9E17-15C51CAEF20A}" type="pres">
      <dgm:prSet presAssocID="{E1A57DEF-4FC5-4F01-AE2A-19135341075E}" presName="hierChild2" presStyleCnt="0"/>
      <dgm:spPr/>
    </dgm:pt>
    <dgm:pt modelId="{CBF12B89-A513-48D5-BD5E-CBBD83A8138C}" type="pres">
      <dgm:prSet presAssocID="{A6DD5CF7-9AF2-4B3E-8F86-9A84AB924F84}" presName="Name10" presStyleLbl="parChTrans1D2" presStyleIdx="0" presStyleCnt="2"/>
      <dgm:spPr/>
      <dgm:t>
        <a:bodyPr/>
        <a:lstStyle/>
        <a:p>
          <a:endParaRPr lang="fr-FR"/>
        </a:p>
      </dgm:t>
    </dgm:pt>
    <dgm:pt modelId="{53D0EB6A-DEDD-4F22-9FC7-7F7143B27C29}" type="pres">
      <dgm:prSet presAssocID="{1DC5825F-89C0-43BB-A88D-0867522F0D38}" presName="hierRoot2" presStyleCnt="0"/>
      <dgm:spPr/>
    </dgm:pt>
    <dgm:pt modelId="{66D8205C-F979-4EB6-B822-A83D8E6DA867}" type="pres">
      <dgm:prSet presAssocID="{1DC5825F-89C0-43BB-A88D-0867522F0D38}" presName="composite2" presStyleCnt="0"/>
      <dgm:spPr/>
    </dgm:pt>
    <dgm:pt modelId="{F24CC05A-99C5-4F02-9E30-30C14EEC6336}" type="pres">
      <dgm:prSet presAssocID="{1DC5825F-89C0-43BB-A88D-0867522F0D38}" presName="background2" presStyleLbl="node2" presStyleIdx="0" presStyleCnt="2"/>
      <dgm:spPr/>
    </dgm:pt>
    <dgm:pt modelId="{167B6F56-7769-4183-9D55-70B3515B93BC}" type="pres">
      <dgm:prSet presAssocID="{1DC5825F-89C0-43BB-A88D-0867522F0D38}" presName="text2" presStyleLbl="fgAcc2" presStyleIdx="0" presStyleCnt="2">
        <dgm:presLayoutVars>
          <dgm:chPref val="3"/>
        </dgm:presLayoutVars>
      </dgm:prSet>
      <dgm:spPr/>
      <dgm:t>
        <a:bodyPr/>
        <a:lstStyle/>
        <a:p>
          <a:endParaRPr lang="fr-FR"/>
        </a:p>
      </dgm:t>
    </dgm:pt>
    <dgm:pt modelId="{D1289E65-AF42-4EB1-B311-5140C67091AF}" type="pres">
      <dgm:prSet presAssocID="{1DC5825F-89C0-43BB-A88D-0867522F0D38}" presName="hierChild3" presStyleCnt="0"/>
      <dgm:spPr/>
    </dgm:pt>
    <dgm:pt modelId="{B22BB816-A02B-4387-B6F6-425D218AE018}" type="pres">
      <dgm:prSet presAssocID="{55B4412D-108E-49EF-87F4-DADC272AC668}" presName="Name17" presStyleLbl="parChTrans1D3" presStyleIdx="0" presStyleCnt="4"/>
      <dgm:spPr/>
      <dgm:t>
        <a:bodyPr/>
        <a:lstStyle/>
        <a:p>
          <a:endParaRPr lang="fr-FR"/>
        </a:p>
      </dgm:t>
    </dgm:pt>
    <dgm:pt modelId="{2D945902-9456-4070-ABD7-143D2D76AD2A}" type="pres">
      <dgm:prSet presAssocID="{7DC34221-F98B-4E5F-89E7-08E28F917CFF}" presName="hierRoot3" presStyleCnt="0"/>
      <dgm:spPr/>
    </dgm:pt>
    <dgm:pt modelId="{CB347119-915E-4641-8D34-083D4D73FEFB}" type="pres">
      <dgm:prSet presAssocID="{7DC34221-F98B-4E5F-89E7-08E28F917CFF}" presName="composite3" presStyleCnt="0"/>
      <dgm:spPr/>
    </dgm:pt>
    <dgm:pt modelId="{1B97230B-BB64-437C-B83F-247CBE0F305D}" type="pres">
      <dgm:prSet presAssocID="{7DC34221-F98B-4E5F-89E7-08E28F917CFF}" presName="background3" presStyleLbl="node3" presStyleIdx="0" presStyleCnt="4"/>
      <dgm:spPr/>
    </dgm:pt>
    <dgm:pt modelId="{30ADF120-2717-4CC5-B5D6-AA8371797769}" type="pres">
      <dgm:prSet presAssocID="{7DC34221-F98B-4E5F-89E7-08E28F917CFF}" presName="text3" presStyleLbl="fgAcc3" presStyleIdx="0" presStyleCnt="4">
        <dgm:presLayoutVars>
          <dgm:chPref val="3"/>
        </dgm:presLayoutVars>
      </dgm:prSet>
      <dgm:spPr/>
      <dgm:t>
        <a:bodyPr/>
        <a:lstStyle/>
        <a:p>
          <a:endParaRPr lang="fr-FR"/>
        </a:p>
      </dgm:t>
    </dgm:pt>
    <dgm:pt modelId="{C3472E81-480D-4755-A3A8-2A49CEFB1FB3}" type="pres">
      <dgm:prSet presAssocID="{7DC34221-F98B-4E5F-89E7-08E28F917CFF}" presName="hierChild4" presStyleCnt="0"/>
      <dgm:spPr/>
    </dgm:pt>
    <dgm:pt modelId="{5BD0974E-A4E0-400F-A099-F347A138E63E}" type="pres">
      <dgm:prSet presAssocID="{1E328864-0910-4437-98C8-2AC641B62036}" presName="Name17" presStyleLbl="parChTrans1D3" presStyleIdx="1" presStyleCnt="4"/>
      <dgm:spPr/>
      <dgm:t>
        <a:bodyPr/>
        <a:lstStyle/>
        <a:p>
          <a:endParaRPr lang="fr-FR"/>
        </a:p>
      </dgm:t>
    </dgm:pt>
    <dgm:pt modelId="{4828FD72-6A38-4605-8103-00DA11C3A327}" type="pres">
      <dgm:prSet presAssocID="{0E6A5C03-4A85-46BC-9BB0-D27884911ACC}" presName="hierRoot3" presStyleCnt="0"/>
      <dgm:spPr/>
    </dgm:pt>
    <dgm:pt modelId="{5254D7CB-3E64-4AC3-A407-26188A88C6DF}" type="pres">
      <dgm:prSet presAssocID="{0E6A5C03-4A85-46BC-9BB0-D27884911ACC}" presName="composite3" presStyleCnt="0"/>
      <dgm:spPr/>
    </dgm:pt>
    <dgm:pt modelId="{FF97417F-82B5-454E-BAD5-8126460B27C6}" type="pres">
      <dgm:prSet presAssocID="{0E6A5C03-4A85-46BC-9BB0-D27884911ACC}" presName="background3" presStyleLbl="node3" presStyleIdx="1" presStyleCnt="4"/>
      <dgm:spPr/>
    </dgm:pt>
    <dgm:pt modelId="{031F972D-A102-47CE-90B9-9198CB4FED46}" type="pres">
      <dgm:prSet presAssocID="{0E6A5C03-4A85-46BC-9BB0-D27884911ACC}" presName="text3" presStyleLbl="fgAcc3" presStyleIdx="1" presStyleCnt="4">
        <dgm:presLayoutVars>
          <dgm:chPref val="3"/>
        </dgm:presLayoutVars>
      </dgm:prSet>
      <dgm:spPr/>
      <dgm:t>
        <a:bodyPr/>
        <a:lstStyle/>
        <a:p>
          <a:endParaRPr lang="fr-FR"/>
        </a:p>
      </dgm:t>
    </dgm:pt>
    <dgm:pt modelId="{0C0F9B50-5E51-4801-A831-DEA7498C1672}" type="pres">
      <dgm:prSet presAssocID="{0E6A5C03-4A85-46BC-9BB0-D27884911ACC}" presName="hierChild4" presStyleCnt="0"/>
      <dgm:spPr/>
    </dgm:pt>
    <dgm:pt modelId="{C2020CED-5AC4-4B2B-8F2A-106879FBD145}" type="pres">
      <dgm:prSet presAssocID="{7F4C8FEE-F383-43C9-8EA5-87071C0C2EE9}" presName="Name23" presStyleLbl="parChTrans1D4" presStyleIdx="0" presStyleCnt="10"/>
      <dgm:spPr/>
      <dgm:t>
        <a:bodyPr/>
        <a:lstStyle/>
        <a:p>
          <a:endParaRPr lang="fr-FR"/>
        </a:p>
      </dgm:t>
    </dgm:pt>
    <dgm:pt modelId="{7BA5EAE3-8EEF-40CB-B98B-5C700172370F}" type="pres">
      <dgm:prSet presAssocID="{CC112804-3D0B-4636-90A1-74FD023B18D2}" presName="hierRoot4" presStyleCnt="0"/>
      <dgm:spPr/>
    </dgm:pt>
    <dgm:pt modelId="{44BA1FD6-9DE3-4AB6-AB3E-2DAA949E3922}" type="pres">
      <dgm:prSet presAssocID="{CC112804-3D0B-4636-90A1-74FD023B18D2}" presName="composite4" presStyleCnt="0"/>
      <dgm:spPr/>
    </dgm:pt>
    <dgm:pt modelId="{F8F9E837-B799-4AB3-A60F-C5D76F675696}" type="pres">
      <dgm:prSet presAssocID="{CC112804-3D0B-4636-90A1-74FD023B18D2}" presName="background4" presStyleLbl="node4" presStyleIdx="0" presStyleCnt="10"/>
      <dgm:spPr/>
    </dgm:pt>
    <dgm:pt modelId="{BC89BCE8-876C-47FD-B4E7-BC8FE7326EB9}" type="pres">
      <dgm:prSet presAssocID="{CC112804-3D0B-4636-90A1-74FD023B18D2}" presName="text4" presStyleLbl="fgAcc4" presStyleIdx="0" presStyleCnt="10">
        <dgm:presLayoutVars>
          <dgm:chPref val="3"/>
        </dgm:presLayoutVars>
      </dgm:prSet>
      <dgm:spPr/>
      <dgm:t>
        <a:bodyPr/>
        <a:lstStyle/>
        <a:p>
          <a:endParaRPr lang="fr-FR"/>
        </a:p>
      </dgm:t>
    </dgm:pt>
    <dgm:pt modelId="{8626DCAB-C29A-4A14-959E-3A62446A250D}" type="pres">
      <dgm:prSet presAssocID="{CC112804-3D0B-4636-90A1-74FD023B18D2}" presName="hierChild5" presStyleCnt="0"/>
      <dgm:spPr/>
    </dgm:pt>
    <dgm:pt modelId="{FEA75322-4B65-4A3C-8575-BCD234CB26BF}" type="pres">
      <dgm:prSet presAssocID="{7A8DA956-0661-4067-A65A-64F959672EE4}" presName="Name23" presStyleLbl="parChTrans1D4" presStyleIdx="1" presStyleCnt="10"/>
      <dgm:spPr/>
      <dgm:t>
        <a:bodyPr/>
        <a:lstStyle/>
        <a:p>
          <a:endParaRPr lang="fr-FR"/>
        </a:p>
      </dgm:t>
    </dgm:pt>
    <dgm:pt modelId="{6455B5E7-7483-412E-989C-BC3B9344AE7B}" type="pres">
      <dgm:prSet presAssocID="{B90780AA-A10C-4C39-B886-16119127EA0E}" presName="hierRoot4" presStyleCnt="0"/>
      <dgm:spPr/>
    </dgm:pt>
    <dgm:pt modelId="{AEA82ECA-B8DC-4663-BB4E-4B32ECD746C3}" type="pres">
      <dgm:prSet presAssocID="{B90780AA-A10C-4C39-B886-16119127EA0E}" presName="composite4" presStyleCnt="0"/>
      <dgm:spPr/>
    </dgm:pt>
    <dgm:pt modelId="{126CA32F-9CD2-48C2-86B4-C5D2A92A2291}" type="pres">
      <dgm:prSet presAssocID="{B90780AA-A10C-4C39-B886-16119127EA0E}" presName="background4" presStyleLbl="node4" presStyleIdx="1" presStyleCnt="10"/>
      <dgm:spPr/>
    </dgm:pt>
    <dgm:pt modelId="{9895157A-0940-41E7-8006-1B6E546BDC77}" type="pres">
      <dgm:prSet presAssocID="{B90780AA-A10C-4C39-B886-16119127EA0E}" presName="text4" presStyleLbl="fgAcc4" presStyleIdx="1" presStyleCnt="10">
        <dgm:presLayoutVars>
          <dgm:chPref val="3"/>
        </dgm:presLayoutVars>
      </dgm:prSet>
      <dgm:spPr/>
      <dgm:t>
        <a:bodyPr/>
        <a:lstStyle/>
        <a:p>
          <a:endParaRPr lang="fr-FR"/>
        </a:p>
      </dgm:t>
    </dgm:pt>
    <dgm:pt modelId="{DB979DC8-8229-4D13-86C3-363172CA1A0B}" type="pres">
      <dgm:prSet presAssocID="{B90780AA-A10C-4C39-B886-16119127EA0E}" presName="hierChild5" presStyleCnt="0"/>
      <dgm:spPr/>
    </dgm:pt>
    <dgm:pt modelId="{B168D4EB-51B2-4153-B408-C8EDDFB6F49E}" type="pres">
      <dgm:prSet presAssocID="{F2D34478-C2AF-4B56-BD3F-7C03E3DF328C}" presName="Name10" presStyleLbl="parChTrans1D2" presStyleIdx="1" presStyleCnt="2"/>
      <dgm:spPr/>
      <dgm:t>
        <a:bodyPr/>
        <a:lstStyle/>
        <a:p>
          <a:endParaRPr lang="fr-FR"/>
        </a:p>
      </dgm:t>
    </dgm:pt>
    <dgm:pt modelId="{3E1C825C-4A02-41EA-B974-42E2189C7092}" type="pres">
      <dgm:prSet presAssocID="{363F495B-6904-4C9D-9340-8D815146CCD8}" presName="hierRoot2" presStyleCnt="0"/>
      <dgm:spPr/>
    </dgm:pt>
    <dgm:pt modelId="{FE761025-E869-459F-8CA4-DE8496463411}" type="pres">
      <dgm:prSet presAssocID="{363F495B-6904-4C9D-9340-8D815146CCD8}" presName="composite2" presStyleCnt="0"/>
      <dgm:spPr/>
    </dgm:pt>
    <dgm:pt modelId="{FBFBF6FD-FA3B-480D-9DCD-DCD87BDA7EE7}" type="pres">
      <dgm:prSet presAssocID="{363F495B-6904-4C9D-9340-8D815146CCD8}" presName="background2" presStyleLbl="node2" presStyleIdx="1" presStyleCnt="2"/>
      <dgm:spPr/>
    </dgm:pt>
    <dgm:pt modelId="{35B1B22C-B39A-4277-A652-E1111D81EEF8}" type="pres">
      <dgm:prSet presAssocID="{363F495B-6904-4C9D-9340-8D815146CCD8}" presName="text2" presStyleLbl="fgAcc2" presStyleIdx="1" presStyleCnt="2">
        <dgm:presLayoutVars>
          <dgm:chPref val="3"/>
        </dgm:presLayoutVars>
      </dgm:prSet>
      <dgm:spPr/>
      <dgm:t>
        <a:bodyPr/>
        <a:lstStyle/>
        <a:p>
          <a:endParaRPr lang="fr-FR"/>
        </a:p>
      </dgm:t>
    </dgm:pt>
    <dgm:pt modelId="{65495484-BA78-416B-AA0F-94B86B0CA9D7}" type="pres">
      <dgm:prSet presAssocID="{363F495B-6904-4C9D-9340-8D815146CCD8}" presName="hierChild3" presStyleCnt="0"/>
      <dgm:spPr/>
    </dgm:pt>
    <dgm:pt modelId="{9DAD7A42-DD4E-4480-89E7-FFF60E8DFEFD}" type="pres">
      <dgm:prSet presAssocID="{876B5D52-7071-4DD6-ACD2-48D920CB4601}" presName="Name17" presStyleLbl="parChTrans1D3" presStyleIdx="2" presStyleCnt="4"/>
      <dgm:spPr/>
      <dgm:t>
        <a:bodyPr/>
        <a:lstStyle/>
        <a:p>
          <a:endParaRPr lang="fr-FR"/>
        </a:p>
      </dgm:t>
    </dgm:pt>
    <dgm:pt modelId="{DD048F35-459B-4AA6-9B6B-0F2F274DEAE0}" type="pres">
      <dgm:prSet presAssocID="{1F39DAF4-8811-47D4-8DF8-8E2309CF924F}" presName="hierRoot3" presStyleCnt="0"/>
      <dgm:spPr/>
    </dgm:pt>
    <dgm:pt modelId="{84FCD2C4-67BD-4B4E-B1F3-4A2DEC5B58C7}" type="pres">
      <dgm:prSet presAssocID="{1F39DAF4-8811-47D4-8DF8-8E2309CF924F}" presName="composite3" presStyleCnt="0"/>
      <dgm:spPr/>
    </dgm:pt>
    <dgm:pt modelId="{8350C109-8182-436C-99BC-03D53D94EE49}" type="pres">
      <dgm:prSet presAssocID="{1F39DAF4-8811-47D4-8DF8-8E2309CF924F}" presName="background3" presStyleLbl="node3" presStyleIdx="2" presStyleCnt="4"/>
      <dgm:spPr/>
    </dgm:pt>
    <dgm:pt modelId="{F9B2BC46-2B39-46C3-9F4D-30AF76811923}" type="pres">
      <dgm:prSet presAssocID="{1F39DAF4-8811-47D4-8DF8-8E2309CF924F}" presName="text3" presStyleLbl="fgAcc3" presStyleIdx="2" presStyleCnt="4">
        <dgm:presLayoutVars>
          <dgm:chPref val="3"/>
        </dgm:presLayoutVars>
      </dgm:prSet>
      <dgm:spPr/>
      <dgm:t>
        <a:bodyPr/>
        <a:lstStyle/>
        <a:p>
          <a:endParaRPr lang="fr-FR"/>
        </a:p>
      </dgm:t>
    </dgm:pt>
    <dgm:pt modelId="{A400C42A-AFE3-4411-A2D8-A5D4A098B8E3}" type="pres">
      <dgm:prSet presAssocID="{1F39DAF4-8811-47D4-8DF8-8E2309CF924F}" presName="hierChild4" presStyleCnt="0"/>
      <dgm:spPr/>
    </dgm:pt>
    <dgm:pt modelId="{4B945659-299C-47E8-8FA7-5E6C53263FEF}" type="pres">
      <dgm:prSet presAssocID="{39DFC0D4-10E1-473F-8DA6-290DB0403F14}" presName="Name23" presStyleLbl="parChTrans1D4" presStyleIdx="2" presStyleCnt="10"/>
      <dgm:spPr/>
      <dgm:t>
        <a:bodyPr/>
        <a:lstStyle/>
        <a:p>
          <a:endParaRPr lang="fr-FR"/>
        </a:p>
      </dgm:t>
    </dgm:pt>
    <dgm:pt modelId="{5D9050A1-1E1E-483B-AB73-419939C86066}" type="pres">
      <dgm:prSet presAssocID="{F09B1AA5-11B7-43C8-A3BA-F300B7B546D3}" presName="hierRoot4" presStyleCnt="0"/>
      <dgm:spPr/>
    </dgm:pt>
    <dgm:pt modelId="{7C9BD753-3675-4C5C-8DCB-512A92F3CE7F}" type="pres">
      <dgm:prSet presAssocID="{F09B1AA5-11B7-43C8-A3BA-F300B7B546D3}" presName="composite4" presStyleCnt="0"/>
      <dgm:spPr/>
    </dgm:pt>
    <dgm:pt modelId="{07751F0E-24C3-4E9F-9AC4-12608CDC4120}" type="pres">
      <dgm:prSet presAssocID="{F09B1AA5-11B7-43C8-A3BA-F300B7B546D3}" presName="background4" presStyleLbl="node4" presStyleIdx="2" presStyleCnt="10"/>
      <dgm:spPr/>
    </dgm:pt>
    <dgm:pt modelId="{588A15E5-9F0D-4D0E-BD08-5C901CC2A1AA}" type="pres">
      <dgm:prSet presAssocID="{F09B1AA5-11B7-43C8-A3BA-F300B7B546D3}" presName="text4" presStyleLbl="fgAcc4" presStyleIdx="2" presStyleCnt="10">
        <dgm:presLayoutVars>
          <dgm:chPref val="3"/>
        </dgm:presLayoutVars>
      </dgm:prSet>
      <dgm:spPr/>
      <dgm:t>
        <a:bodyPr/>
        <a:lstStyle/>
        <a:p>
          <a:endParaRPr lang="fr-FR"/>
        </a:p>
      </dgm:t>
    </dgm:pt>
    <dgm:pt modelId="{99112CEC-1EFC-426A-9553-60A51B319E7B}" type="pres">
      <dgm:prSet presAssocID="{F09B1AA5-11B7-43C8-A3BA-F300B7B546D3}" presName="hierChild5" presStyleCnt="0"/>
      <dgm:spPr/>
    </dgm:pt>
    <dgm:pt modelId="{973018B7-63FC-49B5-A168-56FD56FA4550}" type="pres">
      <dgm:prSet presAssocID="{3A476B0C-C075-455D-B1C8-FD5987ED470A}" presName="Name23" presStyleLbl="parChTrans1D4" presStyleIdx="3" presStyleCnt="10"/>
      <dgm:spPr/>
      <dgm:t>
        <a:bodyPr/>
        <a:lstStyle/>
        <a:p>
          <a:endParaRPr lang="fr-FR"/>
        </a:p>
      </dgm:t>
    </dgm:pt>
    <dgm:pt modelId="{31A45D2A-4113-49A6-9AC4-784821E879C3}" type="pres">
      <dgm:prSet presAssocID="{25733855-297D-45FE-81F7-2634C784C7B9}" presName="hierRoot4" presStyleCnt="0"/>
      <dgm:spPr/>
    </dgm:pt>
    <dgm:pt modelId="{EDD14C75-5F2D-4B23-BFBA-19BB08409437}" type="pres">
      <dgm:prSet presAssocID="{25733855-297D-45FE-81F7-2634C784C7B9}" presName="composite4" presStyleCnt="0"/>
      <dgm:spPr/>
    </dgm:pt>
    <dgm:pt modelId="{7B324A53-5400-484A-9A4D-368F2ADD96BF}" type="pres">
      <dgm:prSet presAssocID="{25733855-297D-45FE-81F7-2634C784C7B9}" presName="background4" presStyleLbl="node4" presStyleIdx="3" presStyleCnt="10"/>
      <dgm:spPr/>
    </dgm:pt>
    <dgm:pt modelId="{2A3712FA-D6F4-4F40-86A1-2275F9A75E01}" type="pres">
      <dgm:prSet presAssocID="{25733855-297D-45FE-81F7-2634C784C7B9}" presName="text4" presStyleLbl="fgAcc4" presStyleIdx="3" presStyleCnt="10" custScaleX="145251" custScaleY="104930">
        <dgm:presLayoutVars>
          <dgm:chPref val="3"/>
        </dgm:presLayoutVars>
      </dgm:prSet>
      <dgm:spPr/>
      <dgm:t>
        <a:bodyPr/>
        <a:lstStyle/>
        <a:p>
          <a:endParaRPr lang="fr-FR"/>
        </a:p>
      </dgm:t>
    </dgm:pt>
    <dgm:pt modelId="{13384A59-E633-42D0-A4CA-3DC8FA01E148}" type="pres">
      <dgm:prSet presAssocID="{25733855-297D-45FE-81F7-2634C784C7B9}" presName="hierChild5" presStyleCnt="0"/>
      <dgm:spPr/>
    </dgm:pt>
    <dgm:pt modelId="{8752FF62-759F-4227-B75E-B7F73B92E7FC}" type="pres">
      <dgm:prSet presAssocID="{C7F7BFBE-5861-4B3E-B6F9-B5349A26A94C}" presName="Name23" presStyleLbl="parChTrans1D4" presStyleIdx="4" presStyleCnt="10"/>
      <dgm:spPr/>
      <dgm:t>
        <a:bodyPr/>
        <a:lstStyle/>
        <a:p>
          <a:endParaRPr lang="fr-FR"/>
        </a:p>
      </dgm:t>
    </dgm:pt>
    <dgm:pt modelId="{90FCE732-7979-405B-94F0-1FED07290F01}" type="pres">
      <dgm:prSet presAssocID="{7D097161-9453-4798-9F37-558DC5AA17FF}" presName="hierRoot4" presStyleCnt="0"/>
      <dgm:spPr/>
    </dgm:pt>
    <dgm:pt modelId="{BE424C00-087D-4DF2-8ACC-37ECC83FBC06}" type="pres">
      <dgm:prSet presAssocID="{7D097161-9453-4798-9F37-558DC5AA17FF}" presName="composite4" presStyleCnt="0"/>
      <dgm:spPr/>
    </dgm:pt>
    <dgm:pt modelId="{9003D140-25F6-459B-95C4-1ABEAFC44C2D}" type="pres">
      <dgm:prSet presAssocID="{7D097161-9453-4798-9F37-558DC5AA17FF}" presName="background4" presStyleLbl="node4" presStyleIdx="4" presStyleCnt="10"/>
      <dgm:spPr/>
    </dgm:pt>
    <dgm:pt modelId="{B2AE0652-0899-4173-BEC3-30D41E184719}" type="pres">
      <dgm:prSet presAssocID="{7D097161-9453-4798-9F37-558DC5AA17FF}" presName="text4" presStyleLbl="fgAcc4" presStyleIdx="4" presStyleCnt="10">
        <dgm:presLayoutVars>
          <dgm:chPref val="3"/>
        </dgm:presLayoutVars>
      </dgm:prSet>
      <dgm:spPr/>
      <dgm:t>
        <a:bodyPr/>
        <a:lstStyle/>
        <a:p>
          <a:endParaRPr lang="fr-FR"/>
        </a:p>
      </dgm:t>
    </dgm:pt>
    <dgm:pt modelId="{8EBAF915-084D-4549-B0CA-A2C0F050DD0B}" type="pres">
      <dgm:prSet presAssocID="{7D097161-9453-4798-9F37-558DC5AA17FF}" presName="hierChild5" presStyleCnt="0"/>
      <dgm:spPr/>
    </dgm:pt>
    <dgm:pt modelId="{549EACBA-175B-487E-81D7-BA331C8361F9}" type="pres">
      <dgm:prSet presAssocID="{4D19D6F6-9405-4706-8918-74EF7288AE1D}" presName="Name23" presStyleLbl="parChTrans1D4" presStyleIdx="5" presStyleCnt="10"/>
      <dgm:spPr/>
      <dgm:t>
        <a:bodyPr/>
        <a:lstStyle/>
        <a:p>
          <a:endParaRPr lang="fr-FR"/>
        </a:p>
      </dgm:t>
    </dgm:pt>
    <dgm:pt modelId="{492E9C62-82D8-4C24-AE90-0ADB148EDB9C}" type="pres">
      <dgm:prSet presAssocID="{6A3BF6B8-276B-4B52-AABB-CD708654A81A}" presName="hierRoot4" presStyleCnt="0"/>
      <dgm:spPr/>
    </dgm:pt>
    <dgm:pt modelId="{241E3690-9817-46C3-9DF0-28B9166E28D6}" type="pres">
      <dgm:prSet presAssocID="{6A3BF6B8-276B-4B52-AABB-CD708654A81A}" presName="composite4" presStyleCnt="0"/>
      <dgm:spPr/>
    </dgm:pt>
    <dgm:pt modelId="{F7A41B0C-767E-439A-AC05-B55CC9033FCB}" type="pres">
      <dgm:prSet presAssocID="{6A3BF6B8-276B-4B52-AABB-CD708654A81A}" presName="background4" presStyleLbl="node4" presStyleIdx="5" presStyleCnt="10"/>
      <dgm:spPr/>
    </dgm:pt>
    <dgm:pt modelId="{AD039E98-7980-46A6-AC7B-3C570258F46C}" type="pres">
      <dgm:prSet presAssocID="{6A3BF6B8-276B-4B52-AABB-CD708654A81A}" presName="text4" presStyleLbl="fgAcc4" presStyleIdx="5" presStyleCnt="10">
        <dgm:presLayoutVars>
          <dgm:chPref val="3"/>
        </dgm:presLayoutVars>
      </dgm:prSet>
      <dgm:spPr/>
      <dgm:t>
        <a:bodyPr/>
        <a:lstStyle/>
        <a:p>
          <a:endParaRPr lang="fr-FR"/>
        </a:p>
      </dgm:t>
    </dgm:pt>
    <dgm:pt modelId="{37E3C026-EE79-4B2F-81DB-AA9BA4419130}" type="pres">
      <dgm:prSet presAssocID="{6A3BF6B8-276B-4B52-AABB-CD708654A81A}" presName="hierChild5" presStyleCnt="0"/>
      <dgm:spPr/>
    </dgm:pt>
    <dgm:pt modelId="{26265B25-989E-4763-9472-3FC01CE3DB87}" type="pres">
      <dgm:prSet presAssocID="{B3081C59-FD2D-47BD-970E-7B3BE98A3B9D}" presName="Name23" presStyleLbl="parChTrans1D4" presStyleIdx="6" presStyleCnt="10"/>
      <dgm:spPr/>
      <dgm:t>
        <a:bodyPr/>
        <a:lstStyle/>
        <a:p>
          <a:endParaRPr lang="fr-FR"/>
        </a:p>
      </dgm:t>
    </dgm:pt>
    <dgm:pt modelId="{7039D11E-E834-4E0D-ADBD-0F4F87DE174C}" type="pres">
      <dgm:prSet presAssocID="{9FD78582-31EC-4732-849E-067659DD6CD4}" presName="hierRoot4" presStyleCnt="0"/>
      <dgm:spPr/>
    </dgm:pt>
    <dgm:pt modelId="{55590229-ABDD-49F0-BB3A-07E615D3A1AB}" type="pres">
      <dgm:prSet presAssocID="{9FD78582-31EC-4732-849E-067659DD6CD4}" presName="composite4" presStyleCnt="0"/>
      <dgm:spPr/>
    </dgm:pt>
    <dgm:pt modelId="{8ECD7DAE-EB51-4C53-AAFE-1B1FBAFAEB14}" type="pres">
      <dgm:prSet presAssocID="{9FD78582-31EC-4732-849E-067659DD6CD4}" presName="background4" presStyleLbl="node4" presStyleIdx="6" presStyleCnt="10"/>
      <dgm:spPr/>
    </dgm:pt>
    <dgm:pt modelId="{B6E50854-C798-49BB-BE54-4A5776E29CD0}" type="pres">
      <dgm:prSet presAssocID="{9FD78582-31EC-4732-849E-067659DD6CD4}" presName="text4" presStyleLbl="fgAcc4" presStyleIdx="6" presStyleCnt="10">
        <dgm:presLayoutVars>
          <dgm:chPref val="3"/>
        </dgm:presLayoutVars>
      </dgm:prSet>
      <dgm:spPr/>
      <dgm:t>
        <a:bodyPr/>
        <a:lstStyle/>
        <a:p>
          <a:endParaRPr lang="fr-FR"/>
        </a:p>
      </dgm:t>
    </dgm:pt>
    <dgm:pt modelId="{2896C292-39C6-4389-AD99-2EEE186DCC2F}" type="pres">
      <dgm:prSet presAssocID="{9FD78582-31EC-4732-849E-067659DD6CD4}" presName="hierChild5" presStyleCnt="0"/>
      <dgm:spPr/>
    </dgm:pt>
    <dgm:pt modelId="{32D9F329-6537-4E96-942F-C2C02E23746C}" type="pres">
      <dgm:prSet presAssocID="{DF9F2FDD-D398-4199-9CA2-BBA39E8EB066}" presName="Name23" presStyleLbl="parChTrans1D4" presStyleIdx="7" presStyleCnt="10"/>
      <dgm:spPr/>
      <dgm:t>
        <a:bodyPr/>
        <a:lstStyle/>
        <a:p>
          <a:endParaRPr lang="fr-FR"/>
        </a:p>
      </dgm:t>
    </dgm:pt>
    <dgm:pt modelId="{AB7AB87C-FB5E-469A-8D88-44F6D7B0DDFB}" type="pres">
      <dgm:prSet presAssocID="{757EC902-6F83-4BE6-BB5A-8898A27BE3E3}" presName="hierRoot4" presStyleCnt="0"/>
      <dgm:spPr/>
    </dgm:pt>
    <dgm:pt modelId="{E761986A-8363-443D-B932-0B0BFDD5A064}" type="pres">
      <dgm:prSet presAssocID="{757EC902-6F83-4BE6-BB5A-8898A27BE3E3}" presName="composite4" presStyleCnt="0"/>
      <dgm:spPr/>
    </dgm:pt>
    <dgm:pt modelId="{CAED8235-065A-48D9-BADC-FACA9485B7BF}" type="pres">
      <dgm:prSet presAssocID="{757EC902-6F83-4BE6-BB5A-8898A27BE3E3}" presName="background4" presStyleLbl="node4" presStyleIdx="7" presStyleCnt="10"/>
      <dgm:spPr/>
    </dgm:pt>
    <dgm:pt modelId="{11AB9737-0DD4-4FAF-86C0-0BA807070387}" type="pres">
      <dgm:prSet presAssocID="{757EC902-6F83-4BE6-BB5A-8898A27BE3E3}" presName="text4" presStyleLbl="fgAcc4" presStyleIdx="7" presStyleCnt="10">
        <dgm:presLayoutVars>
          <dgm:chPref val="3"/>
        </dgm:presLayoutVars>
      </dgm:prSet>
      <dgm:spPr/>
      <dgm:t>
        <a:bodyPr/>
        <a:lstStyle/>
        <a:p>
          <a:endParaRPr lang="fr-FR"/>
        </a:p>
      </dgm:t>
    </dgm:pt>
    <dgm:pt modelId="{9A6E5B2A-7FAB-4261-B2D7-5196661D5AE9}" type="pres">
      <dgm:prSet presAssocID="{757EC902-6F83-4BE6-BB5A-8898A27BE3E3}" presName="hierChild5" presStyleCnt="0"/>
      <dgm:spPr/>
    </dgm:pt>
    <dgm:pt modelId="{C5D4A5DA-4A5C-4BFC-8444-C2AE9F78D5A9}" type="pres">
      <dgm:prSet presAssocID="{FC831D85-91D8-424A-8BD4-8E9755E56C6F}" presName="Name23" presStyleLbl="parChTrans1D4" presStyleIdx="8" presStyleCnt="10"/>
      <dgm:spPr/>
      <dgm:t>
        <a:bodyPr/>
        <a:lstStyle/>
        <a:p>
          <a:endParaRPr lang="fr-FR"/>
        </a:p>
      </dgm:t>
    </dgm:pt>
    <dgm:pt modelId="{5680D3C6-C674-4D8B-AB7C-B06CF42D49E3}" type="pres">
      <dgm:prSet presAssocID="{173E3BB7-AA3C-4FB4-A2CC-A109758AE5C9}" presName="hierRoot4" presStyleCnt="0"/>
      <dgm:spPr/>
    </dgm:pt>
    <dgm:pt modelId="{9F2D662E-C3DE-4A7A-B039-4291F04E6DB3}" type="pres">
      <dgm:prSet presAssocID="{173E3BB7-AA3C-4FB4-A2CC-A109758AE5C9}" presName="composite4" presStyleCnt="0"/>
      <dgm:spPr/>
    </dgm:pt>
    <dgm:pt modelId="{86FF69FC-5185-4ED5-91FF-A7823A23E14A}" type="pres">
      <dgm:prSet presAssocID="{173E3BB7-AA3C-4FB4-A2CC-A109758AE5C9}" presName="background4" presStyleLbl="node4" presStyleIdx="8" presStyleCnt="10"/>
      <dgm:spPr/>
    </dgm:pt>
    <dgm:pt modelId="{4EE37F3C-8700-448C-A38F-AB73334CD352}" type="pres">
      <dgm:prSet presAssocID="{173E3BB7-AA3C-4FB4-A2CC-A109758AE5C9}" presName="text4" presStyleLbl="fgAcc4" presStyleIdx="8" presStyleCnt="10">
        <dgm:presLayoutVars>
          <dgm:chPref val="3"/>
        </dgm:presLayoutVars>
      </dgm:prSet>
      <dgm:spPr/>
      <dgm:t>
        <a:bodyPr/>
        <a:lstStyle/>
        <a:p>
          <a:endParaRPr lang="fr-FR"/>
        </a:p>
      </dgm:t>
    </dgm:pt>
    <dgm:pt modelId="{EF01DA02-9F25-4783-B468-0941C0C3474B}" type="pres">
      <dgm:prSet presAssocID="{173E3BB7-AA3C-4FB4-A2CC-A109758AE5C9}" presName="hierChild5" presStyleCnt="0"/>
      <dgm:spPr/>
    </dgm:pt>
    <dgm:pt modelId="{6FB1662C-B7BE-4157-91BF-7AE355C12802}" type="pres">
      <dgm:prSet presAssocID="{B3734C99-6B74-4C23-8DEA-F7892D0BE05C}" presName="Name23" presStyleLbl="parChTrans1D4" presStyleIdx="9" presStyleCnt="10"/>
      <dgm:spPr/>
      <dgm:t>
        <a:bodyPr/>
        <a:lstStyle/>
        <a:p>
          <a:endParaRPr lang="fr-FR"/>
        </a:p>
      </dgm:t>
    </dgm:pt>
    <dgm:pt modelId="{1C69BB34-7448-4CA6-BEB5-13360E4843E3}" type="pres">
      <dgm:prSet presAssocID="{5AC535CF-B36A-432D-A2F5-BDB057425E41}" presName="hierRoot4" presStyleCnt="0"/>
      <dgm:spPr/>
    </dgm:pt>
    <dgm:pt modelId="{8852BA2E-7502-483D-A566-57C073DD7BC4}" type="pres">
      <dgm:prSet presAssocID="{5AC535CF-B36A-432D-A2F5-BDB057425E41}" presName="composite4" presStyleCnt="0"/>
      <dgm:spPr/>
    </dgm:pt>
    <dgm:pt modelId="{E22487D5-D7A8-42FB-A1E3-4EBDB509DC07}" type="pres">
      <dgm:prSet presAssocID="{5AC535CF-B36A-432D-A2F5-BDB057425E41}" presName="background4" presStyleLbl="node4" presStyleIdx="9" presStyleCnt="10"/>
      <dgm:spPr/>
    </dgm:pt>
    <dgm:pt modelId="{961E68B3-B46C-47E3-8F1D-60D99E2EADB4}" type="pres">
      <dgm:prSet presAssocID="{5AC535CF-B36A-432D-A2F5-BDB057425E41}" presName="text4" presStyleLbl="fgAcc4" presStyleIdx="9" presStyleCnt="10">
        <dgm:presLayoutVars>
          <dgm:chPref val="3"/>
        </dgm:presLayoutVars>
      </dgm:prSet>
      <dgm:spPr/>
      <dgm:t>
        <a:bodyPr/>
        <a:lstStyle/>
        <a:p>
          <a:endParaRPr lang="fr-FR"/>
        </a:p>
      </dgm:t>
    </dgm:pt>
    <dgm:pt modelId="{73463BD4-11DF-4CEC-8D5E-6043F29F90F4}" type="pres">
      <dgm:prSet presAssocID="{5AC535CF-B36A-432D-A2F5-BDB057425E41}" presName="hierChild5" presStyleCnt="0"/>
      <dgm:spPr/>
    </dgm:pt>
    <dgm:pt modelId="{4BF83A96-8418-400B-9F1B-7D23345C8A32}" type="pres">
      <dgm:prSet presAssocID="{AFCBAE53-71E7-4EBF-89A4-EBF145839BDD}" presName="Name17" presStyleLbl="parChTrans1D3" presStyleIdx="3" presStyleCnt="4"/>
      <dgm:spPr/>
      <dgm:t>
        <a:bodyPr/>
        <a:lstStyle/>
        <a:p>
          <a:endParaRPr lang="fr-FR"/>
        </a:p>
      </dgm:t>
    </dgm:pt>
    <dgm:pt modelId="{CAA5C66C-146C-4FC8-8303-FB93D071CD27}" type="pres">
      <dgm:prSet presAssocID="{33EC65E5-E7DF-4CC7-BE06-563570E8AACB}" presName="hierRoot3" presStyleCnt="0"/>
      <dgm:spPr/>
    </dgm:pt>
    <dgm:pt modelId="{29808000-006E-41AA-9DD9-E449817E2246}" type="pres">
      <dgm:prSet presAssocID="{33EC65E5-E7DF-4CC7-BE06-563570E8AACB}" presName="composite3" presStyleCnt="0"/>
      <dgm:spPr/>
    </dgm:pt>
    <dgm:pt modelId="{FBB40BD8-6787-4CDB-B29B-6E3C26FEC55C}" type="pres">
      <dgm:prSet presAssocID="{33EC65E5-E7DF-4CC7-BE06-563570E8AACB}" presName="background3" presStyleLbl="node3" presStyleIdx="3" presStyleCnt="4"/>
      <dgm:spPr/>
    </dgm:pt>
    <dgm:pt modelId="{6B43DA1D-9A28-4E09-8BAB-CB1909F2E75C}" type="pres">
      <dgm:prSet presAssocID="{33EC65E5-E7DF-4CC7-BE06-563570E8AACB}" presName="text3" presStyleLbl="fgAcc3" presStyleIdx="3" presStyleCnt="4">
        <dgm:presLayoutVars>
          <dgm:chPref val="3"/>
        </dgm:presLayoutVars>
      </dgm:prSet>
      <dgm:spPr/>
      <dgm:t>
        <a:bodyPr/>
        <a:lstStyle/>
        <a:p>
          <a:endParaRPr lang="fr-FR"/>
        </a:p>
      </dgm:t>
    </dgm:pt>
    <dgm:pt modelId="{9481B464-EB65-49FA-8901-6E099229A983}" type="pres">
      <dgm:prSet presAssocID="{33EC65E5-E7DF-4CC7-BE06-563570E8AACB}" presName="hierChild4" presStyleCnt="0"/>
      <dgm:spPr/>
    </dgm:pt>
    <dgm:pt modelId="{E316D851-14A9-4D8B-9861-3F60A376E93D}" type="pres">
      <dgm:prSet presAssocID="{19ACC6E9-5823-43CB-A901-DBDDE5F3F3B8}" presName="hierRoot1" presStyleCnt="0"/>
      <dgm:spPr/>
    </dgm:pt>
    <dgm:pt modelId="{E7513568-BC9A-4DAD-92C3-386FE746456F}" type="pres">
      <dgm:prSet presAssocID="{19ACC6E9-5823-43CB-A901-DBDDE5F3F3B8}" presName="composite" presStyleCnt="0"/>
      <dgm:spPr/>
    </dgm:pt>
    <dgm:pt modelId="{15ED34D8-99D7-400F-BF77-4D6A11D6E0F8}" type="pres">
      <dgm:prSet presAssocID="{19ACC6E9-5823-43CB-A901-DBDDE5F3F3B8}" presName="background" presStyleLbl="node0" presStyleIdx="1" presStyleCnt="2"/>
      <dgm:spPr/>
    </dgm:pt>
    <dgm:pt modelId="{EFD8F818-EC6D-406C-9BA5-A645317FDDC8}" type="pres">
      <dgm:prSet presAssocID="{19ACC6E9-5823-43CB-A901-DBDDE5F3F3B8}" presName="text" presStyleLbl="fgAcc0" presStyleIdx="1" presStyleCnt="2" custLinFactX="9161" custLinFactY="378814" custLinFactNeighborX="100000" custLinFactNeighborY="400000">
        <dgm:presLayoutVars>
          <dgm:chPref val="3"/>
        </dgm:presLayoutVars>
      </dgm:prSet>
      <dgm:spPr/>
      <dgm:t>
        <a:bodyPr/>
        <a:lstStyle/>
        <a:p>
          <a:endParaRPr lang="fr-FR"/>
        </a:p>
      </dgm:t>
    </dgm:pt>
    <dgm:pt modelId="{0BAE9C38-D806-4A56-B35B-21342D40384F}" type="pres">
      <dgm:prSet presAssocID="{19ACC6E9-5823-43CB-A901-DBDDE5F3F3B8}" presName="hierChild2" presStyleCnt="0"/>
      <dgm:spPr/>
    </dgm:pt>
  </dgm:ptLst>
  <dgm:cxnLst>
    <dgm:cxn modelId="{0909E313-95AD-4E88-9184-C2EAD5BAB17C}" type="presOf" srcId="{173E3BB7-AA3C-4FB4-A2CC-A109758AE5C9}" destId="{4EE37F3C-8700-448C-A38F-AB73334CD352}" srcOrd="0" destOrd="0" presId="urn:microsoft.com/office/officeart/2005/8/layout/hierarchy1"/>
    <dgm:cxn modelId="{89A00BFF-8952-4AB0-969A-421D53271A10}" type="presOf" srcId="{1DC5825F-89C0-43BB-A88D-0867522F0D38}" destId="{167B6F56-7769-4183-9D55-70B3515B93BC}" srcOrd="0" destOrd="0" presId="urn:microsoft.com/office/officeart/2005/8/layout/hierarchy1"/>
    <dgm:cxn modelId="{CB634B75-E868-47A0-90CD-16FAF8897794}" srcId="{0E6A5C03-4A85-46BC-9BB0-D27884911ACC}" destId="{B90780AA-A10C-4C39-B886-16119127EA0E}" srcOrd="1" destOrd="0" parTransId="{7A8DA956-0661-4067-A65A-64F959672EE4}" sibTransId="{63A5264A-5B2E-4680-B4F9-C2EEE8A5B391}"/>
    <dgm:cxn modelId="{C55AA354-A3EB-45AB-B143-FF716F9AFB31}" type="presOf" srcId="{1E328864-0910-4437-98C8-2AC641B62036}" destId="{5BD0974E-A4E0-400F-A099-F347A138E63E}" srcOrd="0" destOrd="0" presId="urn:microsoft.com/office/officeart/2005/8/layout/hierarchy1"/>
    <dgm:cxn modelId="{E4A60788-B02B-42E6-AF16-3BF2B62158F4}" type="presOf" srcId="{7D097161-9453-4798-9F37-558DC5AA17FF}" destId="{B2AE0652-0899-4173-BEC3-30D41E184719}" srcOrd="0" destOrd="0" presId="urn:microsoft.com/office/officeart/2005/8/layout/hierarchy1"/>
    <dgm:cxn modelId="{31C6C9CE-BE23-47F6-B197-900C503F37E4}" srcId="{0E6A5C03-4A85-46BC-9BB0-D27884911ACC}" destId="{CC112804-3D0B-4636-90A1-74FD023B18D2}" srcOrd="0" destOrd="0" parTransId="{7F4C8FEE-F383-43C9-8EA5-87071C0C2EE9}" sibTransId="{FABBF54E-2AB2-416F-9E6E-59412ED7D412}"/>
    <dgm:cxn modelId="{69BB15A8-239A-4429-A16E-3DB3A33063AE}" srcId="{F09B1AA5-11B7-43C8-A3BA-F300B7B546D3}" destId="{9FD78582-31EC-4732-849E-067659DD6CD4}" srcOrd="1" destOrd="0" parTransId="{B3081C59-FD2D-47BD-970E-7B3BE98A3B9D}" sibTransId="{B55D93AC-C6CD-4F29-B1FB-2513ABEE77A3}"/>
    <dgm:cxn modelId="{A46F0999-A51C-429E-A88D-C7D6C2E31780}" type="presOf" srcId="{9FD78582-31EC-4732-849E-067659DD6CD4}" destId="{B6E50854-C798-49BB-BE54-4A5776E29CD0}" srcOrd="0" destOrd="0" presId="urn:microsoft.com/office/officeart/2005/8/layout/hierarchy1"/>
    <dgm:cxn modelId="{E29DBB3F-C426-494B-9590-CF7A83FA9009}" srcId="{E1A57DEF-4FC5-4F01-AE2A-19135341075E}" destId="{1DC5825F-89C0-43BB-A88D-0867522F0D38}" srcOrd="0" destOrd="0" parTransId="{A6DD5CF7-9AF2-4B3E-8F86-9A84AB924F84}" sibTransId="{788637E7-1B99-435A-A32A-33C76818E68E}"/>
    <dgm:cxn modelId="{3F0B6A19-7130-4B8B-B5A0-7693B3983455}" srcId="{1DC5825F-89C0-43BB-A88D-0867522F0D38}" destId="{7DC34221-F98B-4E5F-89E7-08E28F917CFF}" srcOrd="0" destOrd="0" parTransId="{55B4412D-108E-49EF-87F4-DADC272AC668}" sibTransId="{F113282A-9D7E-4EC0-91FC-7445E274A5EB}"/>
    <dgm:cxn modelId="{242E8EDB-6A70-4D91-9FE0-FE51D678DFCA}" srcId="{1DC5825F-89C0-43BB-A88D-0867522F0D38}" destId="{0E6A5C03-4A85-46BC-9BB0-D27884911ACC}" srcOrd="1" destOrd="0" parTransId="{1E328864-0910-4437-98C8-2AC641B62036}" sibTransId="{02EAB400-3BFB-4BF6-95CF-E1C810C6CC56}"/>
    <dgm:cxn modelId="{52BF57EC-EA2D-4E9F-850A-E1E4EDC79F40}" type="presOf" srcId="{5AC535CF-B36A-432D-A2F5-BDB057425E41}" destId="{961E68B3-B46C-47E3-8F1D-60D99E2EADB4}" srcOrd="0" destOrd="0" presId="urn:microsoft.com/office/officeart/2005/8/layout/hierarchy1"/>
    <dgm:cxn modelId="{180DFCA3-0892-4767-8E4E-30DD39E97C8F}" type="presOf" srcId="{25733855-297D-45FE-81F7-2634C784C7B9}" destId="{2A3712FA-D6F4-4F40-86A1-2275F9A75E01}" srcOrd="0" destOrd="0" presId="urn:microsoft.com/office/officeart/2005/8/layout/hierarchy1"/>
    <dgm:cxn modelId="{413022C0-87EA-46D3-8ACE-C9BA1964AF45}" type="presOf" srcId="{1F39DAF4-8811-47D4-8DF8-8E2309CF924F}" destId="{F9B2BC46-2B39-46C3-9F4D-30AF76811923}" srcOrd="0" destOrd="0" presId="urn:microsoft.com/office/officeart/2005/8/layout/hierarchy1"/>
    <dgm:cxn modelId="{4B0BB621-CD76-4998-851A-7EA7E12EDD2C}" type="presOf" srcId="{B90780AA-A10C-4C39-B886-16119127EA0E}" destId="{9895157A-0940-41E7-8006-1B6E546BDC77}" srcOrd="0" destOrd="0" presId="urn:microsoft.com/office/officeart/2005/8/layout/hierarchy1"/>
    <dgm:cxn modelId="{A7C2C458-A081-440C-AF1D-206E5003BDF2}" srcId="{363F495B-6904-4C9D-9340-8D815146CCD8}" destId="{1F39DAF4-8811-47D4-8DF8-8E2309CF924F}" srcOrd="0" destOrd="0" parTransId="{876B5D52-7071-4DD6-ACD2-48D920CB4601}" sibTransId="{DDFAE495-24E2-4210-BDC2-3C72629F3EDC}"/>
    <dgm:cxn modelId="{A61E5AFB-3FF3-435A-9C8C-0255274A40EC}" srcId="{9889EDDD-A3EC-473E-8417-56744C823A40}" destId="{E1A57DEF-4FC5-4F01-AE2A-19135341075E}" srcOrd="0" destOrd="0" parTransId="{62733774-8956-45E6-9F9C-C312B050B663}" sibTransId="{824D8C5E-1413-459C-AC86-928AF7325C1A}"/>
    <dgm:cxn modelId="{387AD105-B0A5-4ADF-AADE-5CEC3686E1DE}" type="presOf" srcId="{F2D34478-C2AF-4B56-BD3F-7C03E3DF328C}" destId="{B168D4EB-51B2-4153-B408-C8EDDFB6F49E}" srcOrd="0" destOrd="0" presId="urn:microsoft.com/office/officeart/2005/8/layout/hierarchy1"/>
    <dgm:cxn modelId="{33F344AF-9349-48C0-B1AD-784B4249185F}" type="presOf" srcId="{7F4C8FEE-F383-43C9-8EA5-87071C0C2EE9}" destId="{C2020CED-5AC4-4B2B-8F2A-106879FBD145}" srcOrd="0" destOrd="0" presId="urn:microsoft.com/office/officeart/2005/8/layout/hierarchy1"/>
    <dgm:cxn modelId="{8BA05CFF-EB5E-4273-ABD3-43A77AD1861E}" type="presOf" srcId="{C7F7BFBE-5861-4B3E-B6F9-B5349A26A94C}" destId="{8752FF62-759F-4227-B75E-B7F73B92E7FC}" srcOrd="0" destOrd="0" presId="urn:microsoft.com/office/officeart/2005/8/layout/hierarchy1"/>
    <dgm:cxn modelId="{4A10FFFF-BFFC-4ECE-A185-850697473ACD}" srcId="{1F39DAF4-8811-47D4-8DF8-8E2309CF924F}" destId="{F09B1AA5-11B7-43C8-A3BA-F300B7B546D3}" srcOrd="0" destOrd="0" parTransId="{39DFC0D4-10E1-473F-8DA6-290DB0403F14}" sibTransId="{72BC6CDD-0B37-45B4-9DF1-FC54A1339643}"/>
    <dgm:cxn modelId="{393015F6-BBCD-458F-B1F9-34CB9851220F}" type="presOf" srcId="{FC831D85-91D8-424A-8BD4-8E9755E56C6F}" destId="{C5D4A5DA-4A5C-4BFC-8444-C2AE9F78D5A9}" srcOrd="0" destOrd="0" presId="urn:microsoft.com/office/officeart/2005/8/layout/hierarchy1"/>
    <dgm:cxn modelId="{C8431E29-B530-4C7A-A328-5FB849A7EFCE}" type="presOf" srcId="{363F495B-6904-4C9D-9340-8D815146CCD8}" destId="{35B1B22C-B39A-4277-A652-E1111D81EEF8}" srcOrd="0" destOrd="0" presId="urn:microsoft.com/office/officeart/2005/8/layout/hierarchy1"/>
    <dgm:cxn modelId="{EA4ED8B3-AD02-4B8A-B9C2-55961D228376}" type="presOf" srcId="{7DC34221-F98B-4E5F-89E7-08E28F917CFF}" destId="{30ADF120-2717-4CC5-B5D6-AA8371797769}" srcOrd="0" destOrd="0" presId="urn:microsoft.com/office/officeart/2005/8/layout/hierarchy1"/>
    <dgm:cxn modelId="{AFAFCF68-1DD4-4D96-931B-E5183420FF3B}" type="presOf" srcId="{AFCBAE53-71E7-4EBF-89A4-EBF145839BDD}" destId="{4BF83A96-8418-400B-9F1B-7D23345C8A32}" srcOrd="0" destOrd="0" presId="urn:microsoft.com/office/officeart/2005/8/layout/hierarchy1"/>
    <dgm:cxn modelId="{37B3089D-AEE4-4A69-B899-FA45DD6CEDEC}" type="presOf" srcId="{757EC902-6F83-4BE6-BB5A-8898A27BE3E3}" destId="{11AB9737-0DD4-4FAF-86C0-0BA807070387}" srcOrd="0" destOrd="0" presId="urn:microsoft.com/office/officeart/2005/8/layout/hierarchy1"/>
    <dgm:cxn modelId="{9895CC5E-0338-4840-8A84-274D0E22C28B}" type="presOf" srcId="{9889EDDD-A3EC-473E-8417-56744C823A40}" destId="{90DCE52B-6112-4CE3-B609-7D709344CA2B}" srcOrd="0" destOrd="0" presId="urn:microsoft.com/office/officeart/2005/8/layout/hierarchy1"/>
    <dgm:cxn modelId="{19B1EA8B-EA8E-4DA1-8DB8-902BB3D1F8CD}" srcId="{25733855-297D-45FE-81F7-2634C784C7B9}" destId="{6A3BF6B8-276B-4B52-AABB-CD708654A81A}" srcOrd="1" destOrd="0" parTransId="{4D19D6F6-9405-4706-8918-74EF7288AE1D}" sibTransId="{7EA49081-0ABE-4177-A592-B9AA0300AACA}"/>
    <dgm:cxn modelId="{FB0426E0-6EE8-4D2A-91F3-A0263F923DF1}" type="presOf" srcId="{7A8DA956-0661-4067-A65A-64F959672EE4}" destId="{FEA75322-4B65-4A3C-8575-BCD234CB26BF}" srcOrd="0" destOrd="0" presId="urn:microsoft.com/office/officeart/2005/8/layout/hierarchy1"/>
    <dgm:cxn modelId="{2B0BFCC3-CF16-42C3-856C-010EE3B51BF5}" srcId="{25733855-297D-45FE-81F7-2634C784C7B9}" destId="{7D097161-9453-4798-9F37-558DC5AA17FF}" srcOrd="0" destOrd="0" parTransId="{C7F7BFBE-5861-4B3E-B6F9-B5349A26A94C}" sibTransId="{CD17A25F-5198-4E61-ABB9-BBD1FC2FBA81}"/>
    <dgm:cxn modelId="{186C161B-BBF1-4AF0-B9DF-DE4199A8FD48}" srcId="{757EC902-6F83-4BE6-BB5A-8898A27BE3E3}" destId="{5AC535CF-B36A-432D-A2F5-BDB057425E41}" srcOrd="1" destOrd="0" parTransId="{B3734C99-6B74-4C23-8DEA-F7892D0BE05C}" sibTransId="{85ADB015-DF56-4098-A098-861293AAB720}"/>
    <dgm:cxn modelId="{98FAC00A-432C-4BBC-B63B-C49246A56DFA}" srcId="{1F39DAF4-8811-47D4-8DF8-8E2309CF924F}" destId="{757EC902-6F83-4BE6-BB5A-8898A27BE3E3}" srcOrd="1" destOrd="0" parTransId="{DF9F2FDD-D398-4199-9CA2-BBA39E8EB066}" sibTransId="{73DF2848-31C3-4DDA-A58A-0A9B8BF361CE}"/>
    <dgm:cxn modelId="{E920DA60-91A6-4ECC-9FC4-6587BBE75DC3}" type="presOf" srcId="{39DFC0D4-10E1-473F-8DA6-290DB0403F14}" destId="{4B945659-299C-47E8-8FA7-5E6C53263FEF}" srcOrd="0" destOrd="0" presId="urn:microsoft.com/office/officeart/2005/8/layout/hierarchy1"/>
    <dgm:cxn modelId="{39E1A9E5-B301-4976-9A14-0E62B0E5C332}" srcId="{F09B1AA5-11B7-43C8-A3BA-F300B7B546D3}" destId="{25733855-297D-45FE-81F7-2634C784C7B9}" srcOrd="0" destOrd="0" parTransId="{3A476B0C-C075-455D-B1C8-FD5987ED470A}" sibTransId="{8469F8D1-3933-496C-A14C-2EFA66D9D626}"/>
    <dgm:cxn modelId="{D960FA8C-7B58-4262-9AC8-2A994DE5AF1F}" type="presOf" srcId="{33EC65E5-E7DF-4CC7-BE06-563570E8AACB}" destId="{6B43DA1D-9A28-4E09-8BAB-CB1909F2E75C}" srcOrd="0" destOrd="0" presId="urn:microsoft.com/office/officeart/2005/8/layout/hierarchy1"/>
    <dgm:cxn modelId="{15D84542-7564-4407-9440-0DB8B8DB71AA}" type="presOf" srcId="{0E6A5C03-4A85-46BC-9BB0-D27884911ACC}" destId="{031F972D-A102-47CE-90B9-9198CB4FED46}" srcOrd="0" destOrd="0" presId="urn:microsoft.com/office/officeart/2005/8/layout/hierarchy1"/>
    <dgm:cxn modelId="{FA8B2520-C674-4FDF-8385-E5A3864DBFE6}" type="presOf" srcId="{CC112804-3D0B-4636-90A1-74FD023B18D2}" destId="{BC89BCE8-876C-47FD-B4E7-BC8FE7326EB9}" srcOrd="0" destOrd="0" presId="urn:microsoft.com/office/officeart/2005/8/layout/hierarchy1"/>
    <dgm:cxn modelId="{5F425982-DEBA-4A8B-A87C-F425B83660D8}" srcId="{757EC902-6F83-4BE6-BB5A-8898A27BE3E3}" destId="{173E3BB7-AA3C-4FB4-A2CC-A109758AE5C9}" srcOrd="0" destOrd="0" parTransId="{FC831D85-91D8-424A-8BD4-8E9755E56C6F}" sibTransId="{37A05931-A33B-451A-9AA6-1AEAA98FAC09}"/>
    <dgm:cxn modelId="{CA6849F1-BF7D-45E0-B2F9-6D60D0AAA7E6}" type="presOf" srcId="{55B4412D-108E-49EF-87F4-DADC272AC668}" destId="{B22BB816-A02B-4387-B6F6-425D218AE018}" srcOrd="0" destOrd="0" presId="urn:microsoft.com/office/officeart/2005/8/layout/hierarchy1"/>
    <dgm:cxn modelId="{4882BBF2-8571-4D3F-B040-48DA7DB1ED88}" type="presOf" srcId="{E1A57DEF-4FC5-4F01-AE2A-19135341075E}" destId="{A0C910A6-DE6D-4F68-BBFA-156F1D1A163B}" srcOrd="0" destOrd="0" presId="urn:microsoft.com/office/officeart/2005/8/layout/hierarchy1"/>
    <dgm:cxn modelId="{5A5B375C-330D-4B49-B068-BEB42409700E}" srcId="{E1A57DEF-4FC5-4F01-AE2A-19135341075E}" destId="{363F495B-6904-4C9D-9340-8D815146CCD8}" srcOrd="1" destOrd="0" parTransId="{F2D34478-C2AF-4B56-BD3F-7C03E3DF328C}" sibTransId="{9619D5BE-D729-473F-B9E7-5C509922C95D}"/>
    <dgm:cxn modelId="{3CE56B57-A238-47DB-A442-54319FC2893C}" type="presOf" srcId="{A6DD5CF7-9AF2-4B3E-8F86-9A84AB924F84}" destId="{CBF12B89-A513-48D5-BD5E-CBBD83A8138C}" srcOrd="0" destOrd="0" presId="urn:microsoft.com/office/officeart/2005/8/layout/hierarchy1"/>
    <dgm:cxn modelId="{07BD1FEC-A699-4492-A867-D3979FA10534}" type="presOf" srcId="{DF9F2FDD-D398-4199-9CA2-BBA39E8EB066}" destId="{32D9F329-6537-4E96-942F-C2C02E23746C}" srcOrd="0" destOrd="0" presId="urn:microsoft.com/office/officeart/2005/8/layout/hierarchy1"/>
    <dgm:cxn modelId="{6473B432-8387-4D81-AD6C-548E24CDEDC3}" srcId="{9889EDDD-A3EC-473E-8417-56744C823A40}" destId="{19ACC6E9-5823-43CB-A901-DBDDE5F3F3B8}" srcOrd="1" destOrd="0" parTransId="{CAB5A9FA-1AB8-419B-929A-7817CB4B8BF4}" sibTransId="{D8BF7CCF-B911-44DF-A607-4FC59CEFF76A}"/>
    <dgm:cxn modelId="{A117DDFD-E1F0-4F84-8165-E332C6064E1C}" type="presOf" srcId="{B3081C59-FD2D-47BD-970E-7B3BE98A3B9D}" destId="{26265B25-989E-4763-9472-3FC01CE3DB87}" srcOrd="0" destOrd="0" presId="urn:microsoft.com/office/officeart/2005/8/layout/hierarchy1"/>
    <dgm:cxn modelId="{F830D25E-F1F8-4AF6-BB24-B3B83FA01A99}" srcId="{363F495B-6904-4C9D-9340-8D815146CCD8}" destId="{33EC65E5-E7DF-4CC7-BE06-563570E8AACB}" srcOrd="1" destOrd="0" parTransId="{AFCBAE53-71E7-4EBF-89A4-EBF145839BDD}" sibTransId="{79936F74-8717-4249-BA3D-586BE68BA7AA}"/>
    <dgm:cxn modelId="{B5F8C249-81F6-4941-AA59-FDEFFF35BA39}" type="presOf" srcId="{6A3BF6B8-276B-4B52-AABB-CD708654A81A}" destId="{AD039E98-7980-46A6-AC7B-3C570258F46C}" srcOrd="0" destOrd="0" presId="urn:microsoft.com/office/officeart/2005/8/layout/hierarchy1"/>
    <dgm:cxn modelId="{2FE71712-F4D5-4432-82F7-60BB7C508739}" type="presOf" srcId="{B3734C99-6B74-4C23-8DEA-F7892D0BE05C}" destId="{6FB1662C-B7BE-4157-91BF-7AE355C12802}" srcOrd="0" destOrd="0" presId="urn:microsoft.com/office/officeart/2005/8/layout/hierarchy1"/>
    <dgm:cxn modelId="{794DBB88-F21E-42A5-A514-88CBB5A0B8F1}" type="presOf" srcId="{19ACC6E9-5823-43CB-A901-DBDDE5F3F3B8}" destId="{EFD8F818-EC6D-406C-9BA5-A645317FDDC8}" srcOrd="0" destOrd="0" presId="urn:microsoft.com/office/officeart/2005/8/layout/hierarchy1"/>
    <dgm:cxn modelId="{DBB678CE-B801-406A-8D26-2E1514B6A541}" type="presOf" srcId="{876B5D52-7071-4DD6-ACD2-48D920CB4601}" destId="{9DAD7A42-DD4E-4480-89E7-FFF60E8DFEFD}" srcOrd="0" destOrd="0" presId="urn:microsoft.com/office/officeart/2005/8/layout/hierarchy1"/>
    <dgm:cxn modelId="{BEF72B5A-DC11-4A78-BC0C-C5FBFEF07EBB}" type="presOf" srcId="{3A476B0C-C075-455D-B1C8-FD5987ED470A}" destId="{973018B7-63FC-49B5-A168-56FD56FA4550}" srcOrd="0" destOrd="0" presId="urn:microsoft.com/office/officeart/2005/8/layout/hierarchy1"/>
    <dgm:cxn modelId="{ED1A1309-3E83-457D-8B92-1DF4E5BE11AC}" type="presOf" srcId="{4D19D6F6-9405-4706-8918-74EF7288AE1D}" destId="{549EACBA-175B-487E-81D7-BA331C8361F9}" srcOrd="0" destOrd="0" presId="urn:microsoft.com/office/officeart/2005/8/layout/hierarchy1"/>
    <dgm:cxn modelId="{181A5F3F-501B-44FE-9D5D-1D2D55BD02FA}" type="presOf" srcId="{F09B1AA5-11B7-43C8-A3BA-F300B7B546D3}" destId="{588A15E5-9F0D-4D0E-BD08-5C901CC2A1AA}" srcOrd="0" destOrd="0" presId="urn:microsoft.com/office/officeart/2005/8/layout/hierarchy1"/>
    <dgm:cxn modelId="{2927175D-F740-4160-B570-07AB078623A0}" type="presParOf" srcId="{90DCE52B-6112-4CE3-B609-7D709344CA2B}" destId="{BDE6ED8E-4EAA-4073-9615-E383B4E1635C}" srcOrd="0" destOrd="0" presId="urn:microsoft.com/office/officeart/2005/8/layout/hierarchy1"/>
    <dgm:cxn modelId="{C746FEAB-00B0-4697-8B13-656CC68FDAB7}" type="presParOf" srcId="{BDE6ED8E-4EAA-4073-9615-E383B4E1635C}" destId="{50B4CF76-6DC9-4555-BE5A-BCC01898E71D}" srcOrd="0" destOrd="0" presId="urn:microsoft.com/office/officeart/2005/8/layout/hierarchy1"/>
    <dgm:cxn modelId="{27494E9A-5367-4D32-A913-B87D5F91C3AD}" type="presParOf" srcId="{50B4CF76-6DC9-4555-BE5A-BCC01898E71D}" destId="{34D2C9F4-2426-476A-B198-5F5D7B9E74F1}" srcOrd="0" destOrd="0" presId="urn:microsoft.com/office/officeart/2005/8/layout/hierarchy1"/>
    <dgm:cxn modelId="{78748D05-1529-40B0-B081-1880B80F562C}" type="presParOf" srcId="{50B4CF76-6DC9-4555-BE5A-BCC01898E71D}" destId="{A0C910A6-DE6D-4F68-BBFA-156F1D1A163B}" srcOrd="1" destOrd="0" presId="urn:microsoft.com/office/officeart/2005/8/layout/hierarchy1"/>
    <dgm:cxn modelId="{659A1261-4F3F-43FF-A25C-F1A260C0F7DD}" type="presParOf" srcId="{BDE6ED8E-4EAA-4073-9615-E383B4E1635C}" destId="{41D92E9D-6D85-4D94-9E17-15C51CAEF20A}" srcOrd="1" destOrd="0" presId="urn:microsoft.com/office/officeart/2005/8/layout/hierarchy1"/>
    <dgm:cxn modelId="{3DAD7E93-19F7-4904-9907-7C7FE5013A21}" type="presParOf" srcId="{41D92E9D-6D85-4D94-9E17-15C51CAEF20A}" destId="{CBF12B89-A513-48D5-BD5E-CBBD83A8138C}" srcOrd="0" destOrd="0" presId="urn:microsoft.com/office/officeart/2005/8/layout/hierarchy1"/>
    <dgm:cxn modelId="{43B8FC8A-35E5-4A40-9260-3A57A597348E}" type="presParOf" srcId="{41D92E9D-6D85-4D94-9E17-15C51CAEF20A}" destId="{53D0EB6A-DEDD-4F22-9FC7-7F7143B27C29}" srcOrd="1" destOrd="0" presId="urn:microsoft.com/office/officeart/2005/8/layout/hierarchy1"/>
    <dgm:cxn modelId="{20DA9A81-CC18-4595-B4B3-2C17A900BE44}" type="presParOf" srcId="{53D0EB6A-DEDD-4F22-9FC7-7F7143B27C29}" destId="{66D8205C-F979-4EB6-B822-A83D8E6DA867}" srcOrd="0" destOrd="0" presId="urn:microsoft.com/office/officeart/2005/8/layout/hierarchy1"/>
    <dgm:cxn modelId="{AF20B7AD-C3AB-49BF-9248-1E36F6F81555}" type="presParOf" srcId="{66D8205C-F979-4EB6-B822-A83D8E6DA867}" destId="{F24CC05A-99C5-4F02-9E30-30C14EEC6336}" srcOrd="0" destOrd="0" presId="urn:microsoft.com/office/officeart/2005/8/layout/hierarchy1"/>
    <dgm:cxn modelId="{9DFB704D-4214-42E8-A1C3-9A9F31348BE7}" type="presParOf" srcId="{66D8205C-F979-4EB6-B822-A83D8E6DA867}" destId="{167B6F56-7769-4183-9D55-70B3515B93BC}" srcOrd="1" destOrd="0" presId="urn:microsoft.com/office/officeart/2005/8/layout/hierarchy1"/>
    <dgm:cxn modelId="{1BAD43AB-089C-4C05-931D-A3FC6D283AC9}" type="presParOf" srcId="{53D0EB6A-DEDD-4F22-9FC7-7F7143B27C29}" destId="{D1289E65-AF42-4EB1-B311-5140C67091AF}" srcOrd="1" destOrd="0" presId="urn:microsoft.com/office/officeart/2005/8/layout/hierarchy1"/>
    <dgm:cxn modelId="{3332E86A-07E5-48FD-B371-D1883E006648}" type="presParOf" srcId="{D1289E65-AF42-4EB1-B311-5140C67091AF}" destId="{B22BB816-A02B-4387-B6F6-425D218AE018}" srcOrd="0" destOrd="0" presId="urn:microsoft.com/office/officeart/2005/8/layout/hierarchy1"/>
    <dgm:cxn modelId="{0EFAEAE8-2D37-424A-9E0F-3FA601D7CC49}" type="presParOf" srcId="{D1289E65-AF42-4EB1-B311-5140C67091AF}" destId="{2D945902-9456-4070-ABD7-143D2D76AD2A}" srcOrd="1" destOrd="0" presId="urn:microsoft.com/office/officeart/2005/8/layout/hierarchy1"/>
    <dgm:cxn modelId="{92285097-8B2C-44D3-99EB-3C5FAC98F39D}" type="presParOf" srcId="{2D945902-9456-4070-ABD7-143D2D76AD2A}" destId="{CB347119-915E-4641-8D34-083D4D73FEFB}" srcOrd="0" destOrd="0" presId="urn:microsoft.com/office/officeart/2005/8/layout/hierarchy1"/>
    <dgm:cxn modelId="{D4BB9065-C5F8-48B2-B268-E42299B65183}" type="presParOf" srcId="{CB347119-915E-4641-8D34-083D4D73FEFB}" destId="{1B97230B-BB64-437C-B83F-247CBE0F305D}" srcOrd="0" destOrd="0" presId="urn:microsoft.com/office/officeart/2005/8/layout/hierarchy1"/>
    <dgm:cxn modelId="{20A98173-E93B-4BAC-9168-A79483B44514}" type="presParOf" srcId="{CB347119-915E-4641-8D34-083D4D73FEFB}" destId="{30ADF120-2717-4CC5-B5D6-AA8371797769}" srcOrd="1" destOrd="0" presId="urn:microsoft.com/office/officeart/2005/8/layout/hierarchy1"/>
    <dgm:cxn modelId="{41F6105A-653A-4663-985B-CB016FE36298}" type="presParOf" srcId="{2D945902-9456-4070-ABD7-143D2D76AD2A}" destId="{C3472E81-480D-4755-A3A8-2A49CEFB1FB3}" srcOrd="1" destOrd="0" presId="urn:microsoft.com/office/officeart/2005/8/layout/hierarchy1"/>
    <dgm:cxn modelId="{8E24A795-E56C-455C-8813-B203AE25F9DE}" type="presParOf" srcId="{D1289E65-AF42-4EB1-B311-5140C67091AF}" destId="{5BD0974E-A4E0-400F-A099-F347A138E63E}" srcOrd="2" destOrd="0" presId="urn:microsoft.com/office/officeart/2005/8/layout/hierarchy1"/>
    <dgm:cxn modelId="{FBD74AF8-449A-4721-830C-AA5BB7991B51}" type="presParOf" srcId="{D1289E65-AF42-4EB1-B311-5140C67091AF}" destId="{4828FD72-6A38-4605-8103-00DA11C3A327}" srcOrd="3" destOrd="0" presId="urn:microsoft.com/office/officeart/2005/8/layout/hierarchy1"/>
    <dgm:cxn modelId="{47949238-9FF1-4193-82E7-2C1DAA37B1F3}" type="presParOf" srcId="{4828FD72-6A38-4605-8103-00DA11C3A327}" destId="{5254D7CB-3E64-4AC3-A407-26188A88C6DF}" srcOrd="0" destOrd="0" presId="urn:microsoft.com/office/officeart/2005/8/layout/hierarchy1"/>
    <dgm:cxn modelId="{67F0771D-8AAD-4A9E-82D3-7309F089552C}" type="presParOf" srcId="{5254D7CB-3E64-4AC3-A407-26188A88C6DF}" destId="{FF97417F-82B5-454E-BAD5-8126460B27C6}" srcOrd="0" destOrd="0" presId="urn:microsoft.com/office/officeart/2005/8/layout/hierarchy1"/>
    <dgm:cxn modelId="{D1BF793C-D03F-465F-899B-FC8CD834EEFB}" type="presParOf" srcId="{5254D7CB-3E64-4AC3-A407-26188A88C6DF}" destId="{031F972D-A102-47CE-90B9-9198CB4FED46}" srcOrd="1" destOrd="0" presId="urn:microsoft.com/office/officeart/2005/8/layout/hierarchy1"/>
    <dgm:cxn modelId="{54654D0C-9CAE-4371-BA9B-E0DD990E2F96}" type="presParOf" srcId="{4828FD72-6A38-4605-8103-00DA11C3A327}" destId="{0C0F9B50-5E51-4801-A831-DEA7498C1672}" srcOrd="1" destOrd="0" presId="urn:microsoft.com/office/officeart/2005/8/layout/hierarchy1"/>
    <dgm:cxn modelId="{87971A76-F99E-48EB-AD42-77DC99A521EE}" type="presParOf" srcId="{0C0F9B50-5E51-4801-A831-DEA7498C1672}" destId="{C2020CED-5AC4-4B2B-8F2A-106879FBD145}" srcOrd="0" destOrd="0" presId="urn:microsoft.com/office/officeart/2005/8/layout/hierarchy1"/>
    <dgm:cxn modelId="{05367670-4815-4B95-B3C0-94ABE086C5A4}" type="presParOf" srcId="{0C0F9B50-5E51-4801-A831-DEA7498C1672}" destId="{7BA5EAE3-8EEF-40CB-B98B-5C700172370F}" srcOrd="1" destOrd="0" presId="urn:microsoft.com/office/officeart/2005/8/layout/hierarchy1"/>
    <dgm:cxn modelId="{B4C50251-1C05-4ADD-90BC-1FFE113688B2}" type="presParOf" srcId="{7BA5EAE3-8EEF-40CB-B98B-5C700172370F}" destId="{44BA1FD6-9DE3-4AB6-AB3E-2DAA949E3922}" srcOrd="0" destOrd="0" presId="urn:microsoft.com/office/officeart/2005/8/layout/hierarchy1"/>
    <dgm:cxn modelId="{568FBDA1-F167-4F95-8008-D731E251B3D8}" type="presParOf" srcId="{44BA1FD6-9DE3-4AB6-AB3E-2DAA949E3922}" destId="{F8F9E837-B799-4AB3-A60F-C5D76F675696}" srcOrd="0" destOrd="0" presId="urn:microsoft.com/office/officeart/2005/8/layout/hierarchy1"/>
    <dgm:cxn modelId="{EADD198C-A621-4A79-84E1-692F646135F5}" type="presParOf" srcId="{44BA1FD6-9DE3-4AB6-AB3E-2DAA949E3922}" destId="{BC89BCE8-876C-47FD-B4E7-BC8FE7326EB9}" srcOrd="1" destOrd="0" presId="urn:microsoft.com/office/officeart/2005/8/layout/hierarchy1"/>
    <dgm:cxn modelId="{4F95B9B9-576E-423E-BE58-045CE7B6CCDC}" type="presParOf" srcId="{7BA5EAE3-8EEF-40CB-B98B-5C700172370F}" destId="{8626DCAB-C29A-4A14-959E-3A62446A250D}" srcOrd="1" destOrd="0" presId="urn:microsoft.com/office/officeart/2005/8/layout/hierarchy1"/>
    <dgm:cxn modelId="{8E44C0A1-BF0A-478E-AE07-50DC19D253BF}" type="presParOf" srcId="{0C0F9B50-5E51-4801-A831-DEA7498C1672}" destId="{FEA75322-4B65-4A3C-8575-BCD234CB26BF}" srcOrd="2" destOrd="0" presId="urn:microsoft.com/office/officeart/2005/8/layout/hierarchy1"/>
    <dgm:cxn modelId="{D789D0A5-9602-485D-83F9-2F2BC3A7CD96}" type="presParOf" srcId="{0C0F9B50-5E51-4801-A831-DEA7498C1672}" destId="{6455B5E7-7483-412E-989C-BC3B9344AE7B}" srcOrd="3" destOrd="0" presId="urn:microsoft.com/office/officeart/2005/8/layout/hierarchy1"/>
    <dgm:cxn modelId="{1DEA6013-903C-4B27-803C-05C2BDED4B21}" type="presParOf" srcId="{6455B5E7-7483-412E-989C-BC3B9344AE7B}" destId="{AEA82ECA-B8DC-4663-BB4E-4B32ECD746C3}" srcOrd="0" destOrd="0" presId="urn:microsoft.com/office/officeart/2005/8/layout/hierarchy1"/>
    <dgm:cxn modelId="{51665EFA-7FE8-43C3-BAF2-33F45B31937E}" type="presParOf" srcId="{AEA82ECA-B8DC-4663-BB4E-4B32ECD746C3}" destId="{126CA32F-9CD2-48C2-86B4-C5D2A92A2291}" srcOrd="0" destOrd="0" presId="urn:microsoft.com/office/officeart/2005/8/layout/hierarchy1"/>
    <dgm:cxn modelId="{AF73E84A-37E7-4866-8AE0-32EE27179CB2}" type="presParOf" srcId="{AEA82ECA-B8DC-4663-BB4E-4B32ECD746C3}" destId="{9895157A-0940-41E7-8006-1B6E546BDC77}" srcOrd="1" destOrd="0" presId="urn:microsoft.com/office/officeart/2005/8/layout/hierarchy1"/>
    <dgm:cxn modelId="{75F02496-B9AB-4C60-B1B9-5CE53E1C2161}" type="presParOf" srcId="{6455B5E7-7483-412E-989C-BC3B9344AE7B}" destId="{DB979DC8-8229-4D13-86C3-363172CA1A0B}" srcOrd="1" destOrd="0" presId="urn:microsoft.com/office/officeart/2005/8/layout/hierarchy1"/>
    <dgm:cxn modelId="{B598DB1E-F6CD-4E62-BC81-150915C93C55}" type="presParOf" srcId="{41D92E9D-6D85-4D94-9E17-15C51CAEF20A}" destId="{B168D4EB-51B2-4153-B408-C8EDDFB6F49E}" srcOrd="2" destOrd="0" presId="urn:microsoft.com/office/officeart/2005/8/layout/hierarchy1"/>
    <dgm:cxn modelId="{3CEAAF5C-FCCA-4B03-8220-823E16F4EC6A}" type="presParOf" srcId="{41D92E9D-6D85-4D94-9E17-15C51CAEF20A}" destId="{3E1C825C-4A02-41EA-B974-42E2189C7092}" srcOrd="3" destOrd="0" presId="urn:microsoft.com/office/officeart/2005/8/layout/hierarchy1"/>
    <dgm:cxn modelId="{0FB06639-0262-40FE-84B8-0791FBBD6B40}" type="presParOf" srcId="{3E1C825C-4A02-41EA-B974-42E2189C7092}" destId="{FE761025-E869-459F-8CA4-DE8496463411}" srcOrd="0" destOrd="0" presId="urn:microsoft.com/office/officeart/2005/8/layout/hierarchy1"/>
    <dgm:cxn modelId="{73266690-2AD6-4AF8-BA90-3ABFE863918B}" type="presParOf" srcId="{FE761025-E869-459F-8CA4-DE8496463411}" destId="{FBFBF6FD-FA3B-480D-9DCD-DCD87BDA7EE7}" srcOrd="0" destOrd="0" presId="urn:microsoft.com/office/officeart/2005/8/layout/hierarchy1"/>
    <dgm:cxn modelId="{B3618FC0-5A8A-42B3-BDC8-38231F87B55D}" type="presParOf" srcId="{FE761025-E869-459F-8CA4-DE8496463411}" destId="{35B1B22C-B39A-4277-A652-E1111D81EEF8}" srcOrd="1" destOrd="0" presId="urn:microsoft.com/office/officeart/2005/8/layout/hierarchy1"/>
    <dgm:cxn modelId="{B26CB845-86CF-41DC-903F-9B2D87D79791}" type="presParOf" srcId="{3E1C825C-4A02-41EA-B974-42E2189C7092}" destId="{65495484-BA78-416B-AA0F-94B86B0CA9D7}" srcOrd="1" destOrd="0" presId="urn:microsoft.com/office/officeart/2005/8/layout/hierarchy1"/>
    <dgm:cxn modelId="{2F7A5E5A-3E54-4309-897B-7BF16AB4D15A}" type="presParOf" srcId="{65495484-BA78-416B-AA0F-94B86B0CA9D7}" destId="{9DAD7A42-DD4E-4480-89E7-FFF60E8DFEFD}" srcOrd="0" destOrd="0" presId="urn:microsoft.com/office/officeart/2005/8/layout/hierarchy1"/>
    <dgm:cxn modelId="{955F176A-DFD3-4D41-84A0-1FB39269C0F4}" type="presParOf" srcId="{65495484-BA78-416B-AA0F-94B86B0CA9D7}" destId="{DD048F35-459B-4AA6-9B6B-0F2F274DEAE0}" srcOrd="1" destOrd="0" presId="urn:microsoft.com/office/officeart/2005/8/layout/hierarchy1"/>
    <dgm:cxn modelId="{BD4F440D-DE8C-4185-8222-44E31C3023B0}" type="presParOf" srcId="{DD048F35-459B-4AA6-9B6B-0F2F274DEAE0}" destId="{84FCD2C4-67BD-4B4E-B1F3-4A2DEC5B58C7}" srcOrd="0" destOrd="0" presId="urn:microsoft.com/office/officeart/2005/8/layout/hierarchy1"/>
    <dgm:cxn modelId="{FB410526-F437-41C0-AD0B-3A76F7C171CF}" type="presParOf" srcId="{84FCD2C4-67BD-4B4E-B1F3-4A2DEC5B58C7}" destId="{8350C109-8182-436C-99BC-03D53D94EE49}" srcOrd="0" destOrd="0" presId="urn:microsoft.com/office/officeart/2005/8/layout/hierarchy1"/>
    <dgm:cxn modelId="{266949BC-A2D4-44D4-9E78-EED1FD4645EA}" type="presParOf" srcId="{84FCD2C4-67BD-4B4E-B1F3-4A2DEC5B58C7}" destId="{F9B2BC46-2B39-46C3-9F4D-30AF76811923}" srcOrd="1" destOrd="0" presId="urn:microsoft.com/office/officeart/2005/8/layout/hierarchy1"/>
    <dgm:cxn modelId="{E3422662-55A6-4E3E-8AA6-10EA6FC7FB4C}" type="presParOf" srcId="{DD048F35-459B-4AA6-9B6B-0F2F274DEAE0}" destId="{A400C42A-AFE3-4411-A2D8-A5D4A098B8E3}" srcOrd="1" destOrd="0" presId="urn:microsoft.com/office/officeart/2005/8/layout/hierarchy1"/>
    <dgm:cxn modelId="{926956EA-FFAC-4E81-AD85-2363FEE87A00}" type="presParOf" srcId="{A400C42A-AFE3-4411-A2D8-A5D4A098B8E3}" destId="{4B945659-299C-47E8-8FA7-5E6C53263FEF}" srcOrd="0" destOrd="0" presId="urn:microsoft.com/office/officeart/2005/8/layout/hierarchy1"/>
    <dgm:cxn modelId="{7515E414-BEF8-4520-BEB0-59CC1FAE16D8}" type="presParOf" srcId="{A400C42A-AFE3-4411-A2D8-A5D4A098B8E3}" destId="{5D9050A1-1E1E-483B-AB73-419939C86066}" srcOrd="1" destOrd="0" presId="urn:microsoft.com/office/officeart/2005/8/layout/hierarchy1"/>
    <dgm:cxn modelId="{91B2AB2C-ED6A-433D-96F7-77D83E391187}" type="presParOf" srcId="{5D9050A1-1E1E-483B-AB73-419939C86066}" destId="{7C9BD753-3675-4C5C-8DCB-512A92F3CE7F}" srcOrd="0" destOrd="0" presId="urn:microsoft.com/office/officeart/2005/8/layout/hierarchy1"/>
    <dgm:cxn modelId="{59A6E9C8-DD0B-4F4E-9E1B-47863B37EA3C}" type="presParOf" srcId="{7C9BD753-3675-4C5C-8DCB-512A92F3CE7F}" destId="{07751F0E-24C3-4E9F-9AC4-12608CDC4120}" srcOrd="0" destOrd="0" presId="urn:microsoft.com/office/officeart/2005/8/layout/hierarchy1"/>
    <dgm:cxn modelId="{82A1A1A5-769B-419F-A53E-98DF928193C7}" type="presParOf" srcId="{7C9BD753-3675-4C5C-8DCB-512A92F3CE7F}" destId="{588A15E5-9F0D-4D0E-BD08-5C901CC2A1AA}" srcOrd="1" destOrd="0" presId="urn:microsoft.com/office/officeart/2005/8/layout/hierarchy1"/>
    <dgm:cxn modelId="{7E88880F-E999-4408-9BF4-55C3C24E76B8}" type="presParOf" srcId="{5D9050A1-1E1E-483B-AB73-419939C86066}" destId="{99112CEC-1EFC-426A-9553-60A51B319E7B}" srcOrd="1" destOrd="0" presId="urn:microsoft.com/office/officeart/2005/8/layout/hierarchy1"/>
    <dgm:cxn modelId="{7AE92345-E818-47FF-9A90-9793DD0A26BB}" type="presParOf" srcId="{99112CEC-1EFC-426A-9553-60A51B319E7B}" destId="{973018B7-63FC-49B5-A168-56FD56FA4550}" srcOrd="0" destOrd="0" presId="urn:microsoft.com/office/officeart/2005/8/layout/hierarchy1"/>
    <dgm:cxn modelId="{26F2E07E-4216-436B-861C-0FF2FAB134AB}" type="presParOf" srcId="{99112CEC-1EFC-426A-9553-60A51B319E7B}" destId="{31A45D2A-4113-49A6-9AC4-784821E879C3}" srcOrd="1" destOrd="0" presId="urn:microsoft.com/office/officeart/2005/8/layout/hierarchy1"/>
    <dgm:cxn modelId="{24217CF2-DDB7-455F-9A75-74762666FE92}" type="presParOf" srcId="{31A45D2A-4113-49A6-9AC4-784821E879C3}" destId="{EDD14C75-5F2D-4B23-BFBA-19BB08409437}" srcOrd="0" destOrd="0" presId="urn:microsoft.com/office/officeart/2005/8/layout/hierarchy1"/>
    <dgm:cxn modelId="{842D22EC-7115-4735-8A89-EC1497B7E3AB}" type="presParOf" srcId="{EDD14C75-5F2D-4B23-BFBA-19BB08409437}" destId="{7B324A53-5400-484A-9A4D-368F2ADD96BF}" srcOrd="0" destOrd="0" presId="urn:microsoft.com/office/officeart/2005/8/layout/hierarchy1"/>
    <dgm:cxn modelId="{670582E0-5086-4719-8670-F903A2632C26}" type="presParOf" srcId="{EDD14C75-5F2D-4B23-BFBA-19BB08409437}" destId="{2A3712FA-D6F4-4F40-86A1-2275F9A75E01}" srcOrd="1" destOrd="0" presId="urn:microsoft.com/office/officeart/2005/8/layout/hierarchy1"/>
    <dgm:cxn modelId="{AD9F7730-ADE2-495E-ADC3-6D1BCBE6FDF2}" type="presParOf" srcId="{31A45D2A-4113-49A6-9AC4-784821E879C3}" destId="{13384A59-E633-42D0-A4CA-3DC8FA01E148}" srcOrd="1" destOrd="0" presId="urn:microsoft.com/office/officeart/2005/8/layout/hierarchy1"/>
    <dgm:cxn modelId="{1A34D6FE-ECEF-40DB-9543-1E6F90BC2CDB}" type="presParOf" srcId="{13384A59-E633-42D0-A4CA-3DC8FA01E148}" destId="{8752FF62-759F-4227-B75E-B7F73B92E7FC}" srcOrd="0" destOrd="0" presId="urn:microsoft.com/office/officeart/2005/8/layout/hierarchy1"/>
    <dgm:cxn modelId="{C1A1619A-5693-4C38-90FB-2A27F24D3134}" type="presParOf" srcId="{13384A59-E633-42D0-A4CA-3DC8FA01E148}" destId="{90FCE732-7979-405B-94F0-1FED07290F01}" srcOrd="1" destOrd="0" presId="urn:microsoft.com/office/officeart/2005/8/layout/hierarchy1"/>
    <dgm:cxn modelId="{C4FEC09D-FF6F-48A6-9674-C20168AE4491}" type="presParOf" srcId="{90FCE732-7979-405B-94F0-1FED07290F01}" destId="{BE424C00-087D-4DF2-8ACC-37ECC83FBC06}" srcOrd="0" destOrd="0" presId="urn:microsoft.com/office/officeart/2005/8/layout/hierarchy1"/>
    <dgm:cxn modelId="{29198A7C-0F7A-4983-BAFF-DC9B6FDCCC52}" type="presParOf" srcId="{BE424C00-087D-4DF2-8ACC-37ECC83FBC06}" destId="{9003D140-25F6-459B-95C4-1ABEAFC44C2D}" srcOrd="0" destOrd="0" presId="urn:microsoft.com/office/officeart/2005/8/layout/hierarchy1"/>
    <dgm:cxn modelId="{4B49DDD1-DC80-4E25-91C9-EE7655F8B034}" type="presParOf" srcId="{BE424C00-087D-4DF2-8ACC-37ECC83FBC06}" destId="{B2AE0652-0899-4173-BEC3-30D41E184719}" srcOrd="1" destOrd="0" presId="urn:microsoft.com/office/officeart/2005/8/layout/hierarchy1"/>
    <dgm:cxn modelId="{888BD50C-6D1F-42FE-9738-CDFBC03B22DF}" type="presParOf" srcId="{90FCE732-7979-405B-94F0-1FED07290F01}" destId="{8EBAF915-084D-4549-B0CA-A2C0F050DD0B}" srcOrd="1" destOrd="0" presId="urn:microsoft.com/office/officeart/2005/8/layout/hierarchy1"/>
    <dgm:cxn modelId="{338DE078-6DE7-4B03-820E-5E8805BDF6ED}" type="presParOf" srcId="{13384A59-E633-42D0-A4CA-3DC8FA01E148}" destId="{549EACBA-175B-487E-81D7-BA331C8361F9}" srcOrd="2" destOrd="0" presId="urn:microsoft.com/office/officeart/2005/8/layout/hierarchy1"/>
    <dgm:cxn modelId="{E6A28015-080D-4729-9A44-BB366BD2D828}" type="presParOf" srcId="{13384A59-E633-42D0-A4CA-3DC8FA01E148}" destId="{492E9C62-82D8-4C24-AE90-0ADB148EDB9C}" srcOrd="3" destOrd="0" presId="urn:microsoft.com/office/officeart/2005/8/layout/hierarchy1"/>
    <dgm:cxn modelId="{922DF24D-DCAE-4209-9E5E-E52754C92AC7}" type="presParOf" srcId="{492E9C62-82D8-4C24-AE90-0ADB148EDB9C}" destId="{241E3690-9817-46C3-9DF0-28B9166E28D6}" srcOrd="0" destOrd="0" presId="urn:microsoft.com/office/officeart/2005/8/layout/hierarchy1"/>
    <dgm:cxn modelId="{F0244424-4750-4653-A8A1-01B10F04C9AD}" type="presParOf" srcId="{241E3690-9817-46C3-9DF0-28B9166E28D6}" destId="{F7A41B0C-767E-439A-AC05-B55CC9033FCB}" srcOrd="0" destOrd="0" presId="urn:microsoft.com/office/officeart/2005/8/layout/hierarchy1"/>
    <dgm:cxn modelId="{92940199-9788-49D8-95B3-D40BB9C42D54}" type="presParOf" srcId="{241E3690-9817-46C3-9DF0-28B9166E28D6}" destId="{AD039E98-7980-46A6-AC7B-3C570258F46C}" srcOrd="1" destOrd="0" presId="urn:microsoft.com/office/officeart/2005/8/layout/hierarchy1"/>
    <dgm:cxn modelId="{A873458E-1F4C-40A6-9605-ADA634C6AB2B}" type="presParOf" srcId="{492E9C62-82D8-4C24-AE90-0ADB148EDB9C}" destId="{37E3C026-EE79-4B2F-81DB-AA9BA4419130}" srcOrd="1" destOrd="0" presId="urn:microsoft.com/office/officeart/2005/8/layout/hierarchy1"/>
    <dgm:cxn modelId="{451F6D5D-509B-4A93-83B3-6978063482A3}" type="presParOf" srcId="{99112CEC-1EFC-426A-9553-60A51B319E7B}" destId="{26265B25-989E-4763-9472-3FC01CE3DB87}" srcOrd="2" destOrd="0" presId="urn:microsoft.com/office/officeart/2005/8/layout/hierarchy1"/>
    <dgm:cxn modelId="{9AAEBFE0-4B09-4E03-BEC3-168527D72936}" type="presParOf" srcId="{99112CEC-1EFC-426A-9553-60A51B319E7B}" destId="{7039D11E-E834-4E0D-ADBD-0F4F87DE174C}" srcOrd="3" destOrd="0" presId="urn:microsoft.com/office/officeart/2005/8/layout/hierarchy1"/>
    <dgm:cxn modelId="{FF11ABF9-84EA-419D-A077-7236F436E762}" type="presParOf" srcId="{7039D11E-E834-4E0D-ADBD-0F4F87DE174C}" destId="{55590229-ABDD-49F0-BB3A-07E615D3A1AB}" srcOrd="0" destOrd="0" presId="urn:microsoft.com/office/officeart/2005/8/layout/hierarchy1"/>
    <dgm:cxn modelId="{9CB59333-463B-40E8-9AF7-296CFB38F5C3}" type="presParOf" srcId="{55590229-ABDD-49F0-BB3A-07E615D3A1AB}" destId="{8ECD7DAE-EB51-4C53-AAFE-1B1FBAFAEB14}" srcOrd="0" destOrd="0" presId="urn:microsoft.com/office/officeart/2005/8/layout/hierarchy1"/>
    <dgm:cxn modelId="{983772DC-AF78-48A1-8365-1911F7AC3C7E}" type="presParOf" srcId="{55590229-ABDD-49F0-BB3A-07E615D3A1AB}" destId="{B6E50854-C798-49BB-BE54-4A5776E29CD0}" srcOrd="1" destOrd="0" presId="urn:microsoft.com/office/officeart/2005/8/layout/hierarchy1"/>
    <dgm:cxn modelId="{52481EB3-A919-435B-BB16-4FABEE37A491}" type="presParOf" srcId="{7039D11E-E834-4E0D-ADBD-0F4F87DE174C}" destId="{2896C292-39C6-4389-AD99-2EEE186DCC2F}" srcOrd="1" destOrd="0" presId="urn:microsoft.com/office/officeart/2005/8/layout/hierarchy1"/>
    <dgm:cxn modelId="{46228FD5-B4B9-434A-B9C0-68EE7AFE9294}" type="presParOf" srcId="{A400C42A-AFE3-4411-A2D8-A5D4A098B8E3}" destId="{32D9F329-6537-4E96-942F-C2C02E23746C}" srcOrd="2" destOrd="0" presId="urn:microsoft.com/office/officeart/2005/8/layout/hierarchy1"/>
    <dgm:cxn modelId="{3847CA43-8CB0-41E5-8AC6-93A064670C1E}" type="presParOf" srcId="{A400C42A-AFE3-4411-A2D8-A5D4A098B8E3}" destId="{AB7AB87C-FB5E-469A-8D88-44F6D7B0DDFB}" srcOrd="3" destOrd="0" presId="urn:microsoft.com/office/officeart/2005/8/layout/hierarchy1"/>
    <dgm:cxn modelId="{0EF5F30C-777A-4089-A176-DFDBC5112715}" type="presParOf" srcId="{AB7AB87C-FB5E-469A-8D88-44F6D7B0DDFB}" destId="{E761986A-8363-443D-B932-0B0BFDD5A064}" srcOrd="0" destOrd="0" presId="urn:microsoft.com/office/officeart/2005/8/layout/hierarchy1"/>
    <dgm:cxn modelId="{54F57722-D1D8-410B-B1E8-AE105B2AFCB1}" type="presParOf" srcId="{E761986A-8363-443D-B932-0B0BFDD5A064}" destId="{CAED8235-065A-48D9-BADC-FACA9485B7BF}" srcOrd="0" destOrd="0" presId="urn:microsoft.com/office/officeart/2005/8/layout/hierarchy1"/>
    <dgm:cxn modelId="{7136CF0A-2FC9-426F-9D0E-406D1027CF96}" type="presParOf" srcId="{E761986A-8363-443D-B932-0B0BFDD5A064}" destId="{11AB9737-0DD4-4FAF-86C0-0BA807070387}" srcOrd="1" destOrd="0" presId="urn:microsoft.com/office/officeart/2005/8/layout/hierarchy1"/>
    <dgm:cxn modelId="{5A5E17F2-ABAC-4E9B-BC20-A3A497E81306}" type="presParOf" srcId="{AB7AB87C-FB5E-469A-8D88-44F6D7B0DDFB}" destId="{9A6E5B2A-7FAB-4261-B2D7-5196661D5AE9}" srcOrd="1" destOrd="0" presId="urn:microsoft.com/office/officeart/2005/8/layout/hierarchy1"/>
    <dgm:cxn modelId="{3D693779-3662-4EB7-9954-457E79EE4B03}" type="presParOf" srcId="{9A6E5B2A-7FAB-4261-B2D7-5196661D5AE9}" destId="{C5D4A5DA-4A5C-4BFC-8444-C2AE9F78D5A9}" srcOrd="0" destOrd="0" presId="urn:microsoft.com/office/officeart/2005/8/layout/hierarchy1"/>
    <dgm:cxn modelId="{D184C0F3-14C8-45A5-A3DB-DC0DDA695C43}" type="presParOf" srcId="{9A6E5B2A-7FAB-4261-B2D7-5196661D5AE9}" destId="{5680D3C6-C674-4D8B-AB7C-B06CF42D49E3}" srcOrd="1" destOrd="0" presId="urn:microsoft.com/office/officeart/2005/8/layout/hierarchy1"/>
    <dgm:cxn modelId="{78575A15-181A-481F-9808-C1CA5BDC1A8E}" type="presParOf" srcId="{5680D3C6-C674-4D8B-AB7C-B06CF42D49E3}" destId="{9F2D662E-C3DE-4A7A-B039-4291F04E6DB3}" srcOrd="0" destOrd="0" presId="urn:microsoft.com/office/officeart/2005/8/layout/hierarchy1"/>
    <dgm:cxn modelId="{12BEC959-188F-4A41-892B-9D821D4367E2}" type="presParOf" srcId="{9F2D662E-C3DE-4A7A-B039-4291F04E6DB3}" destId="{86FF69FC-5185-4ED5-91FF-A7823A23E14A}" srcOrd="0" destOrd="0" presId="urn:microsoft.com/office/officeart/2005/8/layout/hierarchy1"/>
    <dgm:cxn modelId="{76AC49A7-8680-402A-96BA-04ECBFBCDA88}" type="presParOf" srcId="{9F2D662E-C3DE-4A7A-B039-4291F04E6DB3}" destId="{4EE37F3C-8700-448C-A38F-AB73334CD352}" srcOrd="1" destOrd="0" presId="urn:microsoft.com/office/officeart/2005/8/layout/hierarchy1"/>
    <dgm:cxn modelId="{906F7569-2EEC-4526-99FD-A7809D592F81}" type="presParOf" srcId="{5680D3C6-C674-4D8B-AB7C-B06CF42D49E3}" destId="{EF01DA02-9F25-4783-B468-0941C0C3474B}" srcOrd="1" destOrd="0" presId="urn:microsoft.com/office/officeart/2005/8/layout/hierarchy1"/>
    <dgm:cxn modelId="{4FF6135C-1429-4B3C-97D9-B96A6A925252}" type="presParOf" srcId="{9A6E5B2A-7FAB-4261-B2D7-5196661D5AE9}" destId="{6FB1662C-B7BE-4157-91BF-7AE355C12802}" srcOrd="2" destOrd="0" presId="urn:microsoft.com/office/officeart/2005/8/layout/hierarchy1"/>
    <dgm:cxn modelId="{CAAB4C46-9F9A-4EB2-96D2-1D9DF8CF71B7}" type="presParOf" srcId="{9A6E5B2A-7FAB-4261-B2D7-5196661D5AE9}" destId="{1C69BB34-7448-4CA6-BEB5-13360E4843E3}" srcOrd="3" destOrd="0" presId="urn:microsoft.com/office/officeart/2005/8/layout/hierarchy1"/>
    <dgm:cxn modelId="{1C040FC5-6CAB-4AFE-A079-2E5AC1DDF896}" type="presParOf" srcId="{1C69BB34-7448-4CA6-BEB5-13360E4843E3}" destId="{8852BA2E-7502-483D-A566-57C073DD7BC4}" srcOrd="0" destOrd="0" presId="urn:microsoft.com/office/officeart/2005/8/layout/hierarchy1"/>
    <dgm:cxn modelId="{89AC76A1-3DC3-40B2-A47D-2D29BE0307D5}" type="presParOf" srcId="{8852BA2E-7502-483D-A566-57C073DD7BC4}" destId="{E22487D5-D7A8-42FB-A1E3-4EBDB509DC07}" srcOrd="0" destOrd="0" presId="urn:microsoft.com/office/officeart/2005/8/layout/hierarchy1"/>
    <dgm:cxn modelId="{83F4FC48-ACFF-4372-8BCF-D3AAB9A17F7D}" type="presParOf" srcId="{8852BA2E-7502-483D-A566-57C073DD7BC4}" destId="{961E68B3-B46C-47E3-8F1D-60D99E2EADB4}" srcOrd="1" destOrd="0" presId="urn:microsoft.com/office/officeart/2005/8/layout/hierarchy1"/>
    <dgm:cxn modelId="{1BDAACD0-EB70-4148-9A2D-5E274D015AD4}" type="presParOf" srcId="{1C69BB34-7448-4CA6-BEB5-13360E4843E3}" destId="{73463BD4-11DF-4CEC-8D5E-6043F29F90F4}" srcOrd="1" destOrd="0" presId="urn:microsoft.com/office/officeart/2005/8/layout/hierarchy1"/>
    <dgm:cxn modelId="{985C6A08-0F2C-4A74-BFD1-FFAB2DA5B37B}" type="presParOf" srcId="{65495484-BA78-416B-AA0F-94B86B0CA9D7}" destId="{4BF83A96-8418-400B-9F1B-7D23345C8A32}" srcOrd="2" destOrd="0" presId="urn:microsoft.com/office/officeart/2005/8/layout/hierarchy1"/>
    <dgm:cxn modelId="{7BF23EC8-F0C6-463E-967F-2932D33F5BC9}" type="presParOf" srcId="{65495484-BA78-416B-AA0F-94B86B0CA9D7}" destId="{CAA5C66C-146C-4FC8-8303-FB93D071CD27}" srcOrd="3" destOrd="0" presId="urn:microsoft.com/office/officeart/2005/8/layout/hierarchy1"/>
    <dgm:cxn modelId="{CF50359C-DF14-43A1-AEDB-373B877F5B3B}" type="presParOf" srcId="{CAA5C66C-146C-4FC8-8303-FB93D071CD27}" destId="{29808000-006E-41AA-9DD9-E449817E2246}" srcOrd="0" destOrd="0" presId="urn:microsoft.com/office/officeart/2005/8/layout/hierarchy1"/>
    <dgm:cxn modelId="{3A695B65-32FE-44A6-8854-319FDA4398B1}" type="presParOf" srcId="{29808000-006E-41AA-9DD9-E449817E2246}" destId="{FBB40BD8-6787-4CDB-B29B-6E3C26FEC55C}" srcOrd="0" destOrd="0" presId="urn:microsoft.com/office/officeart/2005/8/layout/hierarchy1"/>
    <dgm:cxn modelId="{74D0297D-D0E5-4BC3-A08C-7C4699B058D4}" type="presParOf" srcId="{29808000-006E-41AA-9DD9-E449817E2246}" destId="{6B43DA1D-9A28-4E09-8BAB-CB1909F2E75C}" srcOrd="1" destOrd="0" presId="urn:microsoft.com/office/officeart/2005/8/layout/hierarchy1"/>
    <dgm:cxn modelId="{4ECB502D-064B-438F-A081-81D021039795}" type="presParOf" srcId="{CAA5C66C-146C-4FC8-8303-FB93D071CD27}" destId="{9481B464-EB65-49FA-8901-6E099229A983}" srcOrd="1" destOrd="0" presId="urn:microsoft.com/office/officeart/2005/8/layout/hierarchy1"/>
    <dgm:cxn modelId="{914E45F6-88C2-4EA5-A212-2BAA6B8A4F36}" type="presParOf" srcId="{90DCE52B-6112-4CE3-B609-7D709344CA2B}" destId="{E316D851-14A9-4D8B-9861-3F60A376E93D}" srcOrd="1" destOrd="0" presId="urn:microsoft.com/office/officeart/2005/8/layout/hierarchy1"/>
    <dgm:cxn modelId="{2AD9DADC-F01A-4C66-B140-F6F9DD7B9CDD}" type="presParOf" srcId="{E316D851-14A9-4D8B-9861-3F60A376E93D}" destId="{E7513568-BC9A-4DAD-92C3-386FE746456F}" srcOrd="0" destOrd="0" presId="urn:microsoft.com/office/officeart/2005/8/layout/hierarchy1"/>
    <dgm:cxn modelId="{926C8C6D-B732-43FE-9946-34494CD7CF79}" type="presParOf" srcId="{E7513568-BC9A-4DAD-92C3-386FE746456F}" destId="{15ED34D8-99D7-400F-BF77-4D6A11D6E0F8}" srcOrd="0" destOrd="0" presId="urn:microsoft.com/office/officeart/2005/8/layout/hierarchy1"/>
    <dgm:cxn modelId="{788054A0-5034-4861-B3AA-7154400C5A9A}" type="presParOf" srcId="{E7513568-BC9A-4DAD-92C3-386FE746456F}" destId="{EFD8F818-EC6D-406C-9BA5-A645317FDDC8}" srcOrd="1" destOrd="0" presId="urn:microsoft.com/office/officeart/2005/8/layout/hierarchy1"/>
    <dgm:cxn modelId="{851E448C-AFD9-493C-BDDE-4936119A79FD}" type="presParOf" srcId="{E316D851-14A9-4D8B-9861-3F60A376E93D}" destId="{0BAE9C38-D806-4A56-B35B-21342D40384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83A96-8418-400B-9F1B-7D23345C8A32}">
      <dsp:nvSpPr>
        <dsp:cNvPr id="0" name=""/>
        <dsp:cNvSpPr/>
      </dsp:nvSpPr>
      <dsp:spPr>
        <a:xfrm>
          <a:off x="5603200" y="1308812"/>
          <a:ext cx="511637" cy="243492"/>
        </a:xfrm>
        <a:custGeom>
          <a:avLst/>
          <a:gdLst/>
          <a:ahLst/>
          <a:cxnLst/>
          <a:rect l="0" t="0" r="0" b="0"/>
          <a:pathLst>
            <a:path>
              <a:moveTo>
                <a:pt x="0" y="0"/>
              </a:moveTo>
              <a:lnTo>
                <a:pt x="0" y="165933"/>
              </a:lnTo>
              <a:lnTo>
                <a:pt x="511637" y="165933"/>
              </a:lnTo>
              <a:lnTo>
                <a:pt x="511637"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1662C-B7BE-4157-91BF-7AE355C12802}">
      <dsp:nvSpPr>
        <dsp:cNvPr id="0" name=""/>
        <dsp:cNvSpPr/>
      </dsp:nvSpPr>
      <dsp:spPr>
        <a:xfrm>
          <a:off x="6209551" y="2859074"/>
          <a:ext cx="511637" cy="243492"/>
        </a:xfrm>
        <a:custGeom>
          <a:avLst/>
          <a:gdLst/>
          <a:ahLst/>
          <a:cxnLst/>
          <a:rect l="0" t="0" r="0" b="0"/>
          <a:pathLst>
            <a:path>
              <a:moveTo>
                <a:pt x="0" y="0"/>
              </a:moveTo>
              <a:lnTo>
                <a:pt x="0" y="165933"/>
              </a:lnTo>
              <a:lnTo>
                <a:pt x="511637" y="165933"/>
              </a:lnTo>
              <a:lnTo>
                <a:pt x="511637"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4A5DA-4A5C-4BFC-8444-C2AE9F78D5A9}">
      <dsp:nvSpPr>
        <dsp:cNvPr id="0" name=""/>
        <dsp:cNvSpPr/>
      </dsp:nvSpPr>
      <dsp:spPr>
        <a:xfrm>
          <a:off x="5697913" y="2859074"/>
          <a:ext cx="511637" cy="243492"/>
        </a:xfrm>
        <a:custGeom>
          <a:avLst/>
          <a:gdLst/>
          <a:ahLst/>
          <a:cxnLst/>
          <a:rect l="0" t="0" r="0" b="0"/>
          <a:pathLst>
            <a:path>
              <a:moveTo>
                <a:pt x="511637" y="0"/>
              </a:moveTo>
              <a:lnTo>
                <a:pt x="511637" y="165933"/>
              </a:lnTo>
              <a:lnTo>
                <a:pt x="0" y="165933"/>
              </a:lnTo>
              <a:lnTo>
                <a:pt x="0"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9F329-6537-4E96-942F-C2C02E23746C}">
      <dsp:nvSpPr>
        <dsp:cNvPr id="0" name=""/>
        <dsp:cNvSpPr/>
      </dsp:nvSpPr>
      <dsp:spPr>
        <a:xfrm>
          <a:off x="5091562" y="2083943"/>
          <a:ext cx="1117988" cy="243492"/>
        </a:xfrm>
        <a:custGeom>
          <a:avLst/>
          <a:gdLst/>
          <a:ahLst/>
          <a:cxnLst/>
          <a:rect l="0" t="0" r="0" b="0"/>
          <a:pathLst>
            <a:path>
              <a:moveTo>
                <a:pt x="0" y="0"/>
              </a:moveTo>
              <a:lnTo>
                <a:pt x="0" y="165933"/>
              </a:lnTo>
              <a:lnTo>
                <a:pt x="1117988" y="165933"/>
              </a:lnTo>
              <a:lnTo>
                <a:pt x="1117988"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65B25-989E-4763-9472-3FC01CE3DB87}">
      <dsp:nvSpPr>
        <dsp:cNvPr id="0" name=""/>
        <dsp:cNvSpPr/>
      </dsp:nvSpPr>
      <dsp:spPr>
        <a:xfrm>
          <a:off x="3973574" y="2859074"/>
          <a:ext cx="701063" cy="243492"/>
        </a:xfrm>
        <a:custGeom>
          <a:avLst/>
          <a:gdLst/>
          <a:ahLst/>
          <a:cxnLst/>
          <a:rect l="0" t="0" r="0" b="0"/>
          <a:pathLst>
            <a:path>
              <a:moveTo>
                <a:pt x="0" y="0"/>
              </a:moveTo>
              <a:lnTo>
                <a:pt x="0" y="165933"/>
              </a:lnTo>
              <a:lnTo>
                <a:pt x="701063" y="165933"/>
              </a:lnTo>
              <a:lnTo>
                <a:pt x="701063"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9EACBA-175B-487E-81D7-BA331C8361F9}">
      <dsp:nvSpPr>
        <dsp:cNvPr id="0" name=""/>
        <dsp:cNvSpPr/>
      </dsp:nvSpPr>
      <dsp:spPr>
        <a:xfrm>
          <a:off x="3461936" y="3660414"/>
          <a:ext cx="511637" cy="243492"/>
        </a:xfrm>
        <a:custGeom>
          <a:avLst/>
          <a:gdLst/>
          <a:ahLst/>
          <a:cxnLst/>
          <a:rect l="0" t="0" r="0" b="0"/>
          <a:pathLst>
            <a:path>
              <a:moveTo>
                <a:pt x="0" y="0"/>
              </a:moveTo>
              <a:lnTo>
                <a:pt x="0" y="165933"/>
              </a:lnTo>
              <a:lnTo>
                <a:pt x="511637" y="165933"/>
              </a:lnTo>
              <a:lnTo>
                <a:pt x="511637"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52FF62-759F-4227-B75E-B7F73B92E7FC}">
      <dsp:nvSpPr>
        <dsp:cNvPr id="0" name=""/>
        <dsp:cNvSpPr/>
      </dsp:nvSpPr>
      <dsp:spPr>
        <a:xfrm>
          <a:off x="2950299" y="3660414"/>
          <a:ext cx="511637" cy="243492"/>
        </a:xfrm>
        <a:custGeom>
          <a:avLst/>
          <a:gdLst/>
          <a:ahLst/>
          <a:cxnLst/>
          <a:rect l="0" t="0" r="0" b="0"/>
          <a:pathLst>
            <a:path>
              <a:moveTo>
                <a:pt x="511637" y="0"/>
              </a:moveTo>
              <a:lnTo>
                <a:pt x="511637" y="165933"/>
              </a:lnTo>
              <a:lnTo>
                <a:pt x="0" y="165933"/>
              </a:lnTo>
              <a:lnTo>
                <a:pt x="0"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018B7-63FC-49B5-A168-56FD56FA4550}">
      <dsp:nvSpPr>
        <dsp:cNvPr id="0" name=""/>
        <dsp:cNvSpPr/>
      </dsp:nvSpPr>
      <dsp:spPr>
        <a:xfrm>
          <a:off x="3461936" y="2859074"/>
          <a:ext cx="511637" cy="243492"/>
        </a:xfrm>
        <a:custGeom>
          <a:avLst/>
          <a:gdLst/>
          <a:ahLst/>
          <a:cxnLst/>
          <a:rect l="0" t="0" r="0" b="0"/>
          <a:pathLst>
            <a:path>
              <a:moveTo>
                <a:pt x="511637" y="0"/>
              </a:moveTo>
              <a:lnTo>
                <a:pt x="511637" y="165933"/>
              </a:lnTo>
              <a:lnTo>
                <a:pt x="0" y="165933"/>
              </a:lnTo>
              <a:lnTo>
                <a:pt x="0"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45659-299C-47E8-8FA7-5E6C53263FEF}">
      <dsp:nvSpPr>
        <dsp:cNvPr id="0" name=""/>
        <dsp:cNvSpPr/>
      </dsp:nvSpPr>
      <dsp:spPr>
        <a:xfrm>
          <a:off x="3973574" y="2083943"/>
          <a:ext cx="1117988" cy="243492"/>
        </a:xfrm>
        <a:custGeom>
          <a:avLst/>
          <a:gdLst/>
          <a:ahLst/>
          <a:cxnLst/>
          <a:rect l="0" t="0" r="0" b="0"/>
          <a:pathLst>
            <a:path>
              <a:moveTo>
                <a:pt x="1117988" y="0"/>
              </a:moveTo>
              <a:lnTo>
                <a:pt x="1117988" y="165933"/>
              </a:lnTo>
              <a:lnTo>
                <a:pt x="0" y="165933"/>
              </a:lnTo>
              <a:lnTo>
                <a:pt x="0"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D7A42-DD4E-4480-89E7-FFF60E8DFEFD}">
      <dsp:nvSpPr>
        <dsp:cNvPr id="0" name=""/>
        <dsp:cNvSpPr/>
      </dsp:nvSpPr>
      <dsp:spPr>
        <a:xfrm>
          <a:off x="5091562" y="1308812"/>
          <a:ext cx="511637" cy="243492"/>
        </a:xfrm>
        <a:custGeom>
          <a:avLst/>
          <a:gdLst/>
          <a:ahLst/>
          <a:cxnLst/>
          <a:rect l="0" t="0" r="0" b="0"/>
          <a:pathLst>
            <a:path>
              <a:moveTo>
                <a:pt x="511637" y="0"/>
              </a:moveTo>
              <a:lnTo>
                <a:pt x="511637" y="165933"/>
              </a:lnTo>
              <a:lnTo>
                <a:pt x="0" y="165933"/>
              </a:lnTo>
              <a:lnTo>
                <a:pt x="0"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68D4EB-51B2-4153-B408-C8EDDFB6F49E}">
      <dsp:nvSpPr>
        <dsp:cNvPr id="0" name=""/>
        <dsp:cNvSpPr/>
      </dsp:nvSpPr>
      <dsp:spPr>
        <a:xfrm>
          <a:off x="3765112" y="533681"/>
          <a:ext cx="1838088" cy="243492"/>
        </a:xfrm>
        <a:custGeom>
          <a:avLst/>
          <a:gdLst/>
          <a:ahLst/>
          <a:cxnLst/>
          <a:rect l="0" t="0" r="0" b="0"/>
          <a:pathLst>
            <a:path>
              <a:moveTo>
                <a:pt x="0" y="0"/>
              </a:moveTo>
              <a:lnTo>
                <a:pt x="0" y="165933"/>
              </a:lnTo>
              <a:lnTo>
                <a:pt x="1838088" y="165933"/>
              </a:lnTo>
              <a:lnTo>
                <a:pt x="1838088" y="243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A75322-4B65-4A3C-8575-BCD234CB26BF}">
      <dsp:nvSpPr>
        <dsp:cNvPr id="0" name=""/>
        <dsp:cNvSpPr/>
      </dsp:nvSpPr>
      <dsp:spPr>
        <a:xfrm>
          <a:off x="2438661" y="2083943"/>
          <a:ext cx="511637" cy="243492"/>
        </a:xfrm>
        <a:custGeom>
          <a:avLst/>
          <a:gdLst/>
          <a:ahLst/>
          <a:cxnLst/>
          <a:rect l="0" t="0" r="0" b="0"/>
          <a:pathLst>
            <a:path>
              <a:moveTo>
                <a:pt x="0" y="0"/>
              </a:moveTo>
              <a:lnTo>
                <a:pt x="0" y="165933"/>
              </a:lnTo>
              <a:lnTo>
                <a:pt x="511637" y="165933"/>
              </a:lnTo>
              <a:lnTo>
                <a:pt x="511637"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020CED-5AC4-4B2B-8F2A-106879FBD145}">
      <dsp:nvSpPr>
        <dsp:cNvPr id="0" name=""/>
        <dsp:cNvSpPr/>
      </dsp:nvSpPr>
      <dsp:spPr>
        <a:xfrm>
          <a:off x="1927023" y="2083943"/>
          <a:ext cx="511637" cy="243492"/>
        </a:xfrm>
        <a:custGeom>
          <a:avLst/>
          <a:gdLst/>
          <a:ahLst/>
          <a:cxnLst/>
          <a:rect l="0" t="0" r="0" b="0"/>
          <a:pathLst>
            <a:path>
              <a:moveTo>
                <a:pt x="511637" y="0"/>
              </a:moveTo>
              <a:lnTo>
                <a:pt x="511637" y="165933"/>
              </a:lnTo>
              <a:lnTo>
                <a:pt x="0" y="165933"/>
              </a:lnTo>
              <a:lnTo>
                <a:pt x="0"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0974E-A4E0-400F-A099-F347A138E63E}">
      <dsp:nvSpPr>
        <dsp:cNvPr id="0" name=""/>
        <dsp:cNvSpPr/>
      </dsp:nvSpPr>
      <dsp:spPr>
        <a:xfrm>
          <a:off x="1927023" y="1308812"/>
          <a:ext cx="511637" cy="243492"/>
        </a:xfrm>
        <a:custGeom>
          <a:avLst/>
          <a:gdLst/>
          <a:ahLst/>
          <a:cxnLst/>
          <a:rect l="0" t="0" r="0" b="0"/>
          <a:pathLst>
            <a:path>
              <a:moveTo>
                <a:pt x="0" y="0"/>
              </a:moveTo>
              <a:lnTo>
                <a:pt x="0" y="165933"/>
              </a:lnTo>
              <a:lnTo>
                <a:pt x="511637" y="165933"/>
              </a:lnTo>
              <a:lnTo>
                <a:pt x="511637"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2BB816-A02B-4387-B6F6-425D218AE018}">
      <dsp:nvSpPr>
        <dsp:cNvPr id="0" name=""/>
        <dsp:cNvSpPr/>
      </dsp:nvSpPr>
      <dsp:spPr>
        <a:xfrm>
          <a:off x="1415386" y="1308812"/>
          <a:ext cx="511637" cy="243492"/>
        </a:xfrm>
        <a:custGeom>
          <a:avLst/>
          <a:gdLst/>
          <a:ahLst/>
          <a:cxnLst/>
          <a:rect l="0" t="0" r="0" b="0"/>
          <a:pathLst>
            <a:path>
              <a:moveTo>
                <a:pt x="511637" y="0"/>
              </a:moveTo>
              <a:lnTo>
                <a:pt x="511637" y="165933"/>
              </a:lnTo>
              <a:lnTo>
                <a:pt x="0" y="165933"/>
              </a:lnTo>
              <a:lnTo>
                <a:pt x="0" y="2434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12B89-A513-48D5-BD5E-CBBD83A8138C}">
      <dsp:nvSpPr>
        <dsp:cNvPr id="0" name=""/>
        <dsp:cNvSpPr/>
      </dsp:nvSpPr>
      <dsp:spPr>
        <a:xfrm>
          <a:off x="1927023" y="533681"/>
          <a:ext cx="1838088" cy="243492"/>
        </a:xfrm>
        <a:custGeom>
          <a:avLst/>
          <a:gdLst/>
          <a:ahLst/>
          <a:cxnLst/>
          <a:rect l="0" t="0" r="0" b="0"/>
          <a:pathLst>
            <a:path>
              <a:moveTo>
                <a:pt x="1838088" y="0"/>
              </a:moveTo>
              <a:lnTo>
                <a:pt x="1838088" y="165933"/>
              </a:lnTo>
              <a:lnTo>
                <a:pt x="0" y="165933"/>
              </a:lnTo>
              <a:lnTo>
                <a:pt x="0" y="243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2C9F4-2426-476A-B198-5F5D7B9E74F1}">
      <dsp:nvSpPr>
        <dsp:cNvPr id="0" name=""/>
        <dsp:cNvSpPr/>
      </dsp:nvSpPr>
      <dsp:spPr>
        <a:xfrm>
          <a:off x="3346499" y="2043"/>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0C910A6-DE6D-4F68-BBFA-156F1D1A163B}">
      <dsp:nvSpPr>
        <dsp:cNvPr id="0" name=""/>
        <dsp:cNvSpPr/>
      </dsp:nvSpPr>
      <dsp:spPr>
        <a:xfrm>
          <a:off x="3439524" y="90417"/>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Optimisation</a:t>
          </a:r>
          <a:endParaRPr lang="fr-FR" sz="1000" kern="1200" dirty="0"/>
        </a:p>
      </dsp:txBody>
      <dsp:txXfrm>
        <a:off x="3455095" y="105988"/>
        <a:ext cx="806083" cy="500495"/>
      </dsp:txXfrm>
    </dsp:sp>
    <dsp:sp modelId="{F24CC05A-99C5-4F02-9E30-30C14EEC6336}">
      <dsp:nvSpPr>
        <dsp:cNvPr id="0" name=""/>
        <dsp:cNvSpPr/>
      </dsp:nvSpPr>
      <dsp:spPr>
        <a:xfrm>
          <a:off x="1508411" y="777174"/>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67B6F56-7769-4183-9D55-70B3515B93BC}">
      <dsp:nvSpPr>
        <dsp:cNvPr id="0" name=""/>
        <dsp:cNvSpPr/>
      </dsp:nvSpPr>
      <dsp:spPr>
        <a:xfrm>
          <a:off x="1601436" y="865548"/>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combinatoire</a:t>
          </a:r>
          <a:endParaRPr lang="fr-FR" sz="1000" kern="1200" dirty="0"/>
        </a:p>
      </dsp:txBody>
      <dsp:txXfrm>
        <a:off x="1617007" y="881119"/>
        <a:ext cx="806083" cy="500495"/>
      </dsp:txXfrm>
    </dsp:sp>
    <dsp:sp modelId="{1B97230B-BB64-437C-B83F-247CBE0F305D}">
      <dsp:nvSpPr>
        <dsp:cNvPr id="0" name=""/>
        <dsp:cNvSpPr/>
      </dsp:nvSpPr>
      <dsp:spPr>
        <a:xfrm>
          <a:off x="996773" y="1552305"/>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0ADF120-2717-4CC5-B5D6-AA8371797769}">
      <dsp:nvSpPr>
        <dsp:cNvPr id="0" name=""/>
        <dsp:cNvSpPr/>
      </dsp:nvSpPr>
      <dsp:spPr>
        <a:xfrm>
          <a:off x="1089798" y="1640679"/>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Méthodes exactes spécialisées</a:t>
          </a:r>
          <a:endParaRPr lang="fr-FR" sz="1000" kern="1200" dirty="0"/>
        </a:p>
      </dsp:txBody>
      <dsp:txXfrm>
        <a:off x="1105369" y="1656250"/>
        <a:ext cx="806083" cy="500495"/>
      </dsp:txXfrm>
    </dsp:sp>
    <dsp:sp modelId="{FF97417F-82B5-454E-BAD5-8126460B27C6}">
      <dsp:nvSpPr>
        <dsp:cNvPr id="0" name=""/>
        <dsp:cNvSpPr/>
      </dsp:nvSpPr>
      <dsp:spPr>
        <a:xfrm>
          <a:off x="2020048" y="1552305"/>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1F972D-A102-47CE-90B9-9198CB4FED46}">
      <dsp:nvSpPr>
        <dsp:cNvPr id="0" name=""/>
        <dsp:cNvSpPr/>
      </dsp:nvSpPr>
      <dsp:spPr>
        <a:xfrm>
          <a:off x="2113073" y="1640679"/>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Méthodes Approchées</a:t>
          </a:r>
          <a:endParaRPr lang="fr-FR" sz="1000" kern="1200" dirty="0"/>
        </a:p>
      </dsp:txBody>
      <dsp:txXfrm>
        <a:off x="2128644" y="1656250"/>
        <a:ext cx="806083" cy="500495"/>
      </dsp:txXfrm>
    </dsp:sp>
    <dsp:sp modelId="{F8F9E837-B799-4AB3-A60F-C5D76F675696}">
      <dsp:nvSpPr>
        <dsp:cNvPr id="0" name=""/>
        <dsp:cNvSpPr/>
      </dsp:nvSpPr>
      <dsp:spPr>
        <a:xfrm>
          <a:off x="1508411" y="2327436"/>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89BCE8-876C-47FD-B4E7-BC8FE7326EB9}">
      <dsp:nvSpPr>
        <dsp:cNvPr id="0" name=""/>
        <dsp:cNvSpPr/>
      </dsp:nvSpPr>
      <dsp:spPr>
        <a:xfrm>
          <a:off x="1601436" y="2415810"/>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Heuristiques spécialisées</a:t>
          </a:r>
          <a:endParaRPr lang="fr-FR" sz="1000" kern="1200" dirty="0"/>
        </a:p>
      </dsp:txBody>
      <dsp:txXfrm>
        <a:off x="1617007" y="2431381"/>
        <a:ext cx="806083" cy="500495"/>
      </dsp:txXfrm>
    </dsp:sp>
    <dsp:sp modelId="{126CA32F-9CD2-48C2-86B4-C5D2A92A2291}">
      <dsp:nvSpPr>
        <dsp:cNvPr id="0" name=""/>
        <dsp:cNvSpPr/>
      </dsp:nvSpPr>
      <dsp:spPr>
        <a:xfrm>
          <a:off x="2531686" y="2327436"/>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95157A-0940-41E7-8006-1B6E546BDC77}">
      <dsp:nvSpPr>
        <dsp:cNvPr id="0" name=""/>
        <dsp:cNvSpPr/>
      </dsp:nvSpPr>
      <dsp:spPr>
        <a:xfrm>
          <a:off x="2624711" y="2415810"/>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Autres </a:t>
          </a:r>
          <a:endParaRPr lang="fr-FR" sz="1000" kern="1200" dirty="0"/>
        </a:p>
      </dsp:txBody>
      <dsp:txXfrm>
        <a:off x="2640282" y="2431381"/>
        <a:ext cx="806083" cy="500495"/>
      </dsp:txXfrm>
    </dsp:sp>
    <dsp:sp modelId="{FBFBF6FD-FA3B-480D-9DCD-DCD87BDA7EE7}">
      <dsp:nvSpPr>
        <dsp:cNvPr id="0" name=""/>
        <dsp:cNvSpPr/>
      </dsp:nvSpPr>
      <dsp:spPr>
        <a:xfrm>
          <a:off x="5184587" y="777174"/>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B1B22C-B39A-4277-A652-E1111D81EEF8}">
      <dsp:nvSpPr>
        <dsp:cNvPr id="0" name=""/>
        <dsp:cNvSpPr/>
      </dsp:nvSpPr>
      <dsp:spPr>
        <a:xfrm>
          <a:off x="5277612" y="865548"/>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continue</a:t>
          </a:r>
          <a:endParaRPr lang="fr-FR" sz="1000" kern="1200" dirty="0"/>
        </a:p>
      </dsp:txBody>
      <dsp:txXfrm>
        <a:off x="5293183" y="881119"/>
        <a:ext cx="806083" cy="500495"/>
      </dsp:txXfrm>
    </dsp:sp>
    <dsp:sp modelId="{8350C109-8182-436C-99BC-03D53D94EE49}">
      <dsp:nvSpPr>
        <dsp:cNvPr id="0" name=""/>
        <dsp:cNvSpPr/>
      </dsp:nvSpPr>
      <dsp:spPr>
        <a:xfrm>
          <a:off x="4672950" y="1552305"/>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B2BC46-2B39-46C3-9F4D-30AF76811923}">
      <dsp:nvSpPr>
        <dsp:cNvPr id="0" name=""/>
        <dsp:cNvSpPr/>
      </dsp:nvSpPr>
      <dsp:spPr>
        <a:xfrm>
          <a:off x="4765975" y="1640679"/>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Non linéaire</a:t>
          </a:r>
          <a:endParaRPr lang="fr-FR" sz="1000" kern="1200" dirty="0"/>
        </a:p>
      </dsp:txBody>
      <dsp:txXfrm>
        <a:off x="4781546" y="1656250"/>
        <a:ext cx="806083" cy="500495"/>
      </dsp:txXfrm>
    </dsp:sp>
    <dsp:sp modelId="{07751F0E-24C3-4E9F-9AC4-12608CDC4120}">
      <dsp:nvSpPr>
        <dsp:cNvPr id="0" name=""/>
        <dsp:cNvSpPr/>
      </dsp:nvSpPr>
      <dsp:spPr>
        <a:xfrm>
          <a:off x="3554961" y="2327436"/>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88A15E5-9F0D-4D0E-BD08-5C901CC2A1AA}">
      <dsp:nvSpPr>
        <dsp:cNvPr id="0" name=""/>
        <dsp:cNvSpPr/>
      </dsp:nvSpPr>
      <dsp:spPr>
        <a:xfrm>
          <a:off x="3647986" y="2415810"/>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Méthodes globales</a:t>
          </a:r>
          <a:endParaRPr lang="fr-FR" sz="1000" kern="1200" dirty="0"/>
        </a:p>
      </dsp:txBody>
      <dsp:txXfrm>
        <a:off x="3663557" y="2431381"/>
        <a:ext cx="806083" cy="500495"/>
      </dsp:txXfrm>
    </dsp:sp>
    <dsp:sp modelId="{7B324A53-5400-484A-9A4D-368F2ADD96BF}">
      <dsp:nvSpPr>
        <dsp:cNvPr id="0" name=""/>
        <dsp:cNvSpPr/>
      </dsp:nvSpPr>
      <dsp:spPr>
        <a:xfrm>
          <a:off x="2853897" y="3102567"/>
          <a:ext cx="1216077" cy="5578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3712FA-D6F4-4F40-86A1-2275F9A75E01}">
      <dsp:nvSpPr>
        <dsp:cNvPr id="0" name=""/>
        <dsp:cNvSpPr/>
      </dsp:nvSpPr>
      <dsp:spPr>
        <a:xfrm>
          <a:off x="2946922" y="3190940"/>
          <a:ext cx="1216077" cy="557847"/>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err="1" smtClean="0"/>
            <a:t>Métaheuristiques</a:t>
          </a:r>
          <a:endParaRPr lang="fr-FR" sz="1000" kern="1200" dirty="0"/>
        </a:p>
      </dsp:txBody>
      <dsp:txXfrm>
        <a:off x="2963261" y="3207279"/>
        <a:ext cx="1183399" cy="525169"/>
      </dsp:txXfrm>
    </dsp:sp>
    <dsp:sp modelId="{9003D140-25F6-459B-95C4-1ABEAFC44C2D}">
      <dsp:nvSpPr>
        <dsp:cNvPr id="0" name=""/>
        <dsp:cNvSpPr/>
      </dsp:nvSpPr>
      <dsp:spPr>
        <a:xfrm>
          <a:off x="2531686" y="3903907"/>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2AE0652-0899-4173-BEC3-30D41E184719}">
      <dsp:nvSpPr>
        <dsp:cNvPr id="0" name=""/>
        <dsp:cNvSpPr/>
      </dsp:nvSpPr>
      <dsp:spPr>
        <a:xfrm>
          <a:off x="2624711" y="3992281"/>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De voisinage</a:t>
          </a:r>
          <a:endParaRPr lang="fr-FR" sz="1000" kern="1200" dirty="0"/>
        </a:p>
      </dsp:txBody>
      <dsp:txXfrm>
        <a:off x="2640282" y="4007852"/>
        <a:ext cx="806083" cy="500495"/>
      </dsp:txXfrm>
    </dsp:sp>
    <dsp:sp modelId="{F7A41B0C-767E-439A-AC05-B55CC9033FCB}">
      <dsp:nvSpPr>
        <dsp:cNvPr id="0" name=""/>
        <dsp:cNvSpPr/>
      </dsp:nvSpPr>
      <dsp:spPr>
        <a:xfrm>
          <a:off x="3554961" y="3903907"/>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D039E98-7980-46A6-AC7B-3C570258F46C}">
      <dsp:nvSpPr>
        <dsp:cNvPr id="0" name=""/>
        <dsp:cNvSpPr/>
      </dsp:nvSpPr>
      <dsp:spPr>
        <a:xfrm>
          <a:off x="3647986" y="3992281"/>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err="1" smtClean="0"/>
            <a:t>Distibuée</a:t>
          </a:r>
          <a:r>
            <a:rPr lang="fr-FR" sz="1000" kern="1200" dirty="0" smtClean="0"/>
            <a:t> </a:t>
          </a:r>
          <a:endParaRPr lang="fr-FR" sz="1000" kern="1200" dirty="0"/>
        </a:p>
      </dsp:txBody>
      <dsp:txXfrm>
        <a:off x="3663557" y="4007852"/>
        <a:ext cx="806083" cy="500495"/>
      </dsp:txXfrm>
    </dsp:sp>
    <dsp:sp modelId="{8ECD7DAE-EB51-4C53-AAFE-1B1FBAFAEB14}">
      <dsp:nvSpPr>
        <dsp:cNvPr id="0" name=""/>
        <dsp:cNvSpPr/>
      </dsp:nvSpPr>
      <dsp:spPr>
        <a:xfrm>
          <a:off x="4256025" y="3102567"/>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E50854-C798-49BB-BE54-4A5776E29CD0}">
      <dsp:nvSpPr>
        <dsp:cNvPr id="0" name=""/>
        <dsp:cNvSpPr/>
      </dsp:nvSpPr>
      <dsp:spPr>
        <a:xfrm>
          <a:off x="4349050" y="3190940"/>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Classiques</a:t>
          </a:r>
          <a:endParaRPr lang="fr-FR" sz="1000" kern="1200" dirty="0"/>
        </a:p>
      </dsp:txBody>
      <dsp:txXfrm>
        <a:off x="4364621" y="3206511"/>
        <a:ext cx="806083" cy="500495"/>
      </dsp:txXfrm>
    </dsp:sp>
    <dsp:sp modelId="{CAED8235-065A-48D9-BADC-FACA9485B7BF}">
      <dsp:nvSpPr>
        <dsp:cNvPr id="0" name=""/>
        <dsp:cNvSpPr/>
      </dsp:nvSpPr>
      <dsp:spPr>
        <a:xfrm>
          <a:off x="5790938" y="2327436"/>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1AB9737-0DD4-4FAF-86C0-0BA807070387}">
      <dsp:nvSpPr>
        <dsp:cNvPr id="0" name=""/>
        <dsp:cNvSpPr/>
      </dsp:nvSpPr>
      <dsp:spPr>
        <a:xfrm>
          <a:off x="5883963" y="2415810"/>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Méthodes locales</a:t>
          </a:r>
          <a:endParaRPr lang="fr-FR" sz="1000" kern="1200" dirty="0"/>
        </a:p>
      </dsp:txBody>
      <dsp:txXfrm>
        <a:off x="5899534" y="2431381"/>
        <a:ext cx="806083" cy="500495"/>
      </dsp:txXfrm>
    </dsp:sp>
    <dsp:sp modelId="{86FF69FC-5185-4ED5-91FF-A7823A23E14A}">
      <dsp:nvSpPr>
        <dsp:cNvPr id="0" name=""/>
        <dsp:cNvSpPr/>
      </dsp:nvSpPr>
      <dsp:spPr>
        <a:xfrm>
          <a:off x="5279300" y="3102567"/>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E37F3C-8700-448C-A38F-AB73334CD352}">
      <dsp:nvSpPr>
        <dsp:cNvPr id="0" name=""/>
        <dsp:cNvSpPr/>
      </dsp:nvSpPr>
      <dsp:spPr>
        <a:xfrm>
          <a:off x="5372325" y="3190940"/>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Avec gradient</a:t>
          </a:r>
          <a:endParaRPr lang="fr-FR" sz="1000" kern="1200" dirty="0"/>
        </a:p>
      </dsp:txBody>
      <dsp:txXfrm>
        <a:off x="5387896" y="3206511"/>
        <a:ext cx="806083" cy="500495"/>
      </dsp:txXfrm>
    </dsp:sp>
    <dsp:sp modelId="{E22487D5-D7A8-42FB-A1E3-4EBDB509DC07}">
      <dsp:nvSpPr>
        <dsp:cNvPr id="0" name=""/>
        <dsp:cNvSpPr/>
      </dsp:nvSpPr>
      <dsp:spPr>
        <a:xfrm>
          <a:off x="6302576" y="3102567"/>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1E68B3-B46C-47E3-8F1D-60D99E2EADB4}">
      <dsp:nvSpPr>
        <dsp:cNvPr id="0" name=""/>
        <dsp:cNvSpPr/>
      </dsp:nvSpPr>
      <dsp:spPr>
        <a:xfrm>
          <a:off x="6395601" y="3190940"/>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Sans gradient</a:t>
          </a:r>
          <a:endParaRPr lang="fr-FR" sz="1000" kern="1200" dirty="0"/>
        </a:p>
      </dsp:txBody>
      <dsp:txXfrm>
        <a:off x="6411172" y="3206511"/>
        <a:ext cx="806083" cy="500495"/>
      </dsp:txXfrm>
    </dsp:sp>
    <dsp:sp modelId="{FBB40BD8-6787-4CDB-B29B-6E3C26FEC55C}">
      <dsp:nvSpPr>
        <dsp:cNvPr id="0" name=""/>
        <dsp:cNvSpPr/>
      </dsp:nvSpPr>
      <dsp:spPr>
        <a:xfrm>
          <a:off x="5696225" y="1552305"/>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B43DA1D-9A28-4E09-8BAB-CB1909F2E75C}">
      <dsp:nvSpPr>
        <dsp:cNvPr id="0" name=""/>
        <dsp:cNvSpPr/>
      </dsp:nvSpPr>
      <dsp:spPr>
        <a:xfrm>
          <a:off x="5789250" y="1640679"/>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Linéaire </a:t>
          </a:r>
          <a:endParaRPr lang="fr-FR" sz="1000" kern="1200" dirty="0"/>
        </a:p>
      </dsp:txBody>
      <dsp:txXfrm>
        <a:off x="5804821" y="1656250"/>
        <a:ext cx="806083" cy="500495"/>
      </dsp:txXfrm>
    </dsp:sp>
    <dsp:sp modelId="{15ED34D8-99D7-400F-BF77-4D6A11D6E0F8}">
      <dsp:nvSpPr>
        <dsp:cNvPr id="0" name=""/>
        <dsp:cNvSpPr/>
      </dsp:nvSpPr>
      <dsp:spPr>
        <a:xfrm>
          <a:off x="5283698" y="3905951"/>
          <a:ext cx="837225" cy="53163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FD8F818-EC6D-406C-9BA5-A645317FDDC8}">
      <dsp:nvSpPr>
        <dsp:cNvPr id="0" name=""/>
        <dsp:cNvSpPr/>
      </dsp:nvSpPr>
      <dsp:spPr>
        <a:xfrm>
          <a:off x="5376723" y="3994325"/>
          <a:ext cx="837225" cy="5316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Hybridation de méthodes</a:t>
          </a:r>
        </a:p>
      </dsp:txBody>
      <dsp:txXfrm>
        <a:off x="5392294" y="4009896"/>
        <a:ext cx="806083" cy="5004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E4F144C4-47BB-4A79-A572-9EBBB9F3A7C3}" type="datetimeFigureOut">
              <a:rPr lang="fr-FR" smtClean="0"/>
              <a:t>15/11/2017</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15453EF4-1B37-445F-8AA8-0896962C3341}" type="slidenum">
              <a:rPr lang="fr-FR" smtClean="0"/>
              <a:t>‹N°›</a:t>
            </a:fld>
            <a:endParaRPr lang="fr-FR"/>
          </a:p>
        </p:txBody>
      </p:sp>
    </p:spTree>
    <p:extLst>
      <p:ext uri="{BB962C8B-B14F-4D97-AF65-F5344CB8AC3E}">
        <p14:creationId xmlns:p14="http://schemas.microsoft.com/office/powerpoint/2010/main" val="3406047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DA371FB-27E0-40A7-8F1D-F3C09B7B1B18}" type="datetimeFigureOut">
              <a:rPr lang="fr-FR" smtClean="0"/>
              <a:t>15/11/2017</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7620782C-25EF-4D07-BDE4-BEA1D248D648}" type="slidenum">
              <a:rPr lang="fr-FR" smtClean="0"/>
              <a:t>‹N°›</a:t>
            </a:fld>
            <a:endParaRPr lang="fr-FR"/>
          </a:p>
        </p:txBody>
      </p:sp>
    </p:spTree>
    <p:extLst>
      <p:ext uri="{BB962C8B-B14F-4D97-AF65-F5344CB8AC3E}">
        <p14:creationId xmlns:p14="http://schemas.microsoft.com/office/powerpoint/2010/main" val="263158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655F1E0-C249-4A3E-B177-247DAA7C7FEE}" type="slidenum">
              <a:rPr lang="fr-FR" smtClean="0">
                <a:solidFill>
                  <a:prstClr val="black"/>
                </a:solidFill>
              </a:rPr>
              <a:pPr/>
              <a:t>1</a:t>
            </a:fld>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45" eaLnBrk="0" fontAlgn="base" hangingPunct="0">
              <a:spcBef>
                <a:spcPct val="30000"/>
              </a:spcBef>
              <a:spcAft>
                <a:spcPct val="0"/>
              </a:spcAft>
              <a:defRPr/>
            </a:pPr>
            <a:r>
              <a:rPr lang="fr-FR" dirty="0" smtClean="0"/>
              <a:t>0 à 7% vert</a:t>
            </a:r>
            <a:br>
              <a:rPr lang="fr-FR" dirty="0" smtClean="0"/>
            </a:br>
            <a:r>
              <a:rPr lang="fr-FR" dirty="0" smtClean="0"/>
              <a:t>de 7 à 14% orange</a:t>
            </a:r>
            <a:br>
              <a:rPr lang="fr-FR" dirty="0" smtClean="0"/>
            </a:br>
            <a:r>
              <a:rPr lang="fr-FR" dirty="0" smtClean="0"/>
              <a:t>de 14 à 20% Rouge</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Faible charge: 4 fruits sur 20 pousses</a:t>
            </a:r>
            <a:br>
              <a:rPr lang="fr-FR" dirty="0" smtClean="0"/>
            </a:br>
            <a:r>
              <a:rPr lang="fr-FR" dirty="0" smtClean="0"/>
              <a:t>Forte charge: 20 </a:t>
            </a:r>
            <a:r>
              <a:rPr lang="fr-FR" dirty="0" err="1" smtClean="0"/>
              <a:t>fruis</a:t>
            </a:r>
            <a:r>
              <a:rPr lang="fr-FR" dirty="0" smtClean="0"/>
              <a:t> sur 20 pousses</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Ici</a:t>
            </a:r>
            <a:r>
              <a:rPr lang="fr-FR" baseline="0" dirty="0" smtClean="0"/>
              <a:t>, on présente les résultats pour les quatre scénarios dans l’espace des critères. On voit que des génotypes adaptés à chaque scénario existent et que jouer sur la charge en fruits est mieux que d’avoir recours au stress pour contrôler la maladie!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0DD2E591-2EED-46F1-B27F-BE91ED2667BB}" type="slidenum">
              <a:rPr lang="fr-FR" smtClean="0"/>
              <a:pPr>
                <a:defRPr/>
              </a:pPr>
              <a:t>16</a:t>
            </a:fld>
            <a:endParaRPr lang="fr-FR"/>
          </a:p>
        </p:txBody>
      </p:sp>
    </p:spTree>
    <p:extLst>
      <p:ext uri="{BB962C8B-B14F-4D97-AF65-F5344CB8AC3E}">
        <p14:creationId xmlns:p14="http://schemas.microsoft.com/office/powerpoint/2010/main" val="11499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noProof="0" dirty="0" smtClean="0"/>
              <a:t>The</a:t>
            </a:r>
            <a:r>
              <a:rPr lang="en-US" sz="1200" b="0" baseline="0" noProof="0" dirty="0" smtClean="0"/>
              <a:t>refore, these are the objectives of our work :</a:t>
            </a:r>
            <a:endParaRPr lang="en-US" sz="1200" b="0" noProof="0" dirty="0" smtClean="0"/>
          </a:p>
          <a:p>
            <a:endParaRPr lang="en-US" sz="1200" b="1" dirty="0" smtClean="0"/>
          </a:p>
          <a:p>
            <a:r>
              <a:rPr lang="en-US" sz="1200" dirty="0" smtClean="0"/>
              <a:t>Highlight the </a:t>
            </a:r>
            <a:r>
              <a:rPr lang="en-US" sz="1200" b="1" dirty="0" smtClean="0"/>
              <a:t>genetic variability </a:t>
            </a:r>
            <a:r>
              <a:rPr lang="en-US" sz="1200" dirty="0" smtClean="0"/>
              <a:t>in the population</a:t>
            </a:r>
          </a:p>
          <a:p>
            <a:r>
              <a:rPr lang="en-US" sz="1200" dirty="0" smtClean="0"/>
              <a:t>Identify the </a:t>
            </a:r>
            <a:r>
              <a:rPr lang="en-US" sz="1200" b="1" dirty="0" smtClean="0"/>
              <a:t>main processes </a:t>
            </a:r>
            <a:r>
              <a:rPr lang="en-US" sz="1200" dirty="0" smtClean="0"/>
              <a:t>involved in drought resistance through a Principal Component Analysis (PCA)</a:t>
            </a:r>
          </a:p>
          <a:p>
            <a:r>
              <a:rPr lang="en-US" sz="1200" dirty="0" smtClean="0"/>
              <a:t>Set a guideline for the design of </a:t>
            </a:r>
            <a:r>
              <a:rPr lang="en-US" sz="1200" b="1" dirty="0" err="1" smtClean="0"/>
              <a:t>ideotypes</a:t>
            </a:r>
            <a:r>
              <a:rPr lang="en-US" sz="1200" dirty="0" smtClean="0"/>
              <a:t> i.e. ideal fruits that can resist to drought</a:t>
            </a:r>
          </a:p>
          <a:p>
            <a:endParaRPr lang="en-US" sz="1200" dirty="0" smtClean="0"/>
          </a:p>
          <a:p>
            <a:r>
              <a:rPr lang="en-US" sz="1200" dirty="0" smtClean="0"/>
              <a:t>To</a:t>
            </a:r>
            <a:r>
              <a:rPr lang="en-US" sz="1200" baseline="0" dirty="0" smtClean="0"/>
              <a:t> reach these objectives we will use a combined approach of mathematical models and optimization processes, based on the experimental data</a:t>
            </a:r>
            <a:endParaRPr lang="en-US" sz="1200" dirty="0" smtClean="0"/>
          </a:p>
          <a:p>
            <a:endParaRPr lang="en-US" dirty="0"/>
          </a:p>
        </p:txBody>
      </p:sp>
      <p:sp>
        <p:nvSpPr>
          <p:cNvPr id="4" name="Segnaposto numero diapositiva 3"/>
          <p:cNvSpPr>
            <a:spLocks noGrp="1"/>
          </p:cNvSpPr>
          <p:nvPr>
            <p:ph type="sldNum" sz="quarter" idx="10"/>
          </p:nvPr>
        </p:nvSpPr>
        <p:spPr/>
        <p:txBody>
          <a:bodyPr/>
          <a:lstStyle/>
          <a:p>
            <a:fld id="{6ADDA2C6-D6AE-40F5-A155-1BF4731F28E7}" type="slidenum">
              <a:rPr lang="en-GB" smtClean="0"/>
              <a:t>19</a:t>
            </a:fld>
            <a:endParaRPr lang="en-GB"/>
          </a:p>
        </p:txBody>
      </p:sp>
    </p:spTree>
    <p:extLst>
      <p:ext uri="{BB962C8B-B14F-4D97-AF65-F5344CB8AC3E}">
        <p14:creationId xmlns:p14="http://schemas.microsoft.com/office/powerpoint/2010/main" val="233702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In</a:t>
            </a:r>
            <a:r>
              <a:rPr lang="en-US" baseline="0" dirty="0" smtClean="0"/>
              <a:t> our study, we analyzed 117 recombination lines of a bi-parent breeding of </a:t>
            </a:r>
            <a:r>
              <a:rPr lang="en-US" baseline="0" dirty="0" err="1" smtClean="0"/>
              <a:t>Cervil</a:t>
            </a:r>
            <a:r>
              <a:rPr lang="en-US" baseline="0" dirty="0" smtClean="0"/>
              <a:t> and </a:t>
            </a:r>
            <a:r>
              <a:rPr lang="en-US" baseline="0" dirty="0" err="1" smtClean="0"/>
              <a:t>Levovil</a:t>
            </a:r>
            <a:r>
              <a:rPr lang="en-US" baseline="0" dirty="0" smtClean="0"/>
              <a:t> tomatoes</a:t>
            </a:r>
          </a:p>
          <a:p>
            <a:r>
              <a:rPr lang="en-US" baseline="0" dirty="0" smtClean="0"/>
              <a:t> in </a:t>
            </a:r>
            <a:r>
              <a:rPr lang="en-US" b="1" baseline="0" dirty="0" smtClean="0"/>
              <a:t>two different environmental conditions</a:t>
            </a:r>
            <a:r>
              <a:rPr lang="en-US" baseline="0" dirty="0" smtClean="0"/>
              <a:t>: the controlled condition and the water deficit condition, with less water supply.</a:t>
            </a:r>
          </a:p>
          <a:p>
            <a:endParaRPr lang="en-US" baseline="0" dirty="0" smtClean="0"/>
          </a:p>
          <a:p>
            <a:r>
              <a:rPr lang="en-US" baseline="0" dirty="0" smtClean="0"/>
              <a:t>The </a:t>
            </a:r>
            <a:r>
              <a:rPr lang="en-US" b="1" baseline="0" dirty="0" smtClean="0"/>
              <a:t>approach</a:t>
            </a:r>
            <a:r>
              <a:rPr lang="en-US" baseline="0" dirty="0" smtClean="0"/>
              <a:t> we used was a </a:t>
            </a:r>
            <a:r>
              <a:rPr lang="en-US" b="1" baseline="0" dirty="0" smtClean="0"/>
              <a:t>modelling</a:t>
            </a:r>
            <a:r>
              <a:rPr lang="en-US" baseline="0" dirty="0" smtClean="0"/>
              <a:t> approach, with a model called Virtual Fruit, which </a:t>
            </a:r>
            <a:r>
              <a:rPr lang="en-US" b="1" baseline="0" dirty="0" smtClean="0"/>
              <a:t>allows to simulate dry and fresh weights variations during the fruit growth </a:t>
            </a:r>
            <a:r>
              <a:rPr lang="en-US" b="0" baseline="0" dirty="0" smtClean="0"/>
              <a:t>by the computation of the main fruit physiological processes.</a:t>
            </a:r>
            <a:endParaRPr lang="en-US" b="1" baseline="0" dirty="0" smtClean="0"/>
          </a:p>
        </p:txBody>
      </p:sp>
      <p:sp>
        <p:nvSpPr>
          <p:cNvPr id="4" name="Segnaposto numero diapositiva 3"/>
          <p:cNvSpPr>
            <a:spLocks noGrp="1"/>
          </p:cNvSpPr>
          <p:nvPr>
            <p:ph type="sldNum" sz="quarter" idx="10"/>
          </p:nvPr>
        </p:nvSpPr>
        <p:spPr/>
        <p:txBody>
          <a:bodyPr/>
          <a:lstStyle/>
          <a:p>
            <a:fld id="{6ADDA2C6-D6AE-40F5-A155-1BF4731F28E7}" type="slidenum">
              <a:rPr lang="en-GB" smtClean="0"/>
              <a:t>20</a:t>
            </a:fld>
            <a:endParaRPr lang="en-GB"/>
          </a:p>
        </p:txBody>
      </p:sp>
    </p:spTree>
    <p:extLst>
      <p:ext uri="{BB962C8B-B14F-4D97-AF65-F5344CB8AC3E}">
        <p14:creationId xmlns:p14="http://schemas.microsoft.com/office/powerpoint/2010/main" val="307541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In</a:t>
            </a:r>
            <a:r>
              <a:rPr lang="en-US" baseline="0" dirty="0" smtClean="0"/>
              <a:t> the </a:t>
            </a:r>
            <a:r>
              <a:rPr lang="en-US" b="1" baseline="0" dirty="0" smtClean="0"/>
              <a:t>calibration</a:t>
            </a:r>
            <a:r>
              <a:rPr lang="en-US" baseline="0" dirty="0" smtClean="0"/>
              <a:t> phase, we had to </a:t>
            </a:r>
            <a:r>
              <a:rPr lang="en-US" b="1" baseline="0" dirty="0" smtClean="0"/>
              <a:t>minimize</a:t>
            </a:r>
            <a:r>
              <a:rPr lang="en-US" baseline="0" dirty="0" smtClean="0"/>
              <a:t> the </a:t>
            </a:r>
            <a:r>
              <a:rPr lang="en-US" b="1" baseline="0" dirty="0" smtClean="0"/>
              <a:t>prediction errors </a:t>
            </a:r>
            <a:r>
              <a:rPr lang="en-US" baseline="0" dirty="0" smtClean="0"/>
              <a:t>for dry and fresh mass, in Control and Water Deficit conditions. As </a:t>
            </a:r>
            <a:r>
              <a:rPr lang="en-US" b="1" baseline="0" dirty="0" smtClean="0"/>
              <a:t>performance index </a:t>
            </a:r>
            <a:r>
              <a:rPr lang="en-US" baseline="0" dirty="0" smtClean="0"/>
              <a:t>we used the </a:t>
            </a:r>
            <a:r>
              <a:rPr lang="en-US" b="1" baseline="0" dirty="0" smtClean="0"/>
              <a:t>normalized root mean squared error</a:t>
            </a:r>
            <a:r>
              <a:rPr lang="en-US" baseline="0" dirty="0" smtClean="0"/>
              <a:t> normalized to the observations</a:t>
            </a:r>
          </a:p>
          <a:p>
            <a:r>
              <a:rPr lang="en-US" baseline="0" dirty="0" smtClean="0"/>
              <a:t>Since the </a:t>
            </a:r>
            <a:r>
              <a:rPr lang="en-US" b="1" baseline="0" dirty="0" smtClean="0"/>
              <a:t>algorithm</a:t>
            </a:r>
            <a:r>
              <a:rPr lang="en-US" baseline="0" dirty="0" smtClean="0"/>
              <a:t> used for the </a:t>
            </a:r>
            <a:r>
              <a:rPr lang="en-US" b="1" baseline="0" dirty="0" smtClean="0"/>
              <a:t>resolution better performs with two objectives</a:t>
            </a:r>
            <a:r>
              <a:rPr lang="en-US" baseline="0" dirty="0" smtClean="0"/>
              <a:t>, we </a:t>
            </a:r>
            <a:r>
              <a:rPr lang="en-US" b="1" baseline="0" dirty="0" smtClean="0"/>
              <a:t>aggregated</a:t>
            </a:r>
            <a:r>
              <a:rPr lang="en-US" baseline="0" dirty="0" smtClean="0"/>
              <a:t> them in two objectives, </a:t>
            </a:r>
          </a:p>
          <a:p>
            <a:endParaRPr lang="en-US" baseline="0" dirty="0" smtClean="0"/>
          </a:p>
          <a:p>
            <a:r>
              <a:rPr lang="en-US" dirty="0" smtClean="0"/>
              <a:t>Using</a:t>
            </a:r>
            <a:r>
              <a:rPr lang="en-US" baseline="0" dirty="0" smtClean="0"/>
              <a:t> as objectives the mean values for Control and Water Deficit.</a:t>
            </a:r>
            <a:endParaRPr lang="en-US" dirty="0"/>
          </a:p>
        </p:txBody>
      </p:sp>
      <p:sp>
        <p:nvSpPr>
          <p:cNvPr id="4" name="Segnaposto numero diapositiva 3"/>
          <p:cNvSpPr>
            <a:spLocks noGrp="1"/>
          </p:cNvSpPr>
          <p:nvPr>
            <p:ph type="sldNum" sz="quarter" idx="10"/>
          </p:nvPr>
        </p:nvSpPr>
        <p:spPr/>
        <p:txBody>
          <a:bodyPr/>
          <a:lstStyle/>
          <a:p>
            <a:fld id="{6ADDA2C6-D6AE-40F5-A155-1BF4731F28E7}" type="slidenum">
              <a:rPr lang="en-GB" smtClean="0"/>
              <a:t>21</a:t>
            </a:fld>
            <a:endParaRPr lang="en-GB"/>
          </a:p>
        </p:txBody>
      </p:sp>
    </p:spTree>
    <p:extLst>
      <p:ext uri="{BB962C8B-B14F-4D97-AF65-F5344CB8AC3E}">
        <p14:creationId xmlns:p14="http://schemas.microsoft.com/office/powerpoint/2010/main" val="75818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Here we see the calibration results in the case of the parental line </a:t>
            </a:r>
            <a:r>
              <a:rPr lang="en-US" dirty="0" err="1" smtClean="0"/>
              <a:t>Cervil</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x-axes we see the time of simulation (from the </a:t>
            </a:r>
            <a:r>
              <a:rPr lang="en-US" baseline="0" dirty="0" err="1" smtClean="0"/>
              <a:t>anthesis</a:t>
            </a:r>
            <a:r>
              <a:rPr lang="en-US" baseline="0" dirty="0" smtClean="0"/>
              <a:t>).</a:t>
            </a:r>
            <a:endParaRPr lang="en-US" dirty="0" smtClean="0"/>
          </a:p>
          <a:p>
            <a:r>
              <a:rPr lang="en-US" dirty="0" smtClean="0"/>
              <a:t>On the</a:t>
            </a:r>
            <a:r>
              <a:rPr lang="en-US" baseline="0" dirty="0" smtClean="0"/>
              <a:t> y-axes we have the fresh and the dry weight predicted in controlled and water deficit. The lines are the simulated values and the dots represent the observations. </a:t>
            </a:r>
          </a:p>
          <a:p>
            <a:r>
              <a:rPr lang="en-US" dirty="0" smtClean="0"/>
              <a:t>On the top of each graphics we</a:t>
            </a:r>
            <a:r>
              <a:rPr lang="en-US" baseline="0" dirty="0" smtClean="0"/>
              <a:t> indicated the </a:t>
            </a:r>
            <a:r>
              <a:rPr lang="en-US" dirty="0" smtClean="0"/>
              <a:t>associated</a:t>
            </a:r>
            <a:r>
              <a:rPr lang="en-US" baseline="0" dirty="0" smtClean="0"/>
              <a:t> prediction errors, that varied in this case around 9 percent.</a:t>
            </a:r>
            <a:endParaRPr lang="en-US" dirty="0"/>
          </a:p>
        </p:txBody>
      </p:sp>
      <p:sp>
        <p:nvSpPr>
          <p:cNvPr id="4" name="Segnaposto numero diapositiva 3"/>
          <p:cNvSpPr>
            <a:spLocks noGrp="1"/>
          </p:cNvSpPr>
          <p:nvPr>
            <p:ph type="sldNum" sz="quarter" idx="10"/>
          </p:nvPr>
        </p:nvSpPr>
        <p:spPr/>
        <p:txBody>
          <a:bodyPr/>
          <a:lstStyle/>
          <a:p>
            <a:fld id="{6ADDA2C6-D6AE-40F5-A155-1BF4731F28E7}" type="slidenum">
              <a:rPr lang="en-GB" smtClean="0"/>
              <a:t>22</a:t>
            </a:fld>
            <a:endParaRPr lang="en-GB"/>
          </a:p>
        </p:txBody>
      </p:sp>
    </p:spTree>
    <p:extLst>
      <p:ext uri="{BB962C8B-B14F-4D97-AF65-F5344CB8AC3E}">
        <p14:creationId xmlns:p14="http://schemas.microsoft.com/office/powerpoint/2010/main" val="160356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Here we see the calibration results in the case of the parental line </a:t>
            </a:r>
            <a:r>
              <a:rPr lang="en-US" dirty="0" err="1" smtClean="0"/>
              <a:t>Cervil</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x-axes we see the time of simulation (from the </a:t>
            </a:r>
            <a:r>
              <a:rPr lang="en-US" baseline="0" dirty="0" err="1" smtClean="0"/>
              <a:t>anthesis</a:t>
            </a:r>
            <a:r>
              <a:rPr lang="en-US" baseline="0" dirty="0" smtClean="0"/>
              <a:t>).</a:t>
            </a:r>
            <a:endParaRPr lang="en-US" dirty="0" smtClean="0"/>
          </a:p>
          <a:p>
            <a:r>
              <a:rPr lang="en-US" dirty="0" smtClean="0"/>
              <a:t>On the</a:t>
            </a:r>
            <a:r>
              <a:rPr lang="en-US" baseline="0" dirty="0" smtClean="0"/>
              <a:t> y-axes we have the fresh and the dry weight predicted in controlled and water deficit. The lines are the simulated values and the dots represent the observations. </a:t>
            </a:r>
          </a:p>
          <a:p>
            <a:r>
              <a:rPr lang="en-US" dirty="0" smtClean="0"/>
              <a:t>On the top of each graphics we</a:t>
            </a:r>
            <a:r>
              <a:rPr lang="en-US" baseline="0" dirty="0" smtClean="0"/>
              <a:t> indicated the </a:t>
            </a:r>
            <a:r>
              <a:rPr lang="en-US" dirty="0" smtClean="0"/>
              <a:t>associated</a:t>
            </a:r>
            <a:r>
              <a:rPr lang="en-US" baseline="0" dirty="0" smtClean="0"/>
              <a:t> prediction errors, that varied in this case around 9 percent.</a:t>
            </a:r>
            <a:endParaRPr lang="en-US" dirty="0" smtClean="0"/>
          </a:p>
          <a:p>
            <a:endParaRPr lang="en-US" dirty="0" smtClean="0"/>
          </a:p>
          <a:p>
            <a:r>
              <a:rPr lang="en-US" dirty="0" smtClean="0"/>
              <a:t>In the </a:t>
            </a:r>
            <a:r>
              <a:rPr lang="en-US" dirty="0" err="1" smtClean="0"/>
              <a:t>Levovil</a:t>
            </a:r>
            <a:r>
              <a:rPr lang="en-US" baseline="0" dirty="0" smtClean="0"/>
              <a:t> case, the fits were worse, with high underestimation in the fresh mass growth in controlled condition. </a:t>
            </a:r>
            <a:endParaRPr lang="en-US" dirty="0"/>
          </a:p>
        </p:txBody>
      </p:sp>
      <p:sp>
        <p:nvSpPr>
          <p:cNvPr id="4" name="Segnaposto numero diapositiva 3"/>
          <p:cNvSpPr>
            <a:spLocks noGrp="1"/>
          </p:cNvSpPr>
          <p:nvPr>
            <p:ph type="sldNum" sz="quarter" idx="10"/>
          </p:nvPr>
        </p:nvSpPr>
        <p:spPr/>
        <p:txBody>
          <a:bodyPr/>
          <a:lstStyle/>
          <a:p>
            <a:fld id="{6ADDA2C6-D6AE-40F5-A155-1BF4731F28E7}" type="slidenum">
              <a:rPr lang="en-GB" smtClean="0"/>
              <a:t>23</a:t>
            </a:fld>
            <a:endParaRPr lang="en-GB"/>
          </a:p>
        </p:txBody>
      </p:sp>
    </p:spTree>
    <p:extLst>
      <p:ext uri="{BB962C8B-B14F-4D97-AF65-F5344CB8AC3E}">
        <p14:creationId xmlns:p14="http://schemas.microsoft.com/office/powerpoint/2010/main" val="3737983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For the</a:t>
            </a:r>
            <a:r>
              <a:rPr lang="en-US" baseline="0" dirty="0" smtClean="0"/>
              <a:t> design of </a:t>
            </a:r>
            <a:r>
              <a:rPr lang="en-US" baseline="0" dirty="0" err="1" smtClean="0"/>
              <a:t>ideotypes</a:t>
            </a:r>
            <a:r>
              <a:rPr lang="en-US" baseline="0" dirty="0" smtClean="0"/>
              <a:t> we used the ranges of parameters obtained in the calibration to generate ideal fruits</a:t>
            </a:r>
          </a:p>
          <a:p>
            <a:r>
              <a:rPr lang="en-US" baseline="0" dirty="0" smtClean="0"/>
              <a:t>We had analyzed three different sizes of fruits</a:t>
            </a:r>
            <a:endParaRPr lang="en-US" dirty="0" smtClean="0"/>
          </a:p>
          <a:p>
            <a:endParaRPr lang="en-US" dirty="0" smtClean="0"/>
          </a:p>
          <a:p>
            <a:r>
              <a:rPr lang="en-US" dirty="0" smtClean="0"/>
              <a:t>The</a:t>
            </a:r>
            <a:r>
              <a:rPr lang="en-US" baseline="0" dirty="0" smtClean="0"/>
              <a:t> objectives changed: we wanted to maximize the dry matter content in the controlled condition (the fruit </a:t>
            </a:r>
            <a:r>
              <a:rPr lang="en-US" baseline="0" dirty="0" err="1" smtClean="0"/>
              <a:t>fleshness</a:t>
            </a:r>
            <a:r>
              <a:rPr lang="en-US" baseline="0" dirty="0" smtClean="0"/>
              <a:t>) and minimize the amount of water lost in the water deficit regime</a:t>
            </a:r>
          </a:p>
        </p:txBody>
      </p:sp>
      <p:sp>
        <p:nvSpPr>
          <p:cNvPr id="4" name="Segnaposto numero diapositiva 3"/>
          <p:cNvSpPr>
            <a:spLocks noGrp="1"/>
          </p:cNvSpPr>
          <p:nvPr>
            <p:ph type="sldNum" sz="quarter" idx="10"/>
          </p:nvPr>
        </p:nvSpPr>
        <p:spPr/>
        <p:txBody>
          <a:bodyPr/>
          <a:lstStyle/>
          <a:p>
            <a:fld id="{6ADDA2C6-D6AE-40F5-A155-1BF4731F28E7}" type="slidenum">
              <a:rPr lang="en-GB" smtClean="0"/>
              <a:t>24</a:t>
            </a:fld>
            <a:endParaRPr lang="en-GB"/>
          </a:p>
        </p:txBody>
      </p:sp>
    </p:spTree>
    <p:extLst>
      <p:ext uri="{BB962C8B-B14F-4D97-AF65-F5344CB8AC3E}">
        <p14:creationId xmlns:p14="http://schemas.microsoft.com/office/powerpoint/2010/main" val="68366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a:t>
            </a:r>
            <a:r>
              <a:rPr lang="en-US" baseline="0" dirty="0" smtClean="0"/>
              <a:t> design of </a:t>
            </a:r>
            <a:r>
              <a:rPr lang="en-US" baseline="0" dirty="0" err="1" smtClean="0"/>
              <a:t>ideotypes</a:t>
            </a:r>
            <a:r>
              <a:rPr lang="en-US" baseline="0" dirty="0" smtClean="0"/>
              <a:t>, we solved the optimization problem and looked at the resulting fruits with more than 8 percent of dry matter content and less than 15% of water loss in stressed condition in confront to the control.</a:t>
            </a:r>
          </a:p>
          <a:p>
            <a:endParaRPr lang="en-US" dirty="0" smtClean="0"/>
          </a:p>
          <a:p>
            <a:r>
              <a:rPr lang="en-US" dirty="0" smtClean="0"/>
              <a:t>In the figures</a:t>
            </a:r>
            <a:r>
              <a:rPr lang="en-US" baseline="0" dirty="0" smtClean="0"/>
              <a:t> we see the dry matter content against the water loss and the red-contoured areas which are the places where dry matter content is higher than 8 percent and the water loss is less than 15 percent. The black points are the solutions found by 20 repetitions of the optimization algorithm, the red points are the one we selected as ideal fruits and the blue points are the observed values in our experimental population</a:t>
            </a:r>
            <a:endParaRPr lang="en-US" dirty="0" smtClean="0"/>
          </a:p>
          <a:p>
            <a:r>
              <a:rPr lang="en-US" dirty="0" smtClean="0"/>
              <a:t>In the smallest</a:t>
            </a:r>
            <a:r>
              <a:rPr lang="en-US" baseline="0" dirty="0" smtClean="0"/>
              <a:t> fruit size we can see the presence of some existing fruits that already have the ideal characteristics, so it’s possible to reach the two objectives with individuals of the existing population</a:t>
            </a:r>
          </a:p>
          <a:p>
            <a:r>
              <a:rPr lang="en-US" baseline="0" dirty="0" smtClean="0"/>
              <a:t>In the medium size fruits we found better ideal fruits with respect to the existing one in the population.</a:t>
            </a:r>
          </a:p>
          <a:p>
            <a:endParaRPr lang="en-US" baseline="0" dirty="0" smtClean="0"/>
          </a:p>
          <a:p>
            <a:endParaRPr lang="en-US" dirty="0"/>
          </a:p>
        </p:txBody>
      </p:sp>
      <p:sp>
        <p:nvSpPr>
          <p:cNvPr id="4" name="Segnaposto numero diapositiva 3"/>
          <p:cNvSpPr>
            <a:spLocks noGrp="1"/>
          </p:cNvSpPr>
          <p:nvPr>
            <p:ph type="sldNum" sz="quarter" idx="10"/>
          </p:nvPr>
        </p:nvSpPr>
        <p:spPr/>
        <p:txBody>
          <a:bodyPr/>
          <a:lstStyle/>
          <a:p>
            <a:fld id="{6ADDA2C6-D6AE-40F5-A155-1BF4731F28E7}" type="slidenum">
              <a:rPr lang="en-GB" smtClean="0"/>
              <a:t>25</a:t>
            </a:fld>
            <a:endParaRPr lang="en-GB"/>
          </a:p>
        </p:txBody>
      </p:sp>
    </p:spTree>
    <p:extLst>
      <p:ext uri="{BB962C8B-B14F-4D97-AF65-F5344CB8AC3E}">
        <p14:creationId xmlns:p14="http://schemas.microsoft.com/office/powerpoint/2010/main" val="3431486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a:t>
            </a:r>
            <a:r>
              <a:rPr lang="en-US" baseline="0" dirty="0" smtClean="0"/>
              <a:t> design of </a:t>
            </a:r>
            <a:r>
              <a:rPr lang="en-US" baseline="0" dirty="0" err="1" smtClean="0"/>
              <a:t>ideotypes</a:t>
            </a:r>
            <a:r>
              <a:rPr lang="en-US" baseline="0" dirty="0" smtClean="0"/>
              <a:t>, we solved the optimization problem and looked at the resulting fruits with more than 8 percent of dry matter content and less than 15% of water loss in stressed condition in confront to the control</a:t>
            </a:r>
            <a:endParaRPr lang="en-US" dirty="0" smtClean="0"/>
          </a:p>
          <a:p>
            <a:endParaRPr lang="en-US" dirty="0" smtClean="0"/>
          </a:p>
          <a:p>
            <a:r>
              <a:rPr lang="en-US" dirty="0" smtClean="0"/>
              <a:t>In the smallest</a:t>
            </a:r>
            <a:r>
              <a:rPr lang="en-US" baseline="0" dirty="0" smtClean="0"/>
              <a:t> fruit size we can see the presence of some existing fruits that already have the ideal characteristics, so it’s possible to reach the two objectives with individuals of the existing population</a:t>
            </a:r>
          </a:p>
          <a:p>
            <a:r>
              <a:rPr lang="en-US" baseline="0" dirty="0" smtClean="0"/>
              <a:t>In the medium size fruits we found better ideal fruits.</a:t>
            </a:r>
          </a:p>
          <a:p>
            <a:endParaRPr lang="en-US" dirty="0" smtClean="0"/>
          </a:p>
          <a:p>
            <a:r>
              <a:rPr lang="en-US" dirty="0" smtClean="0"/>
              <a:t>In the big</a:t>
            </a:r>
            <a:r>
              <a:rPr lang="en-US" baseline="0" dirty="0" smtClean="0"/>
              <a:t> size fruits, all the </a:t>
            </a:r>
            <a:r>
              <a:rPr lang="en-US" baseline="0" dirty="0" err="1" smtClean="0"/>
              <a:t>ideotypes</a:t>
            </a:r>
            <a:r>
              <a:rPr lang="en-US" baseline="0" dirty="0" smtClean="0"/>
              <a:t> were better than </a:t>
            </a:r>
            <a:r>
              <a:rPr lang="en-US" baseline="0" dirty="0" err="1" smtClean="0"/>
              <a:t>Levovil</a:t>
            </a:r>
            <a:r>
              <a:rPr lang="en-US" baseline="0" dirty="0" smtClean="0"/>
              <a:t>, the only real fruit belonging to this size. Anyway we notice that there exists a tradeoff between the two objectives.</a:t>
            </a:r>
            <a:endParaRPr lang="en-US" dirty="0"/>
          </a:p>
        </p:txBody>
      </p:sp>
      <p:sp>
        <p:nvSpPr>
          <p:cNvPr id="4" name="Segnaposto numero diapositiva 3"/>
          <p:cNvSpPr>
            <a:spLocks noGrp="1"/>
          </p:cNvSpPr>
          <p:nvPr>
            <p:ph type="sldNum" sz="quarter" idx="10"/>
          </p:nvPr>
        </p:nvSpPr>
        <p:spPr/>
        <p:txBody>
          <a:bodyPr/>
          <a:lstStyle/>
          <a:p>
            <a:fld id="{6ADDA2C6-D6AE-40F5-A155-1BF4731F28E7}" type="slidenum">
              <a:rPr lang="en-GB" smtClean="0"/>
              <a:t>26</a:t>
            </a:fld>
            <a:endParaRPr lang="en-GB"/>
          </a:p>
        </p:txBody>
      </p:sp>
    </p:spTree>
    <p:extLst>
      <p:ext uri="{BB962C8B-B14F-4D97-AF65-F5344CB8AC3E}">
        <p14:creationId xmlns:p14="http://schemas.microsoft.com/office/powerpoint/2010/main" val="343148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These are the results for the ideotypes PCA on the model parameters, divided</a:t>
            </a:r>
            <a:r>
              <a:rPr lang="en-US" baseline="0" noProof="0" dirty="0" smtClean="0"/>
              <a:t> by the groups established according to the size</a:t>
            </a:r>
            <a:r>
              <a:rPr lang="en-US" noProof="0" dirty="0" smtClean="0"/>
              <a:t>.</a:t>
            </a:r>
            <a:r>
              <a:rPr lang="en-US" baseline="0" noProof="0" dirty="0" smtClean="0"/>
              <a:t> </a:t>
            </a:r>
          </a:p>
          <a:p>
            <a:r>
              <a:rPr lang="it-IT" baseline="0" noProof="0" dirty="0" smtClean="0"/>
              <a:t>Sizes are very differentiated in the PC components and we see again that the conductivities and the sugar uptake come up. The higher fruit size of group 1 is related to a high sugar uptake, suggesting that this process could be important for drought resistance. In the ideotypes case, pedicel conductivities and fruit membranes conductivities have opposite relationship.</a:t>
            </a:r>
            <a:endParaRPr lang="en-US" noProof="0" dirty="0"/>
          </a:p>
        </p:txBody>
      </p:sp>
      <p:sp>
        <p:nvSpPr>
          <p:cNvPr id="4" name="Espace réservé du numéro de diapositive 3"/>
          <p:cNvSpPr>
            <a:spLocks noGrp="1"/>
          </p:cNvSpPr>
          <p:nvPr>
            <p:ph type="sldNum" sz="quarter" idx="10"/>
          </p:nvPr>
        </p:nvSpPr>
        <p:spPr/>
        <p:txBody>
          <a:bodyPr/>
          <a:lstStyle/>
          <a:p>
            <a:fld id="{6ADDA2C6-D6AE-40F5-A155-1BF4731F28E7}" type="slidenum">
              <a:rPr lang="en-GB" smtClean="0"/>
              <a:t>27</a:t>
            </a:fld>
            <a:endParaRPr lang="en-GB"/>
          </a:p>
        </p:txBody>
      </p:sp>
    </p:spTree>
    <p:extLst>
      <p:ext uri="{BB962C8B-B14F-4D97-AF65-F5344CB8AC3E}">
        <p14:creationId xmlns:p14="http://schemas.microsoft.com/office/powerpoint/2010/main" val="28377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p:sp>
      <p:sp>
        <p:nvSpPr>
          <p:cNvPr id="358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fr-FR" dirty="0" smtClean="0"/>
              <a:t>Production agricole</a:t>
            </a:r>
            <a:r>
              <a:rPr lang="fr-FR" baseline="0" dirty="0" smtClean="0"/>
              <a:t> intensive: plus on traite plus le rendement agricole est important.</a:t>
            </a:r>
          </a:p>
          <a:p>
            <a:r>
              <a:rPr lang="fr-FR" baseline="0" dirty="0" smtClean="0"/>
              <a:t>Agriculture durable: on cherche à produire plus en minimisant l’impact environnemental (pesticides). </a:t>
            </a:r>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0756C-B1FE-4F24-AA02-9AC58ED310AA}" type="slidenum">
              <a:rPr lang="en-US">
                <a:solidFill>
                  <a:prstClr val="black"/>
                </a:solidFill>
              </a:rPr>
              <a:pPr/>
              <a:t>28</a:t>
            </a:fld>
            <a:endParaRPr lang="en-US">
              <a:solidFill>
                <a:prstClr val="black"/>
              </a:solidFill>
            </a:endParaRPr>
          </a:p>
        </p:txBody>
      </p:sp>
      <p:sp>
        <p:nvSpPr>
          <p:cNvPr id="18434" name="Rectangle 2"/>
          <p:cNvSpPr>
            <a:spLocks noGrp="1" noRot="1" noChangeAspect="1" noChangeArrowheads="1" noTextEdit="1"/>
          </p:cNvSpPr>
          <p:nvPr>
            <p:ph type="sldImg"/>
          </p:nvPr>
        </p:nvSpPr>
        <p:spPr>
          <a:xfrm>
            <a:off x="919163" y="744538"/>
            <a:ext cx="4965700" cy="3724275"/>
          </a:xfrm>
          <a:ln/>
        </p:spPr>
      </p:sp>
      <p:sp>
        <p:nvSpPr>
          <p:cNvPr id="1843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655F1E0-C249-4A3E-B177-247DAA7C7FEE}" type="slidenum">
              <a:rPr lang="fr-FR" smtClean="0">
                <a:solidFill>
                  <a:prstClr val="black"/>
                </a:solidFill>
              </a:rPr>
              <a:pPr/>
              <a:t>29</a:t>
            </a:fld>
            <a:endParaRPr lang="fr-FR">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C0756C-B1FE-4F24-AA02-9AC58ED310AA}" type="slidenum">
              <a:rPr lang="en-US">
                <a:solidFill>
                  <a:prstClr val="black"/>
                </a:solidFill>
              </a:rPr>
              <a:pPr/>
              <a:t>31</a:t>
            </a:fld>
            <a:endParaRPr lang="en-US">
              <a:solidFill>
                <a:prstClr val="black"/>
              </a:solidFill>
            </a:endParaRPr>
          </a:p>
        </p:txBody>
      </p:sp>
      <p:sp>
        <p:nvSpPr>
          <p:cNvPr id="18434" name="Rectangle 2"/>
          <p:cNvSpPr>
            <a:spLocks noGrp="1" noRot="1" noChangeAspect="1" noChangeArrowheads="1" noTextEdit="1"/>
          </p:cNvSpPr>
          <p:nvPr>
            <p:ph type="sldImg"/>
          </p:nvPr>
        </p:nvSpPr>
        <p:spPr>
          <a:xfrm>
            <a:off x="919163" y="744538"/>
            <a:ext cx="4965700" cy="3724275"/>
          </a:xfrm>
          <a:ln/>
        </p:spPr>
      </p:sp>
      <p:sp>
        <p:nvSpPr>
          <p:cNvPr id="1843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C69B9D-157C-42F5-A86C-52605A293F88}" type="slidenum">
              <a:rPr lang="fr-FR"/>
              <a:pPr/>
              <a:t>7</a:t>
            </a:fld>
            <a:endParaRPr lang="fr-FR"/>
          </a:p>
        </p:txBody>
      </p:sp>
      <p:sp>
        <p:nvSpPr>
          <p:cNvPr id="65538" name="Espace réservé de l'image des diapositives 1"/>
          <p:cNvSpPr>
            <a:spLocks noGrp="1" noRot="1" noChangeAspect="1" noTextEdit="1"/>
          </p:cNvSpPr>
          <p:nvPr>
            <p:ph type="sldImg"/>
          </p:nvPr>
        </p:nvSpPr>
        <p:spPr>
          <a:xfrm>
            <a:off x="917575" y="746125"/>
            <a:ext cx="4964113" cy="3724275"/>
          </a:xfrm>
          <a:ln/>
        </p:spPr>
      </p:sp>
      <p:sp>
        <p:nvSpPr>
          <p:cNvPr id="65539" name="Espace réservé des commentaires 2"/>
          <p:cNvSpPr>
            <a:spLocks noGrp="1"/>
          </p:cNvSpPr>
          <p:nvPr>
            <p:ph type="body" idx="1"/>
          </p:nvPr>
        </p:nvSpPr>
        <p:spPr>
          <a:xfrm>
            <a:off x="679927" y="4716663"/>
            <a:ext cx="5439410" cy="4466692"/>
          </a:xfrm>
        </p:spPr>
        <p:txBody>
          <a:bodyPr lIns="91077" tIns="45539" rIns="91077" bIns="45539"/>
          <a:lstStyle/>
          <a:p>
            <a:pPr>
              <a:spcBef>
                <a:spcPct val="0"/>
              </a:spcBef>
            </a:pPr>
            <a:r>
              <a:rPr lang="en-US" b="1" dirty="0"/>
              <a:t>First of all: why to use the </a:t>
            </a:r>
            <a:r>
              <a:rPr lang="en-US" b="1" dirty="0" err="1"/>
              <a:t>multiobjective</a:t>
            </a:r>
            <a:r>
              <a:rPr lang="en-US" b="1" dirty="0"/>
              <a:t> evolutionary algorithms (MOEAs)? </a:t>
            </a:r>
            <a:endParaRPr lang="fr-FR" dirty="0"/>
          </a:p>
          <a:p>
            <a:pPr>
              <a:spcBef>
                <a:spcPct val="0"/>
              </a:spcBef>
            </a:pPr>
            <a:r>
              <a:rPr lang="en-US" dirty="0"/>
              <a:t>The design of innovative </a:t>
            </a:r>
            <a:r>
              <a:rPr lang="en-US" dirty="0" err="1"/>
              <a:t>ideotypes</a:t>
            </a:r>
            <a:r>
              <a:rPr lang="en-US" dirty="0"/>
              <a:t> can be seen as a </a:t>
            </a:r>
            <a:r>
              <a:rPr lang="en-US" dirty="0" err="1"/>
              <a:t>multiobjective</a:t>
            </a:r>
            <a:r>
              <a:rPr lang="en-US" dirty="0"/>
              <a:t> optimization problem. </a:t>
            </a:r>
            <a:endParaRPr lang="fr-FR" dirty="0"/>
          </a:p>
          <a:p>
            <a:pPr>
              <a:spcBef>
                <a:spcPct val="0"/>
              </a:spcBef>
            </a:pPr>
            <a:r>
              <a:rPr lang="en-US" dirty="0"/>
              <a:t>The </a:t>
            </a:r>
            <a:r>
              <a:rPr lang="en-US" dirty="0" err="1"/>
              <a:t>multiobjective</a:t>
            </a:r>
            <a:r>
              <a:rPr lang="en-US" dirty="0"/>
              <a:t> optimization aims at minimizing a set of functions f1,…</a:t>
            </a:r>
            <a:r>
              <a:rPr lang="en-US" dirty="0" err="1"/>
              <a:t>fn</a:t>
            </a:r>
            <a:r>
              <a:rPr lang="en-US" dirty="0"/>
              <a:t> with respect to a set of constraints g1, g2, ….,</a:t>
            </a:r>
            <a:r>
              <a:rPr lang="en-US" dirty="0" err="1"/>
              <a:t>gk</a:t>
            </a:r>
            <a:r>
              <a:rPr lang="en-US" dirty="0"/>
              <a:t> on the decision variables (x1,x2,…………..</a:t>
            </a:r>
            <a:r>
              <a:rPr lang="en-US" dirty="0" err="1"/>
              <a:t>xp</a:t>
            </a:r>
            <a:r>
              <a:rPr lang="en-US" dirty="0"/>
              <a:t>). Constraints may be equalities or inequalities, bounds of decisions variables or more complicated.  </a:t>
            </a:r>
            <a:endParaRPr lang="fr-FR" dirty="0"/>
          </a:p>
          <a:p>
            <a:pPr>
              <a:spcBef>
                <a:spcPct val="0"/>
              </a:spcBef>
            </a:pPr>
            <a:r>
              <a:rPr lang="en-US" dirty="0"/>
              <a:t>Two principal types of approaches are dedicated to solve </a:t>
            </a:r>
            <a:r>
              <a:rPr lang="en-US" dirty="0" err="1"/>
              <a:t>multiobjective</a:t>
            </a:r>
            <a:r>
              <a:rPr lang="en-US" dirty="0"/>
              <a:t> problems. The first Approaches, by aggregation, which optimize a weighted combination of the different objective to optimize, as a single objective problem. The second class of resolution methods are said Pareto approaches. This class takes in consideration all the objectives. Then there is no order relation between solutions… </a:t>
            </a:r>
            <a:endParaRPr lang="fr-FR" dirty="0"/>
          </a:p>
          <a:p>
            <a:pPr>
              <a:spcBef>
                <a:spcPct val="0"/>
              </a:spcBef>
            </a:pPr>
            <a:r>
              <a:rPr lang="en-US" dirty="0"/>
              <a:t>We choose to use an approach of this last class for the design of innovative </a:t>
            </a:r>
            <a:r>
              <a:rPr lang="en-US" dirty="0" err="1"/>
              <a:t>ideotypes</a:t>
            </a:r>
            <a:r>
              <a:rPr lang="en-US" dirty="0"/>
              <a:t>, namely NSGA-II which is a </a:t>
            </a:r>
            <a:r>
              <a:rPr lang="en-US" dirty="0" err="1"/>
              <a:t>multiobjective</a:t>
            </a:r>
            <a:r>
              <a:rPr lang="en-US" dirty="0"/>
              <a:t> evolutionary algorithm developed by Deb et al. (2001). Indeed, </a:t>
            </a:r>
            <a:endParaRPr lang="fr-FR" dirty="0"/>
          </a:p>
          <a:p>
            <a:pPr>
              <a:spcBef>
                <a:spcPct val="0"/>
              </a:spcBef>
            </a:pPr>
            <a:r>
              <a:rPr lang="en-US" b="1" dirty="0"/>
              <a:t>The goals of MOEAs are: </a:t>
            </a:r>
            <a:endParaRPr lang="fr-FR" dirty="0"/>
          </a:p>
          <a:p>
            <a:pPr lvl="1">
              <a:spcBef>
                <a:spcPct val="0"/>
              </a:spcBef>
            </a:pPr>
            <a:r>
              <a:rPr lang="en-US" dirty="0"/>
              <a:t> Identify the Global Pareto-Optimal set of solutions</a:t>
            </a:r>
            <a:endParaRPr lang="fr-FR" dirty="0"/>
          </a:p>
          <a:p>
            <a:pPr lvl="1">
              <a:spcBef>
                <a:spcPct val="0"/>
              </a:spcBef>
            </a:pPr>
            <a:r>
              <a:rPr lang="en-US" dirty="0"/>
              <a:t> Find a sufficient coverage of that set</a:t>
            </a:r>
            <a:endParaRPr lang="fr-FR" dirty="0"/>
          </a:p>
          <a:p>
            <a:pPr lvl="1">
              <a:spcBef>
                <a:spcPct val="0"/>
              </a:spcBef>
            </a:pPr>
            <a:r>
              <a:rPr lang="en-US" dirty="0"/>
              <a:t> Find an even distribution of solutions</a:t>
            </a:r>
            <a:endParaRPr lang="fr-FR" dirty="0"/>
          </a:p>
          <a:p>
            <a:pPr>
              <a:spcBef>
                <a:spcPct val="0"/>
              </a:spcBef>
            </a:pPr>
            <a:r>
              <a:rPr lang="en-US" dirty="0"/>
              <a:t>Thus decision-maker will be provided with a large choice of solutions (</a:t>
            </a:r>
            <a:r>
              <a:rPr lang="en-US" dirty="0" err="1"/>
              <a:t>ideotypes</a:t>
            </a:r>
            <a:r>
              <a:rPr lang="en-US" dirty="0"/>
              <a:t> in our case) and can choose among them the more interesting for him. </a:t>
            </a:r>
            <a:endParaRPr lang="fr-FR" dirty="0"/>
          </a:p>
          <a:p>
            <a:pPr>
              <a:spcBef>
                <a:spcPct val="0"/>
              </a:spcBef>
            </a:pPr>
            <a:r>
              <a:rPr lang="en-US" dirty="0"/>
              <a:t>But before going in the detail of the NSGA-II principles and its use for our case study, let us first define an important concept for the MOEAs: the dominance relation between solutions. While, in a standard EA (aggregative approaches), an individual </a:t>
            </a:r>
            <a:r>
              <a:rPr lang="en-US" b="1" dirty="0"/>
              <a:t>A</a:t>
            </a:r>
            <a:r>
              <a:rPr lang="en-US" dirty="0"/>
              <a:t> is said to be better than an individual </a:t>
            </a:r>
            <a:r>
              <a:rPr lang="en-US" b="1" dirty="0"/>
              <a:t>B</a:t>
            </a:r>
            <a:r>
              <a:rPr lang="en-US" dirty="0"/>
              <a:t> if </a:t>
            </a:r>
            <a:r>
              <a:rPr lang="en-US" b="1" dirty="0"/>
              <a:t>A</a:t>
            </a:r>
            <a:r>
              <a:rPr lang="en-US" dirty="0"/>
              <a:t> has a higher fitness value than </a:t>
            </a:r>
            <a:r>
              <a:rPr lang="en-US" b="1" dirty="0"/>
              <a:t>B. </a:t>
            </a:r>
            <a:r>
              <a:rPr lang="en-US" dirty="0"/>
              <a:t>In a MOEA, an individual </a:t>
            </a:r>
            <a:r>
              <a:rPr lang="en-US" b="1" dirty="0"/>
              <a:t>A</a:t>
            </a:r>
            <a:r>
              <a:rPr lang="en-US" dirty="0"/>
              <a:t> is said to be better than an individual </a:t>
            </a:r>
            <a:r>
              <a:rPr lang="en-US" b="1" dirty="0"/>
              <a:t>B</a:t>
            </a:r>
            <a:r>
              <a:rPr lang="en-US" dirty="0"/>
              <a:t> if </a:t>
            </a:r>
            <a:r>
              <a:rPr lang="en-US" b="1" dirty="0"/>
              <a:t>A</a:t>
            </a:r>
            <a:r>
              <a:rPr lang="en-US" dirty="0"/>
              <a:t> </a:t>
            </a:r>
            <a:r>
              <a:rPr lang="en-US" b="1" i="1" dirty="0"/>
              <a:t>dominates</a:t>
            </a:r>
            <a:r>
              <a:rPr lang="en-US" dirty="0"/>
              <a:t> </a:t>
            </a:r>
            <a:r>
              <a:rPr lang="en-US" b="1" dirty="0"/>
              <a:t>B. </a:t>
            </a:r>
            <a:r>
              <a:rPr lang="en-US" dirty="0"/>
              <a:t>An individual </a:t>
            </a:r>
            <a:r>
              <a:rPr lang="en-US" b="1" dirty="0"/>
              <a:t>A</a:t>
            </a:r>
            <a:r>
              <a:rPr lang="en-US" dirty="0"/>
              <a:t> is said to dominate individual </a:t>
            </a:r>
            <a:r>
              <a:rPr lang="en-US" b="1" dirty="0"/>
              <a:t>B</a:t>
            </a:r>
            <a:r>
              <a:rPr lang="en-US" dirty="0"/>
              <a:t> if and only if:</a:t>
            </a:r>
            <a:endParaRPr lang="fr-FR" dirty="0"/>
          </a:p>
          <a:p>
            <a:pPr>
              <a:spcBef>
                <a:spcPct val="0"/>
              </a:spcBef>
            </a:pPr>
            <a:r>
              <a:rPr lang="en-US" b="1" dirty="0"/>
              <a:t>1. A</a:t>
            </a:r>
            <a:r>
              <a:rPr lang="en-US" dirty="0"/>
              <a:t> is no worse than </a:t>
            </a:r>
            <a:r>
              <a:rPr lang="en-US" b="1" dirty="0"/>
              <a:t>B</a:t>
            </a:r>
            <a:r>
              <a:rPr lang="en-US" dirty="0"/>
              <a:t> in all objectives</a:t>
            </a:r>
            <a:endParaRPr lang="fr-FR" dirty="0"/>
          </a:p>
          <a:p>
            <a:pPr>
              <a:spcBef>
                <a:spcPct val="0"/>
              </a:spcBef>
            </a:pPr>
            <a:r>
              <a:rPr lang="en-US" b="1" dirty="0"/>
              <a:t>2. A</a:t>
            </a:r>
            <a:r>
              <a:rPr lang="en-US" dirty="0"/>
              <a:t> is strictly better than </a:t>
            </a:r>
            <a:r>
              <a:rPr lang="en-US" b="1" dirty="0"/>
              <a:t>B</a:t>
            </a:r>
            <a:r>
              <a:rPr lang="en-US" dirty="0"/>
              <a:t> in at least one objective</a:t>
            </a:r>
            <a:endParaRPr lang="fr-FR" dirty="0"/>
          </a:p>
          <a:p>
            <a:pPr>
              <a:spcBef>
                <a:spcPct val="0"/>
              </a:spcBef>
            </a:pPr>
            <a:r>
              <a:rPr lang="en-US" dirty="0"/>
              <a:t> </a:t>
            </a:r>
            <a:endParaRPr lang="fr-FR" dirty="0"/>
          </a:p>
          <a:p>
            <a:pPr>
              <a:spcBef>
                <a:spcPct val="0"/>
              </a:spcBef>
            </a:pPr>
            <a:r>
              <a:rPr lang="en-US" dirty="0"/>
              <a:t>The NSGA-II uses this concept and was applied to generate the best combinations of parameters (</a:t>
            </a:r>
            <a:r>
              <a:rPr lang="en-US" dirty="0" err="1"/>
              <a:t>ideotypes</a:t>
            </a:r>
            <a:r>
              <a:rPr lang="en-US" dirty="0"/>
              <a:t> characteristics) which satisfy better our three criteria (Fresh mass, Sweetness, and crack density) and respect a set of defined constraints. For this, we used the Virtual fruit model to determine (calculate) the fitness of every individual in the population of solutions during the search process (over generations). The algorithm was performed a given number of generations and returned the best reachable population of </a:t>
            </a:r>
            <a:r>
              <a:rPr lang="en-US" dirty="0" err="1"/>
              <a:t>ideotypes</a:t>
            </a:r>
            <a:r>
              <a:rPr lang="en-US" dirty="0"/>
              <a:t>.  </a:t>
            </a:r>
            <a:endParaRPr lang="fr-FR" dirty="0"/>
          </a:p>
          <a:p>
            <a:pPr>
              <a:spcBef>
                <a:spcPct val="0"/>
              </a:spcBef>
            </a:pPr>
            <a:r>
              <a:rPr lang="en-US" b="1" dirty="0"/>
              <a:t>The NSGA-II algorithm is described below: </a:t>
            </a:r>
            <a:endParaRPr lang="fr-FR" dirty="0"/>
          </a:p>
          <a:p>
            <a:pPr>
              <a:spcBef>
                <a:spcPct val="0"/>
              </a:spcBef>
            </a:pPr>
            <a:r>
              <a:rPr lang="en-US" dirty="0"/>
              <a:t>Initialization – </a:t>
            </a:r>
            <a:endParaRPr lang="fr-FR" dirty="0"/>
          </a:p>
          <a:p>
            <a:pPr lvl="1">
              <a:spcBef>
                <a:spcPct val="0"/>
              </a:spcBef>
            </a:pPr>
            <a:r>
              <a:rPr lang="en-US" dirty="0"/>
              <a:t>Create initial population P</a:t>
            </a:r>
            <a:r>
              <a:rPr lang="en-US" baseline="-25000" dirty="0"/>
              <a:t>0</a:t>
            </a:r>
            <a:r>
              <a:rPr lang="en-US" dirty="0"/>
              <a:t> (randomly or by giving a recommended individuals) </a:t>
            </a:r>
            <a:endParaRPr lang="fr-FR" dirty="0"/>
          </a:p>
          <a:p>
            <a:pPr lvl="1">
              <a:spcBef>
                <a:spcPct val="0"/>
              </a:spcBef>
            </a:pPr>
            <a:r>
              <a:rPr lang="en-US" dirty="0"/>
              <a:t>Sort P</a:t>
            </a:r>
            <a:r>
              <a:rPr lang="en-US" baseline="-25000" dirty="0"/>
              <a:t>0</a:t>
            </a:r>
            <a:r>
              <a:rPr lang="en-US" dirty="0"/>
              <a:t> on the basis of non-domination (call our models) </a:t>
            </a:r>
            <a:endParaRPr lang="fr-FR" dirty="0"/>
          </a:p>
          <a:p>
            <a:pPr>
              <a:spcBef>
                <a:spcPct val="0"/>
              </a:spcBef>
            </a:pPr>
            <a:r>
              <a:rPr lang="en-US" i="1" u="sng" dirty="0"/>
              <a:t>Non-dominated sorting method:  </a:t>
            </a:r>
            <a:r>
              <a:rPr lang="en-US" dirty="0"/>
              <a:t>In order to sort a population of size N according to the level of non-domination, each solution is compared with every other solution in the population to find if it is dominated. At this stage, all individuals in the first non-dominated front are found (F1). In order to find individuals of the next front, the solutions of the first front are temporarily discounted and the above procedure is performed again (F2). The procedure is repeated to subsequent fronts (F3….). </a:t>
            </a:r>
            <a:endParaRPr lang="fr-FR" dirty="0"/>
          </a:p>
          <a:p>
            <a:pPr lvl="1">
              <a:spcBef>
                <a:spcPct val="0"/>
              </a:spcBef>
            </a:pPr>
            <a:r>
              <a:rPr lang="en-US" dirty="0"/>
              <a:t>Best level is level 1                             (F1)</a:t>
            </a:r>
            <a:endParaRPr lang="fr-FR" dirty="0"/>
          </a:p>
          <a:p>
            <a:pPr lvl="1">
              <a:spcBef>
                <a:spcPct val="0"/>
              </a:spcBef>
            </a:pPr>
            <a:r>
              <a:rPr lang="en-US" dirty="0"/>
              <a:t>Fitness is set to level number; lower number, higher fitness (next is F2, F3 and so on) </a:t>
            </a:r>
            <a:endParaRPr lang="fr-FR" dirty="0"/>
          </a:p>
          <a:p>
            <a:pPr lvl="1">
              <a:spcBef>
                <a:spcPct val="0"/>
              </a:spcBef>
            </a:pPr>
            <a:r>
              <a:rPr lang="en-US" dirty="0"/>
              <a:t>Binary Tournament Selection   (to select the better individuals those will participate to the reproduction : on those we apply mutation and recombination (crossover)) </a:t>
            </a:r>
            <a:endParaRPr lang="fr-FR" dirty="0"/>
          </a:p>
          <a:p>
            <a:pPr lvl="1">
              <a:spcBef>
                <a:spcPct val="0"/>
              </a:spcBef>
            </a:pPr>
            <a:r>
              <a:rPr lang="en-US" dirty="0"/>
              <a:t>Mutation and Recombination create Q</a:t>
            </a:r>
            <a:r>
              <a:rPr lang="en-US" baseline="-25000" dirty="0"/>
              <a:t>0   </a:t>
            </a:r>
            <a:endParaRPr lang="fr-FR" dirty="0"/>
          </a:p>
          <a:p>
            <a:pPr>
              <a:spcBef>
                <a:spcPct val="0"/>
              </a:spcBef>
            </a:pPr>
            <a:r>
              <a:rPr lang="en-US" u="sng" dirty="0"/>
              <a:t>Explanations of the next generations:</a:t>
            </a:r>
            <a:r>
              <a:rPr lang="en-US" dirty="0"/>
              <a:t> first, a combined a population </a:t>
            </a:r>
            <a:r>
              <a:rPr lang="en-US" dirty="0" err="1"/>
              <a:t>Rt</a:t>
            </a:r>
            <a:r>
              <a:rPr lang="en-US" dirty="0"/>
              <a:t> is formed from Pt and Qt. The population </a:t>
            </a:r>
            <a:r>
              <a:rPr lang="en-US" dirty="0" err="1"/>
              <a:t>Rt</a:t>
            </a:r>
            <a:r>
              <a:rPr lang="en-US" dirty="0"/>
              <a:t> </a:t>
            </a:r>
            <a:r>
              <a:rPr lang="en-US" dirty="0" err="1"/>
              <a:t>wil</a:t>
            </a:r>
            <a:r>
              <a:rPr lang="en-US" dirty="0"/>
              <a:t> be of size 2N, where N is the number of individuals of Pt and Qt. Then, the population </a:t>
            </a:r>
            <a:r>
              <a:rPr lang="en-US" dirty="0" err="1"/>
              <a:t>Rt</a:t>
            </a:r>
            <a:r>
              <a:rPr lang="en-US" dirty="0"/>
              <a:t> is sorted according to non-domination (see above).  Now, solutions belonging to the best non-dominated set F1 are of best solutions in the combined population and must emphasized more than any other solution in the combined population Rt. If the size of F1 is smaller than N, we definitely choose all members of the set F1 for the new population Pt+1. The remaining members of the population Pt+1 are chosen from subsequent non-dominated fronts in the order of their ranking. Thus, solutions from F2 are chosen next, followed by solutions from F3, and so on. This procedure is continued till no other set can be accommodated. Let us say that the set </a:t>
            </a:r>
            <a:r>
              <a:rPr lang="en-US" dirty="0" err="1"/>
              <a:t>Fl</a:t>
            </a:r>
            <a:r>
              <a:rPr lang="en-US" dirty="0"/>
              <a:t> (F3 on the figure) is the last non-dominated set beyond which no other set can be accommodated. In general, the count of solutions in all sets from F1 to </a:t>
            </a:r>
            <a:r>
              <a:rPr lang="en-US" dirty="0" err="1"/>
              <a:t>Fl</a:t>
            </a:r>
            <a:r>
              <a:rPr lang="en-US" dirty="0"/>
              <a:t> would be larger than the population size. To choose exactly N population members, we sort the solutions of the last front using the crowded comparison operator. This operator favors the solution which is located in a lesser crowded distance.  The new population Pt+1 of size N is now used for selection, crossover and mutation to create new population Qt+1 of size N.  </a:t>
            </a:r>
            <a:endParaRPr lang="fr-FR" dirty="0"/>
          </a:p>
          <a:p>
            <a:pPr>
              <a:spcBef>
                <a:spcPct val="0"/>
              </a:spcBef>
            </a:pPr>
            <a:r>
              <a:rPr lang="en-US" dirty="0"/>
              <a:t> </a:t>
            </a:r>
            <a:endParaRPr lang="fr-FR" dirty="0"/>
          </a:p>
          <a:p>
            <a:pPr>
              <a:spcBef>
                <a:spcPct val="0"/>
              </a:spcBef>
            </a:pPr>
            <a:endParaRPr lang="en-US" dirty="0"/>
          </a:p>
        </p:txBody>
      </p:sp>
      <p:sp>
        <p:nvSpPr>
          <p:cNvPr id="65540" name="Espace réservé du numéro de diapositive 3"/>
          <p:cNvSpPr txBox="1">
            <a:spLocks noGrp="1"/>
          </p:cNvSpPr>
          <p:nvPr/>
        </p:nvSpPr>
        <p:spPr bwMode="auto">
          <a:xfrm>
            <a:off x="3851344" y="9433328"/>
            <a:ext cx="2946347" cy="494767"/>
          </a:xfrm>
          <a:prstGeom prst="rect">
            <a:avLst/>
          </a:prstGeom>
          <a:noFill/>
          <a:ln w="9525">
            <a:noFill/>
            <a:miter lim="800000"/>
            <a:headEnd/>
            <a:tailEnd/>
          </a:ln>
        </p:spPr>
        <p:txBody>
          <a:bodyPr lIns="91077" tIns="45539" rIns="91077" bIns="45539" anchor="b"/>
          <a:lstStyle/>
          <a:p>
            <a:pPr algn="r" defTabSz="911170"/>
            <a:fld id="{D8EDBC30-9C56-4AF3-BD1F-9F6D9F3513D1}" type="slidenum">
              <a:rPr lang="fr-FR" sz="1200">
                <a:latin typeface="Calibri" pitchFamily="34" charset="0"/>
              </a:rPr>
              <a:pPr algn="r" defTabSz="911170"/>
              <a:t>7</a:t>
            </a:fld>
            <a:endParaRPr lang="fr-FR"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ED43F-DB5D-4412-9524-52D6C4526CA7}" type="slidenum">
              <a:rPr lang="en-US">
                <a:solidFill>
                  <a:prstClr val="black"/>
                </a:solidFill>
              </a:rPr>
              <a:pPr/>
              <a:t>8</a:t>
            </a:fld>
            <a:endParaRPr lang="en-US">
              <a:solidFill>
                <a:prstClr val="black"/>
              </a:solidFill>
            </a:endParaRPr>
          </a:p>
        </p:txBody>
      </p:sp>
      <p:sp>
        <p:nvSpPr>
          <p:cNvPr id="5122" name="Rectangle 2"/>
          <p:cNvSpPr>
            <a:spLocks noGrp="1" noRot="1" noChangeAspect="1" noChangeArrowheads="1" noTextEdit="1"/>
          </p:cNvSpPr>
          <p:nvPr>
            <p:ph type="sldImg"/>
          </p:nvPr>
        </p:nvSpPr>
        <p:spPr>
          <a:xfrm>
            <a:off x="919163" y="744538"/>
            <a:ext cx="4965700" cy="3724275"/>
          </a:xfrm>
          <a:ln/>
        </p:spPr>
      </p:sp>
      <p:sp>
        <p:nvSpPr>
          <p:cNvPr id="51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DB6F8-9AEF-40CF-A9BB-0AFE76BFBEFA}" type="slidenum">
              <a:rPr lang="en-US">
                <a:solidFill>
                  <a:prstClr val="black"/>
                </a:solidFill>
              </a:rPr>
              <a:pPr/>
              <a:t>9</a:t>
            </a:fld>
            <a:endParaRPr lang="en-US">
              <a:solidFill>
                <a:prstClr val="black"/>
              </a:solidFill>
            </a:endParaRPr>
          </a:p>
        </p:txBody>
      </p:sp>
      <p:sp>
        <p:nvSpPr>
          <p:cNvPr id="14338" name="Rectangle 2"/>
          <p:cNvSpPr>
            <a:spLocks noGrp="1" noRot="1" noChangeAspect="1" noChangeArrowheads="1" noTextEdit="1"/>
          </p:cNvSpPr>
          <p:nvPr>
            <p:ph type="sldImg"/>
          </p:nvPr>
        </p:nvSpPr>
        <p:spPr>
          <a:xfrm>
            <a:off x="919163" y="744538"/>
            <a:ext cx="4965700" cy="3724275"/>
          </a:xfrm>
          <a:ln/>
        </p:spPr>
      </p:sp>
      <p:sp>
        <p:nvSpPr>
          <p:cNvPr id="143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Des</a:t>
            </a:r>
            <a:r>
              <a:rPr lang="fr-FR" baseline="0" dirty="0" smtClean="0"/>
              <a:t> explications de certaines notions s’impose: </a:t>
            </a:r>
          </a:p>
          <a:p>
            <a:r>
              <a:rPr lang="fr-FR" baseline="0" dirty="0" smtClean="0"/>
              <a:t>1)la non-dominance: Contrairement au cas où l’on agrège les critères comme pour le calcul des moyennes à l’école, ici on va comparer les critères deux à deux. Par exemple, si on cherche à minimiser f1 et f2 sur la figure en couleur A et B dominent C. A et B sont incomparables par ce que chacun est meilleur sur un de deux critères. </a:t>
            </a:r>
          </a:p>
          <a:p>
            <a:r>
              <a:rPr lang="fr-FR" baseline="0" dirty="0" smtClean="0"/>
              <a:t>2) la </a:t>
            </a:r>
            <a:r>
              <a:rPr lang="fr-FR" baseline="0" dirty="0" err="1" smtClean="0"/>
              <a:t>crowding</a:t>
            </a:r>
            <a:r>
              <a:rPr lang="fr-FR" baseline="0" dirty="0" smtClean="0"/>
              <a:t> distance (une  mesure de surpeuplement d’une zone) utilisée pour favoriser la diversité de solutions. On préférera une solution singulière (isolée) qu’une solution trop entourée </a:t>
            </a:r>
            <a:r>
              <a:rPr lang="fr-FR" baseline="0" dirty="0" err="1" smtClean="0"/>
              <a:t>qaund</a:t>
            </a:r>
            <a:r>
              <a:rPr lang="fr-FR" baseline="0" dirty="0" smtClean="0"/>
              <a:t> elles présentent les mêmes performances.</a:t>
            </a:r>
            <a:endParaRPr lang="fr-FR" dirty="0"/>
          </a:p>
        </p:txBody>
      </p:sp>
      <p:sp>
        <p:nvSpPr>
          <p:cNvPr id="4" name="Espace réservé du numéro de diapositive 3"/>
          <p:cNvSpPr>
            <a:spLocks noGrp="1"/>
          </p:cNvSpPr>
          <p:nvPr>
            <p:ph type="sldNum" sz="quarter" idx="10"/>
          </p:nvPr>
        </p:nvSpPr>
        <p:spPr/>
        <p:txBody>
          <a:bodyPr/>
          <a:lstStyle/>
          <a:p>
            <a:fld id="{7D15D90E-AE4E-46F6-8A71-D84F344CAB5F}" type="slidenum">
              <a:rPr lang="fr-FR" smtClean="0">
                <a:solidFill>
                  <a:prstClr val="black"/>
                </a:solidFill>
              </a:rPr>
              <a:pPr/>
              <a:t>10</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000" baseline="0" dirty="0"/>
          </a:p>
        </p:txBody>
      </p:sp>
      <p:sp>
        <p:nvSpPr>
          <p:cNvPr id="4" name="Espace réservé du numéro de diapositive 3"/>
          <p:cNvSpPr>
            <a:spLocks noGrp="1"/>
          </p:cNvSpPr>
          <p:nvPr>
            <p:ph type="sldNum" sz="quarter" idx="10"/>
          </p:nvPr>
        </p:nvSpPr>
        <p:spPr/>
        <p:txBody>
          <a:bodyPr/>
          <a:lstStyle/>
          <a:p>
            <a:fld id="{F2715553-3917-4324-AF04-5B27EF73389D}" type="slidenum">
              <a:rPr lang="fr-FR" smtClean="0"/>
              <a:pPr/>
              <a:t>11</a:t>
            </a:fld>
            <a:endParaRPr lang="fr-FR"/>
          </a:p>
        </p:txBody>
      </p:sp>
    </p:spTree>
    <p:extLst>
      <p:ext uri="{BB962C8B-B14F-4D97-AF65-F5344CB8AC3E}">
        <p14:creationId xmlns:p14="http://schemas.microsoft.com/office/powerpoint/2010/main" val="75618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110FAEC-8701-4A71-ACD0-0EA9A9AA3524}" type="slidenum">
              <a:rPr lang="fr-FR" smtClean="0"/>
              <a:pPr/>
              <a:t>13</a:t>
            </a:fld>
            <a:endParaRPr lang="fr-FR"/>
          </a:p>
        </p:txBody>
      </p:sp>
    </p:spTree>
    <p:extLst>
      <p:ext uri="{BB962C8B-B14F-4D97-AF65-F5344CB8AC3E}">
        <p14:creationId xmlns:p14="http://schemas.microsoft.com/office/powerpoint/2010/main" val="386448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14345" eaLnBrk="0" fontAlgn="base" hangingPunct="0">
              <a:spcBef>
                <a:spcPct val="30000"/>
              </a:spcBef>
              <a:spcAft>
                <a:spcPct val="0"/>
              </a:spcAft>
              <a:defRPr/>
            </a:pPr>
            <a:r>
              <a:rPr lang="fr-FR" dirty="0" smtClean="0"/>
              <a:t>0 à 7% vert</a:t>
            </a:r>
            <a:br>
              <a:rPr lang="fr-FR" dirty="0" smtClean="0"/>
            </a:br>
            <a:r>
              <a:rPr lang="fr-FR" dirty="0" smtClean="0"/>
              <a:t>de 7 à 14% orange</a:t>
            </a:r>
            <a:br>
              <a:rPr lang="fr-FR" dirty="0" smtClean="0"/>
            </a:br>
            <a:r>
              <a:rPr lang="fr-FR" dirty="0" smtClean="0"/>
              <a:t>de 14 à 20% Rouge</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Faible charge: 4 fruits sur 20 pousses</a:t>
            </a:r>
            <a:br>
              <a:rPr lang="fr-FR" dirty="0" smtClean="0"/>
            </a:br>
            <a:r>
              <a:rPr lang="fr-FR" dirty="0" smtClean="0"/>
              <a:t>Forte charge: 20 </a:t>
            </a:r>
            <a:r>
              <a:rPr lang="fr-FR" dirty="0" err="1" smtClean="0"/>
              <a:t>fruis</a:t>
            </a:r>
            <a:r>
              <a:rPr lang="fr-FR" dirty="0" smtClean="0"/>
              <a:t> sur 20 pousses</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Oui c'est bon sauf pour le nombre d'</a:t>
            </a:r>
            <a:r>
              <a:rPr lang="fr-FR" dirty="0" err="1" smtClean="0"/>
              <a:t>idéotypes</a:t>
            </a:r>
            <a:r>
              <a:rPr lang="fr-FR" dirty="0" smtClean="0"/>
              <a:t> testés (400 *2* 1500 =1.200.000 au moins)!</a:t>
            </a:r>
          </a:p>
          <a:p>
            <a:pPr defTabSz="914345" eaLnBrk="0" fontAlgn="base" hangingPunct="0">
              <a:spcBef>
                <a:spcPct val="30000"/>
              </a:spcBef>
              <a:spcAft>
                <a:spcPct val="0"/>
              </a:spcAft>
              <a:defRPr/>
            </a:pPr>
            <a:endParaRPr lang="fr-FR" dirty="0" smtClean="0"/>
          </a:p>
          <a:p>
            <a:pPr defTabSz="914345" eaLnBrk="0" fontAlgn="base" hangingPunct="0">
              <a:spcBef>
                <a:spcPct val="30000"/>
              </a:spcBef>
              <a:spcAft>
                <a:spcPct val="0"/>
              </a:spcAft>
              <a:defRPr/>
            </a:pPr>
            <a:r>
              <a:rPr lang="fr-FR" dirty="0" smtClean="0"/>
              <a:t>La question abordée</a:t>
            </a:r>
            <a:r>
              <a:rPr lang="fr-FR" baseline="0" dirty="0" smtClean="0"/>
              <a:t> ici est celle de la conception assistée par modèles d’</a:t>
            </a:r>
            <a:r>
              <a:rPr lang="fr-FR" baseline="0" dirty="0" err="1" smtClean="0"/>
              <a:t>idéotypes</a:t>
            </a:r>
            <a:r>
              <a:rPr lang="fr-FR" baseline="0" dirty="0" smtClean="0"/>
              <a:t> moins sensible à la moniliose chez le pêcher via l’optimisation de l’interaction </a:t>
            </a:r>
            <a:r>
              <a:rPr lang="fr-FR" baseline="0" dirty="0" err="1" smtClean="0"/>
              <a:t>GxExP</a:t>
            </a:r>
            <a:r>
              <a:rPr lang="fr-FR" baseline="0" dirty="0" smtClean="0"/>
              <a:t>. Cette maladie peut entrainer 30-40% de perte de récolte. </a:t>
            </a:r>
          </a:p>
          <a:p>
            <a:pPr defTabSz="914345" eaLnBrk="0" fontAlgn="base" hangingPunct="0">
              <a:spcBef>
                <a:spcPct val="30000"/>
              </a:spcBef>
              <a:spcAft>
                <a:spcPct val="0"/>
              </a:spcAft>
              <a:defRPr/>
            </a:pPr>
            <a:r>
              <a:rPr lang="fr-FR" baseline="0" dirty="0" smtClean="0"/>
              <a:t>Pour ce faire, nous avions utilisé le modèle fruit virtuel (échelle rameau) et l’avions couplé à NSGA-II (un algorithme génétique </a:t>
            </a:r>
            <a:r>
              <a:rPr lang="fr-FR" baseline="0" dirty="0" err="1" smtClean="0"/>
              <a:t>multiojectif</a:t>
            </a:r>
            <a:r>
              <a:rPr lang="fr-FR" baseline="0" dirty="0" smtClean="0"/>
              <a:t>). Le modèle FV a été sujet d’un analyse sensibilité sur l’ensemble de ces paramètres afin d’identifier ceux qui sont génotype-dépendants (supposés indépendants de l’environnement). 6 paramètres ont été ainsi identifiés comme ayant le plus d’effet sur les trois sorties d’intérêt qui sont: la masse fraiche, la </a:t>
            </a:r>
            <a:r>
              <a:rPr lang="fr-FR" baseline="0" dirty="0" err="1" smtClean="0"/>
              <a:t>sweetness</a:t>
            </a:r>
            <a:r>
              <a:rPr lang="fr-FR" baseline="0" dirty="0" smtClean="0"/>
              <a:t>, et la surface des cracks (entrée des spores monilia). </a:t>
            </a:r>
          </a:p>
          <a:p>
            <a:pPr defTabSz="914345" eaLnBrk="0" fontAlgn="base" hangingPunct="0">
              <a:spcBef>
                <a:spcPct val="30000"/>
              </a:spcBef>
              <a:spcAft>
                <a:spcPct val="0"/>
              </a:spcAft>
              <a:defRPr/>
            </a:pPr>
            <a:r>
              <a:rPr lang="fr-FR" baseline="0" dirty="0" smtClean="0"/>
              <a:t>Nous avions donc utilisé NSGA-II (entre autres) pour trouver des jeux de paramètres qui maximise la MF et la </a:t>
            </a:r>
            <a:r>
              <a:rPr lang="fr-FR" baseline="0" dirty="0" err="1" smtClean="0"/>
              <a:t>sweetness</a:t>
            </a:r>
            <a:r>
              <a:rPr lang="fr-FR" baseline="0" dirty="0" smtClean="0"/>
              <a:t> et minimise la surface des cracks. Des contraintes de bornes sur les trois critères ont été prises en compte (par ex. on accepte pas plus de 20% de cracks sur la surface de fruits). </a:t>
            </a:r>
          </a:p>
          <a:p>
            <a:pPr defTabSz="914345" eaLnBrk="0" fontAlgn="base" hangingPunct="0">
              <a:spcBef>
                <a:spcPct val="30000"/>
              </a:spcBef>
              <a:spcAft>
                <a:spcPct val="0"/>
              </a:spcAft>
              <a:defRPr/>
            </a:pPr>
            <a:r>
              <a:rPr lang="fr-FR" baseline="0" dirty="0" smtClean="0"/>
              <a:t>Quatre scénarios résultant de la combinaison de deux modalités pour l’irrigation et la charge en fruits (</a:t>
            </a:r>
            <a:r>
              <a:rPr lang="fr-FR" baseline="0" dirty="0" err="1" smtClean="0"/>
              <a:t>Bienirrigué_ChargeFaible</a:t>
            </a:r>
            <a:r>
              <a:rPr lang="fr-FR" baseline="0" dirty="0" smtClean="0"/>
              <a:t>; Bien </a:t>
            </a:r>
            <a:r>
              <a:rPr lang="fr-FR" baseline="0" dirty="0" err="1" smtClean="0"/>
              <a:t>irrigué_ChargeForte</a:t>
            </a:r>
            <a:r>
              <a:rPr lang="fr-FR" baseline="0" dirty="0" smtClean="0"/>
              <a:t>, </a:t>
            </a:r>
            <a:r>
              <a:rPr lang="fr-FR" baseline="0" dirty="0" err="1" smtClean="0"/>
              <a:t>Stress_CFaible</a:t>
            </a:r>
            <a:r>
              <a:rPr lang="fr-FR" baseline="0" dirty="0" smtClean="0"/>
              <a:t>, </a:t>
            </a:r>
            <a:r>
              <a:rPr lang="fr-FR" baseline="0" dirty="0" err="1" smtClean="0"/>
              <a:t>Stress_Cforte</a:t>
            </a:r>
            <a:r>
              <a:rPr lang="fr-FR" baseline="0" dirty="0" smtClean="0"/>
              <a:t>) ont été considérés. L’optimisation est faite sous chaque scénario à part! </a:t>
            </a:r>
          </a:p>
          <a:p>
            <a:pPr defTabSz="914345" eaLnBrk="0" fontAlgn="base" hangingPunct="0">
              <a:spcBef>
                <a:spcPct val="30000"/>
              </a:spcBef>
              <a:spcAft>
                <a:spcPct val="0"/>
              </a:spcAf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0DD2E591-2EED-46F1-B27F-BE91ED2667BB}" type="slidenum">
              <a:rPr lang="fr-FR" smtClean="0"/>
              <a:pPr>
                <a:defRPr/>
              </a:pPr>
              <a:t>15</a:t>
            </a:fld>
            <a:endParaRPr lang="fr-FR"/>
          </a:p>
        </p:txBody>
      </p:sp>
    </p:spTree>
    <p:extLst>
      <p:ext uri="{BB962C8B-B14F-4D97-AF65-F5344CB8AC3E}">
        <p14:creationId xmlns:p14="http://schemas.microsoft.com/office/powerpoint/2010/main" val="11499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D4DAAAE-5AE5-41A3-8E03-5DF9A817721E}" type="datetimeFigureOut">
              <a:rPr lang="fr-FR" smtClean="0"/>
              <a:t>15/11/2017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7248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4DAAAE-5AE5-41A3-8E03-5DF9A817721E}" type="datetimeFigureOut">
              <a:rPr lang="fr-FR" smtClean="0"/>
              <a:t>15/11/2017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96310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4DAAAE-5AE5-41A3-8E03-5DF9A817721E}" type="datetimeFigureOut">
              <a:rPr lang="fr-FR" smtClean="0"/>
              <a:t>15/11/2017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417211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243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8400"/>
            <a:ext cx="2133600" cy="457200"/>
          </a:xfrm>
          <a:prstGeom prst="rect">
            <a:avLst/>
          </a:prstGeom>
        </p:spPr>
        <p:txBody>
          <a:bodyPr/>
          <a:lstStyle>
            <a:lvl1pPr>
              <a:defRPr/>
            </a:lvl1pPr>
          </a:lstStyle>
          <a:p>
            <a:fld id="{46543CDE-25D1-4932-8B64-4FC5D88F4B22}" type="datetime1">
              <a:rPr lang="fr-FR" smtClean="0">
                <a:solidFill>
                  <a:prstClr val="black">
                    <a:tint val="75000"/>
                  </a:prstClr>
                </a:solidFill>
              </a:rPr>
              <a:t>15/11/2017</a:t>
            </a:fld>
            <a:endParaRPr lang="en-US">
              <a:solidFill>
                <a:prstClr val="black">
                  <a:tint val="75000"/>
                </a:prstClr>
              </a:solidFill>
            </a:endParaRPr>
          </a:p>
        </p:txBody>
      </p:sp>
      <p:sp>
        <p:nvSpPr>
          <p:cNvPr id="7" name="Espace réservé du pied de page 6"/>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prstClr val="black">
                  <a:tint val="75000"/>
                </a:prstClr>
              </a:solidFill>
            </a:endParaRPr>
          </a:p>
        </p:txBody>
      </p:sp>
      <p:sp>
        <p:nvSpPr>
          <p:cNvPr id="8" name="Espace réservé du numéro de diapositive 7"/>
          <p:cNvSpPr>
            <a:spLocks noGrp="1"/>
          </p:cNvSpPr>
          <p:nvPr>
            <p:ph type="sldNum" sz="quarter" idx="12"/>
          </p:nvPr>
        </p:nvSpPr>
        <p:spPr>
          <a:xfrm>
            <a:off x="6553200" y="6248400"/>
            <a:ext cx="2133600" cy="457200"/>
          </a:xfrm>
          <a:prstGeom prst="rect">
            <a:avLst/>
          </a:prstGeom>
        </p:spPr>
        <p:txBody>
          <a:bodyPr/>
          <a:lstStyle>
            <a:lvl1pPr>
              <a:defRPr/>
            </a:lvl1pPr>
          </a:lstStyle>
          <a:p>
            <a:fld id="{449D3B13-C2DA-4361-86BE-35CC9E7BB3A9}"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2406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4DAAAE-5AE5-41A3-8E03-5DF9A817721E}" type="datetimeFigureOut">
              <a:rPr lang="fr-FR" smtClean="0"/>
              <a:t>15/11/2017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294681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D4DAAAE-5AE5-41A3-8E03-5DF9A817721E}" type="datetimeFigureOut">
              <a:rPr lang="fr-FR" smtClean="0"/>
              <a:t>15/11/2017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167265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D4DAAAE-5AE5-41A3-8E03-5DF9A817721E}" type="datetimeFigureOut">
              <a:rPr lang="fr-FR" smtClean="0"/>
              <a:t>15/11/2017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340539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D4DAAAE-5AE5-41A3-8E03-5DF9A817721E}" type="datetimeFigureOut">
              <a:rPr lang="fr-FR" smtClean="0"/>
              <a:t>15/11/2017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85687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D4DAAAE-5AE5-41A3-8E03-5DF9A817721E}" type="datetimeFigureOut">
              <a:rPr lang="fr-FR" smtClean="0"/>
              <a:t>15/11/2017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241917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D4DAAAE-5AE5-41A3-8E03-5DF9A817721E}" type="datetimeFigureOut">
              <a:rPr lang="fr-FR" smtClean="0"/>
              <a:t>15/11/2017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7016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D4DAAAE-5AE5-41A3-8E03-5DF9A817721E}" type="datetimeFigureOut">
              <a:rPr lang="fr-FR" smtClean="0"/>
              <a:t>15/11/2017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231833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D4DAAAE-5AE5-41A3-8E03-5DF9A817721E}" type="datetimeFigureOut">
              <a:rPr lang="fr-FR" smtClean="0"/>
              <a:t>15/11/2017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C825A9-FB2A-4DC1-9032-E12DA197B9EF}" type="slidenum">
              <a:rPr lang="fr-FR" smtClean="0"/>
              <a:t>‹N°›</a:t>
            </a:fld>
            <a:endParaRPr lang="fr-FR"/>
          </a:p>
        </p:txBody>
      </p:sp>
    </p:spTree>
    <p:extLst>
      <p:ext uri="{BB962C8B-B14F-4D97-AF65-F5344CB8AC3E}">
        <p14:creationId xmlns:p14="http://schemas.microsoft.com/office/powerpoint/2010/main" val="114593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DAAAE-5AE5-41A3-8E03-5DF9A817721E}" type="datetimeFigureOut">
              <a:rPr lang="fr-FR" smtClean="0"/>
              <a:t>15/11/2017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825A9-FB2A-4DC1-9032-E12DA197B9EF}" type="slidenum">
              <a:rPr lang="fr-FR" smtClean="0"/>
              <a:t>‹N°›</a:t>
            </a:fld>
            <a:endParaRPr lang="fr-FR"/>
          </a:p>
        </p:txBody>
      </p:sp>
    </p:spTree>
    <p:extLst>
      <p:ext uri="{BB962C8B-B14F-4D97-AF65-F5344CB8AC3E}">
        <p14:creationId xmlns:p14="http://schemas.microsoft.com/office/powerpoint/2010/main" val="82319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7.wmf"/><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60.png"/><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0C27C61-35F6-4757-AB6B-E5250E85790B}" type="slidenum">
              <a:rPr lang="fr-FR" smtClean="0"/>
              <a:t>1</a:t>
            </a:fld>
            <a:endParaRPr lang="fr-FR"/>
          </a:p>
        </p:txBody>
      </p:sp>
      <p:sp>
        <p:nvSpPr>
          <p:cNvPr id="5" name="Text Box 10"/>
          <p:cNvSpPr txBox="1">
            <a:spLocks noChangeArrowheads="1"/>
          </p:cNvSpPr>
          <p:nvPr/>
        </p:nvSpPr>
        <p:spPr bwMode="auto">
          <a:xfrm>
            <a:off x="1649295" y="2019300"/>
            <a:ext cx="5699656" cy="1943100"/>
          </a:xfrm>
          <a:prstGeom prst="rect">
            <a:avLst/>
          </a:prstGeom>
          <a:solidFill>
            <a:srgbClr val="006600"/>
          </a:solidFill>
          <a:ln w="9525">
            <a:noFill/>
            <a:miter lim="800000"/>
            <a:headEnd/>
            <a:tailEnd/>
          </a:ln>
          <a:effectLst>
            <a:glow rad="63500">
              <a:schemeClr val="accent3">
                <a:satMod val="175000"/>
                <a:alpha val="40000"/>
              </a:schemeClr>
            </a:glow>
            <a:softEdge rad="63500"/>
          </a:effectLst>
          <a:scene3d>
            <a:camera prst="orthographicFront"/>
            <a:lightRig rig="threePt" dir="t"/>
          </a:scene3d>
          <a:sp3d>
            <a:bevelT/>
          </a:sp3d>
        </p:spPr>
        <p:txBody>
          <a:bodyPr anchor="ctr"/>
          <a:lstStyle/>
          <a:p>
            <a:pPr algn="ctr"/>
            <a:r>
              <a:rPr lang="fr-FR" sz="3000" dirty="0">
                <a:solidFill>
                  <a:prstClr val="white"/>
                </a:solidFill>
                <a:latin typeface="+mj-lt"/>
                <a:ea typeface="Khmer UI" pitchFamily="34" charset="0"/>
                <a:cs typeface="Arial" pitchFamily="34" charset="0"/>
              </a:rPr>
              <a:t>O</a:t>
            </a:r>
            <a:r>
              <a:rPr lang="fr-FR" sz="3000" dirty="0" smtClean="0">
                <a:solidFill>
                  <a:prstClr val="white"/>
                </a:solidFill>
                <a:latin typeface="+mj-lt"/>
                <a:ea typeface="Khmer UI" pitchFamily="34" charset="0"/>
                <a:cs typeface="Arial" pitchFamily="34" charset="0"/>
              </a:rPr>
              <a:t>ptimisation multicritère et conception d’</a:t>
            </a:r>
            <a:r>
              <a:rPr lang="fr-FR" sz="3000" dirty="0" err="1" smtClean="0">
                <a:solidFill>
                  <a:prstClr val="white"/>
                </a:solidFill>
                <a:latin typeface="+mj-lt"/>
                <a:ea typeface="Khmer UI" pitchFamily="34" charset="0"/>
                <a:cs typeface="Arial" pitchFamily="34" charset="0"/>
              </a:rPr>
              <a:t>idéotypes</a:t>
            </a:r>
            <a:endParaRPr lang="fr-FR" sz="3000" dirty="0">
              <a:solidFill>
                <a:prstClr val="white"/>
              </a:solidFill>
              <a:latin typeface="+mj-lt"/>
              <a:ea typeface="Khmer UI" pitchFamily="34" charset="0"/>
              <a:cs typeface="Arial" pitchFamily="34" charset="0"/>
            </a:endParaRPr>
          </a:p>
        </p:txBody>
      </p:sp>
      <p:sp>
        <p:nvSpPr>
          <p:cNvPr id="6" name="Text Box 24"/>
          <p:cNvSpPr txBox="1">
            <a:spLocks noChangeArrowheads="1"/>
          </p:cNvSpPr>
          <p:nvPr/>
        </p:nvSpPr>
        <p:spPr bwMode="auto">
          <a:xfrm>
            <a:off x="1562473" y="4593545"/>
            <a:ext cx="5786478" cy="1002184"/>
          </a:xfrm>
          <a:prstGeom prst="rect">
            <a:avLst/>
          </a:prstGeom>
          <a:noFill/>
          <a:ln w="9525">
            <a:noFill/>
            <a:miter lim="800000"/>
            <a:headEnd/>
            <a:tailEnd/>
          </a:ln>
        </p:spPr>
        <p:txBody>
          <a:bodyPr anchor="ctr"/>
          <a:lstStyle/>
          <a:p>
            <a:pPr algn="ctr"/>
            <a:r>
              <a:rPr lang="fr-FR" sz="1600" dirty="0" smtClean="0">
                <a:solidFill>
                  <a:srgbClr val="006600"/>
                </a:solidFill>
                <a:cs typeface="Arial" pitchFamily="34" charset="0"/>
              </a:rPr>
              <a:t>Mohamed-Mahmoud MEMMAH, PSH Avignon</a:t>
            </a:r>
          </a:p>
          <a:p>
            <a:pPr algn="ctr"/>
            <a:r>
              <a:rPr lang="fr-FR" sz="1600" dirty="0" smtClean="0">
                <a:solidFill>
                  <a:srgbClr val="FF0000"/>
                </a:solidFill>
                <a:cs typeface="Arial" pitchFamily="34" charset="0"/>
              </a:rPr>
              <a:t>En collaboration avec:</a:t>
            </a:r>
          </a:p>
          <a:p>
            <a:pPr algn="ctr"/>
            <a:r>
              <a:rPr lang="fr-FR" sz="1600" dirty="0" smtClean="0">
                <a:solidFill>
                  <a:srgbClr val="FF0000"/>
                </a:solidFill>
                <a:cs typeface="Arial" pitchFamily="34" charset="0"/>
              </a:rPr>
              <a:t>M. </a:t>
            </a:r>
            <a:r>
              <a:rPr lang="fr-FR" sz="1600" dirty="0" err="1" smtClean="0">
                <a:solidFill>
                  <a:srgbClr val="FF0000"/>
                </a:solidFill>
                <a:cs typeface="Arial" pitchFamily="34" charset="0"/>
              </a:rPr>
              <a:t>Génard</a:t>
            </a:r>
            <a:r>
              <a:rPr lang="fr-FR" sz="1600" dirty="0" smtClean="0">
                <a:solidFill>
                  <a:srgbClr val="FF0000"/>
                </a:solidFill>
                <a:cs typeface="Arial" pitchFamily="34" charset="0"/>
              </a:rPr>
              <a:t>, F. </a:t>
            </a:r>
            <a:r>
              <a:rPr lang="fr-FR" sz="1600" dirty="0" err="1" smtClean="0">
                <a:solidFill>
                  <a:srgbClr val="FF0000"/>
                </a:solidFill>
                <a:cs typeface="Arial" pitchFamily="34" charset="0"/>
              </a:rPr>
              <a:t>Lescourret</a:t>
            </a:r>
            <a:r>
              <a:rPr lang="fr-FR" sz="1600" dirty="0" smtClean="0">
                <a:solidFill>
                  <a:srgbClr val="FF0000"/>
                </a:solidFill>
                <a:cs typeface="Arial" pitchFamily="34" charset="0"/>
              </a:rPr>
              <a:t>, B. </a:t>
            </a:r>
            <a:r>
              <a:rPr lang="fr-FR" sz="1600" dirty="0" err="1" smtClean="0">
                <a:solidFill>
                  <a:srgbClr val="FF0000"/>
                </a:solidFill>
                <a:cs typeface="Arial" pitchFamily="34" charset="0"/>
              </a:rPr>
              <a:t>Quilot</a:t>
            </a:r>
            <a:r>
              <a:rPr lang="fr-FR" sz="1600" dirty="0" smtClean="0">
                <a:solidFill>
                  <a:srgbClr val="FF0000"/>
                </a:solidFill>
                <a:cs typeface="Arial" pitchFamily="34" charset="0"/>
              </a:rPr>
              <a:t>, N. Bertin</a:t>
            </a:r>
            <a:r>
              <a:rPr lang="fr-FR" sz="1600" smtClean="0">
                <a:solidFill>
                  <a:srgbClr val="FF0000"/>
                </a:solidFill>
                <a:cs typeface="Arial" pitchFamily="34" charset="0"/>
              </a:rPr>
              <a:t>, P</a:t>
            </a:r>
            <a:r>
              <a:rPr lang="fr-FR" sz="1600" dirty="0" smtClean="0">
                <a:solidFill>
                  <a:srgbClr val="FF0000"/>
                </a:solidFill>
                <a:cs typeface="Arial" pitchFamily="34" charset="0"/>
              </a:rPr>
              <a:t>. </a:t>
            </a:r>
            <a:r>
              <a:rPr lang="fr-FR" sz="1600" dirty="0" err="1" smtClean="0">
                <a:solidFill>
                  <a:srgbClr val="FF0000"/>
                </a:solidFill>
                <a:cs typeface="Arial" pitchFamily="34" charset="0"/>
              </a:rPr>
              <a:t>Valsesia</a:t>
            </a:r>
            <a:r>
              <a:rPr lang="fr-FR" sz="1600" dirty="0" smtClean="0">
                <a:solidFill>
                  <a:srgbClr val="FF0000"/>
                </a:solidFill>
                <a:cs typeface="Arial" pitchFamily="34" charset="0"/>
              </a:rPr>
              <a:t>…</a:t>
            </a:r>
            <a:endParaRPr lang="fr-FR" sz="1600" dirty="0">
              <a:solidFill>
                <a:srgbClr val="FF0000"/>
              </a:solidFill>
              <a:cs typeface="Arial" pitchFamily="34" charset="0"/>
            </a:endParaRPr>
          </a:p>
        </p:txBody>
      </p:sp>
    </p:spTree>
    <p:extLst>
      <p:ext uri="{BB962C8B-B14F-4D97-AF65-F5344CB8AC3E}">
        <p14:creationId xmlns:p14="http://schemas.microsoft.com/office/powerpoint/2010/main" val="88081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513478" y="1556792"/>
            <a:ext cx="6448747" cy="4700845"/>
            <a:chOff x="323528" y="1556792"/>
            <a:chExt cx="6452201" cy="4700845"/>
          </a:xfrm>
        </p:grpSpPr>
        <p:sp>
          <p:nvSpPr>
            <p:cNvPr id="12" name="ZoneTexte 11"/>
            <p:cNvSpPr txBox="1"/>
            <p:nvPr/>
          </p:nvSpPr>
          <p:spPr>
            <a:xfrm>
              <a:off x="694459" y="1556792"/>
              <a:ext cx="2304256"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Initialiser l’essaim: positions et vélocités</a:t>
              </a:r>
              <a:endParaRPr lang="fr-FR" sz="1200" dirty="0">
                <a:solidFill>
                  <a:prstClr val="black"/>
                </a:solidFill>
              </a:endParaRPr>
            </a:p>
          </p:txBody>
        </p:sp>
        <p:sp>
          <p:nvSpPr>
            <p:cNvPr id="13" name="ZoneTexte 12"/>
            <p:cNvSpPr txBox="1"/>
            <p:nvPr/>
          </p:nvSpPr>
          <p:spPr>
            <a:xfrm>
              <a:off x="694458" y="2348880"/>
              <a:ext cx="2304257"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Évaluer chaque particule de l’essaim, initialiser </a:t>
              </a:r>
              <a:r>
                <a:rPr lang="fr-FR" sz="1200" b="1" dirty="0" err="1" smtClean="0">
                  <a:solidFill>
                    <a:prstClr val="black"/>
                  </a:solidFill>
                </a:rPr>
                <a:t>pbest</a:t>
              </a:r>
              <a:r>
                <a:rPr lang="fr-FR" sz="1200" dirty="0" smtClean="0">
                  <a:solidFill>
                    <a:prstClr val="black"/>
                  </a:solidFill>
                </a:rPr>
                <a:t> et </a:t>
              </a:r>
              <a:r>
                <a:rPr lang="fr-FR" sz="1200" b="1" dirty="0" err="1" smtClean="0">
                  <a:solidFill>
                    <a:prstClr val="black"/>
                  </a:solidFill>
                </a:rPr>
                <a:t>gbest</a:t>
              </a:r>
              <a:endParaRPr lang="fr-FR" sz="1200" b="1" dirty="0">
                <a:solidFill>
                  <a:prstClr val="black"/>
                </a:solidFill>
              </a:endParaRPr>
            </a:p>
          </p:txBody>
        </p:sp>
        <p:sp>
          <p:nvSpPr>
            <p:cNvPr id="14" name="ZoneTexte 13"/>
            <p:cNvSpPr txBox="1"/>
            <p:nvPr/>
          </p:nvSpPr>
          <p:spPr>
            <a:xfrm>
              <a:off x="4369237" y="2333928"/>
              <a:ext cx="2406492"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Initialiser l’archive externe A avec les particules non dominées</a:t>
              </a:r>
              <a:endParaRPr lang="fr-FR" sz="1200" dirty="0">
                <a:solidFill>
                  <a:prstClr val="black"/>
                </a:solidFill>
              </a:endParaRPr>
            </a:p>
          </p:txBody>
        </p:sp>
        <p:sp>
          <p:nvSpPr>
            <p:cNvPr id="15" name="Cylindre 14"/>
            <p:cNvSpPr/>
            <p:nvPr/>
          </p:nvSpPr>
          <p:spPr>
            <a:xfrm>
              <a:off x="5101960" y="2992997"/>
              <a:ext cx="936104" cy="1008112"/>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smtClean="0">
                  <a:solidFill>
                    <a:prstClr val="black"/>
                  </a:solidFill>
                </a:rPr>
                <a:t>Archive externe A</a:t>
              </a:r>
              <a:endParaRPr lang="fr-FR" sz="1200" dirty="0">
                <a:solidFill>
                  <a:prstClr val="black"/>
                </a:solidFill>
              </a:endParaRPr>
            </a:p>
          </p:txBody>
        </p:sp>
        <p:sp>
          <p:nvSpPr>
            <p:cNvPr id="16" name="ZoneTexte 15"/>
            <p:cNvSpPr txBox="1"/>
            <p:nvPr/>
          </p:nvSpPr>
          <p:spPr>
            <a:xfrm>
              <a:off x="3008379" y="3150283"/>
              <a:ext cx="187254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Identifier </a:t>
              </a:r>
              <a:r>
                <a:rPr lang="fr-FR" sz="1200" b="1" dirty="0" err="1" smtClean="0">
                  <a:solidFill>
                    <a:prstClr val="black"/>
                  </a:solidFill>
                </a:rPr>
                <a:t>gbest</a:t>
              </a:r>
              <a:r>
                <a:rPr lang="fr-FR" sz="1200" dirty="0" smtClean="0">
                  <a:solidFill>
                    <a:prstClr val="black"/>
                  </a:solidFill>
                </a:rPr>
                <a:t> en utilisant l’opérateur de « </a:t>
              </a:r>
              <a:r>
                <a:rPr lang="fr-FR" sz="1200" dirty="0" err="1" smtClean="0">
                  <a:solidFill>
                    <a:prstClr val="black"/>
                  </a:solidFill>
                </a:rPr>
                <a:t>crowding</a:t>
              </a:r>
              <a:r>
                <a:rPr lang="fr-FR" sz="1200" dirty="0" smtClean="0">
                  <a:solidFill>
                    <a:prstClr val="black"/>
                  </a:solidFill>
                </a:rPr>
                <a:t> distance »</a:t>
              </a:r>
              <a:endParaRPr lang="fr-FR" sz="1200" dirty="0">
                <a:solidFill>
                  <a:prstClr val="black"/>
                </a:solidFill>
              </a:endParaRPr>
            </a:p>
          </p:txBody>
        </p:sp>
        <p:sp>
          <p:nvSpPr>
            <p:cNvPr id="17" name="ZoneTexte 16"/>
            <p:cNvSpPr txBox="1"/>
            <p:nvPr/>
          </p:nvSpPr>
          <p:spPr>
            <a:xfrm>
              <a:off x="845445" y="3327630"/>
              <a:ext cx="2004257"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Mettre à jour la vélocité </a:t>
              </a:r>
              <a:endParaRPr lang="fr-FR" sz="1200" dirty="0">
                <a:solidFill>
                  <a:prstClr val="black"/>
                </a:solidFill>
              </a:endParaRPr>
            </a:p>
          </p:txBody>
        </p:sp>
        <p:sp>
          <p:nvSpPr>
            <p:cNvPr id="18" name="ZoneTexte 17"/>
            <p:cNvSpPr txBox="1"/>
            <p:nvPr/>
          </p:nvSpPr>
          <p:spPr>
            <a:xfrm>
              <a:off x="842361" y="3935727"/>
              <a:ext cx="2018795"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Mettre à jour la position  </a:t>
              </a:r>
              <a:endParaRPr lang="fr-FR" sz="1200" dirty="0">
                <a:solidFill>
                  <a:prstClr val="black"/>
                </a:solidFill>
              </a:endParaRPr>
            </a:p>
          </p:txBody>
        </p:sp>
        <p:sp>
          <p:nvSpPr>
            <p:cNvPr id="19" name="ZoneTexte 18"/>
            <p:cNvSpPr txBox="1"/>
            <p:nvPr/>
          </p:nvSpPr>
          <p:spPr>
            <a:xfrm>
              <a:off x="824732" y="4582572"/>
              <a:ext cx="2054799"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Évaluer chaque particule</a:t>
              </a:r>
              <a:endParaRPr lang="fr-FR" sz="1200" dirty="0">
                <a:solidFill>
                  <a:prstClr val="black"/>
                </a:solidFill>
              </a:endParaRPr>
            </a:p>
          </p:txBody>
        </p:sp>
        <p:sp>
          <p:nvSpPr>
            <p:cNvPr id="20" name="ZoneTexte 19"/>
            <p:cNvSpPr txBox="1"/>
            <p:nvPr/>
          </p:nvSpPr>
          <p:spPr>
            <a:xfrm>
              <a:off x="1018420" y="5049568"/>
              <a:ext cx="1649048"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Mettre à jour </a:t>
              </a:r>
              <a:r>
                <a:rPr lang="fr-FR" sz="1200" b="1" dirty="0" err="1" smtClean="0">
                  <a:solidFill>
                    <a:prstClr val="black"/>
                  </a:solidFill>
                </a:rPr>
                <a:t>pbest</a:t>
              </a:r>
              <a:r>
                <a:rPr lang="fr-FR" sz="1200" dirty="0" smtClean="0">
                  <a:solidFill>
                    <a:prstClr val="black"/>
                  </a:solidFill>
                </a:rPr>
                <a:t> </a:t>
              </a:r>
              <a:endParaRPr lang="fr-FR" sz="1200" dirty="0">
                <a:solidFill>
                  <a:prstClr val="black"/>
                </a:solidFill>
              </a:endParaRPr>
            </a:p>
          </p:txBody>
        </p:sp>
        <p:sp>
          <p:nvSpPr>
            <p:cNvPr id="21" name="Organigramme : Décision 20"/>
            <p:cNvSpPr/>
            <p:nvPr/>
          </p:nvSpPr>
          <p:spPr>
            <a:xfrm>
              <a:off x="1511224" y="5661248"/>
              <a:ext cx="648072" cy="50405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prstClr val="white"/>
                </a:solidFill>
              </a:endParaRPr>
            </a:p>
          </p:txBody>
        </p:sp>
        <p:sp>
          <p:nvSpPr>
            <p:cNvPr id="22" name="ZoneTexte 21"/>
            <p:cNvSpPr txBox="1"/>
            <p:nvPr/>
          </p:nvSpPr>
          <p:spPr>
            <a:xfrm>
              <a:off x="1532642" y="5774776"/>
              <a:ext cx="537455" cy="276999"/>
            </a:xfrm>
            <a:prstGeom prst="rect">
              <a:avLst/>
            </a:prstGeom>
            <a:noFill/>
          </p:spPr>
          <p:txBody>
            <a:bodyPr wrap="none" rtlCol="0">
              <a:spAutoFit/>
            </a:bodyPr>
            <a:lstStyle/>
            <a:p>
              <a:r>
                <a:rPr lang="fr-FR" sz="1200" dirty="0" smtClean="0">
                  <a:solidFill>
                    <a:srgbClr val="FF0000"/>
                  </a:solidFill>
                </a:rPr>
                <a:t>Stop?</a:t>
              </a:r>
              <a:endParaRPr lang="fr-FR" sz="1200" dirty="0">
                <a:solidFill>
                  <a:srgbClr val="FF0000"/>
                </a:solidFill>
              </a:endParaRPr>
            </a:p>
          </p:txBody>
        </p:sp>
        <p:sp>
          <p:nvSpPr>
            <p:cNvPr id="23" name="ZoneTexte 22"/>
            <p:cNvSpPr txBox="1"/>
            <p:nvPr/>
          </p:nvSpPr>
          <p:spPr>
            <a:xfrm>
              <a:off x="3681762" y="4396454"/>
              <a:ext cx="2690438"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Insérer toutes les solutions non-dominées dans l’archive si elles ne sont pas dominées par un élément de celui-ci </a:t>
              </a:r>
              <a:endParaRPr lang="fr-FR" sz="1200" dirty="0">
                <a:solidFill>
                  <a:prstClr val="black"/>
                </a:solidFill>
              </a:endParaRPr>
            </a:p>
          </p:txBody>
        </p:sp>
        <p:cxnSp>
          <p:nvCxnSpPr>
            <p:cNvPr id="24" name="Connecteur droit avec flèche 23"/>
            <p:cNvCxnSpPr>
              <a:stCxn id="21" idx="3"/>
            </p:cNvCxnSpPr>
            <p:nvPr/>
          </p:nvCxnSpPr>
          <p:spPr>
            <a:xfrm>
              <a:off x="2159296" y="5913276"/>
              <a:ext cx="648072"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5" name="ZoneTexte 24"/>
            <p:cNvSpPr txBox="1"/>
            <p:nvPr/>
          </p:nvSpPr>
          <p:spPr>
            <a:xfrm>
              <a:off x="2799684" y="5790307"/>
              <a:ext cx="2594859" cy="27699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dirty="0" smtClean="0">
                  <a:solidFill>
                    <a:prstClr val="black"/>
                  </a:solidFill>
                </a:rPr>
                <a:t>Retourner les solutions archivées</a:t>
              </a:r>
              <a:endParaRPr lang="fr-FR" sz="1200" dirty="0">
                <a:solidFill>
                  <a:prstClr val="black"/>
                </a:solidFill>
              </a:endParaRPr>
            </a:p>
          </p:txBody>
        </p:sp>
        <p:sp>
          <p:nvSpPr>
            <p:cNvPr id="26" name="ZoneTexte 25"/>
            <p:cNvSpPr txBox="1"/>
            <p:nvPr/>
          </p:nvSpPr>
          <p:spPr>
            <a:xfrm>
              <a:off x="2124018" y="5980638"/>
              <a:ext cx="445956" cy="276999"/>
            </a:xfrm>
            <a:prstGeom prst="rect">
              <a:avLst/>
            </a:prstGeom>
            <a:noFill/>
          </p:spPr>
          <p:txBody>
            <a:bodyPr wrap="none" rtlCol="0">
              <a:spAutoFit/>
            </a:bodyPr>
            <a:lstStyle/>
            <a:p>
              <a:r>
                <a:rPr lang="fr-FR" sz="1200" b="1" dirty="0" smtClean="0">
                  <a:solidFill>
                    <a:srgbClr val="92D050"/>
                  </a:solidFill>
                </a:rPr>
                <a:t>Oui </a:t>
              </a:r>
              <a:endParaRPr lang="fr-FR" sz="1200" b="1" dirty="0">
                <a:solidFill>
                  <a:srgbClr val="92D050"/>
                </a:solidFill>
              </a:endParaRPr>
            </a:p>
          </p:txBody>
        </p:sp>
        <p:cxnSp>
          <p:nvCxnSpPr>
            <p:cNvPr id="27" name="Connecteur droit avec flèche 26"/>
            <p:cNvCxnSpPr>
              <a:stCxn id="12" idx="2"/>
              <a:endCxn id="13" idx="0"/>
            </p:cNvCxnSpPr>
            <p:nvPr/>
          </p:nvCxnSpPr>
          <p:spPr>
            <a:xfrm>
              <a:off x="1846587" y="2018457"/>
              <a:ext cx="0" cy="330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stCxn id="13" idx="2"/>
            </p:cNvCxnSpPr>
            <p:nvPr/>
          </p:nvCxnSpPr>
          <p:spPr>
            <a:xfrm flipH="1">
              <a:off x="1846586" y="2810545"/>
              <a:ext cx="1" cy="517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7" idx="2"/>
            </p:cNvCxnSpPr>
            <p:nvPr/>
          </p:nvCxnSpPr>
          <p:spPr>
            <a:xfrm flipH="1">
              <a:off x="1847573" y="3604629"/>
              <a:ext cx="1" cy="331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8" idx="2"/>
              <a:endCxn id="19" idx="0"/>
            </p:cNvCxnSpPr>
            <p:nvPr/>
          </p:nvCxnSpPr>
          <p:spPr>
            <a:xfrm>
              <a:off x="1851759" y="4212726"/>
              <a:ext cx="373" cy="3698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9" idx="2"/>
              <a:endCxn id="20" idx="0"/>
            </p:cNvCxnSpPr>
            <p:nvPr/>
          </p:nvCxnSpPr>
          <p:spPr>
            <a:xfrm flipH="1">
              <a:off x="1842944" y="4859571"/>
              <a:ext cx="9188" cy="189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0" idx="2"/>
              <a:endCxn id="21" idx="0"/>
            </p:cNvCxnSpPr>
            <p:nvPr/>
          </p:nvCxnSpPr>
          <p:spPr>
            <a:xfrm flipH="1">
              <a:off x="1835260" y="5326567"/>
              <a:ext cx="7684" cy="334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19" idx="3"/>
              <a:endCxn id="23" idx="1"/>
            </p:cNvCxnSpPr>
            <p:nvPr/>
          </p:nvCxnSpPr>
          <p:spPr>
            <a:xfrm flipV="1">
              <a:off x="2879531" y="4719620"/>
              <a:ext cx="802231" cy="1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5" idx="3"/>
            </p:cNvCxnSpPr>
            <p:nvPr/>
          </p:nvCxnSpPr>
          <p:spPr>
            <a:xfrm flipV="1">
              <a:off x="5570012" y="4001109"/>
              <a:ext cx="0" cy="395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5" idx="2"/>
            </p:cNvCxnSpPr>
            <p:nvPr/>
          </p:nvCxnSpPr>
          <p:spPr>
            <a:xfrm flipH="1">
              <a:off x="4834819" y="3497053"/>
              <a:ext cx="2671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a:stCxn id="16" idx="1"/>
              <a:endCxn id="17" idx="3"/>
            </p:cNvCxnSpPr>
            <p:nvPr/>
          </p:nvCxnSpPr>
          <p:spPr>
            <a:xfrm flipH="1" flipV="1">
              <a:off x="2849702" y="3466130"/>
              <a:ext cx="158677" cy="7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3" idx="3"/>
              <a:endCxn id="14" idx="1"/>
            </p:cNvCxnSpPr>
            <p:nvPr/>
          </p:nvCxnSpPr>
          <p:spPr>
            <a:xfrm flipV="1">
              <a:off x="2998715" y="2564761"/>
              <a:ext cx="1370522" cy="14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4" idx="2"/>
              <a:endCxn id="15" idx="1"/>
            </p:cNvCxnSpPr>
            <p:nvPr/>
          </p:nvCxnSpPr>
          <p:spPr>
            <a:xfrm flipH="1">
              <a:off x="5570012" y="2795593"/>
              <a:ext cx="2471" cy="197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38"/>
            <p:cNvCxnSpPr>
              <a:stCxn id="21" idx="1"/>
            </p:cNvCxnSpPr>
            <p:nvPr/>
          </p:nvCxnSpPr>
          <p:spPr>
            <a:xfrm flipH="1" flipV="1">
              <a:off x="323528" y="5913275"/>
              <a:ext cx="118769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323528" y="3466129"/>
              <a:ext cx="0" cy="244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endCxn id="17" idx="1"/>
            </p:cNvCxnSpPr>
            <p:nvPr/>
          </p:nvCxnSpPr>
          <p:spPr>
            <a:xfrm>
              <a:off x="323528" y="3466129"/>
              <a:ext cx="52191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45445" y="5662427"/>
              <a:ext cx="487634" cy="276999"/>
            </a:xfrm>
            <a:prstGeom prst="rect">
              <a:avLst/>
            </a:prstGeom>
            <a:noFill/>
          </p:spPr>
          <p:txBody>
            <a:bodyPr wrap="none" rtlCol="0">
              <a:spAutoFit/>
            </a:bodyPr>
            <a:lstStyle/>
            <a:p>
              <a:r>
                <a:rPr lang="fr-FR" sz="1200" b="1" dirty="0" smtClean="0">
                  <a:solidFill>
                    <a:srgbClr val="FF0000"/>
                  </a:solidFill>
                </a:rPr>
                <a:t>Non </a:t>
              </a:r>
              <a:endParaRPr lang="fr-FR" sz="1200" b="1" dirty="0">
                <a:solidFill>
                  <a:srgbClr val="FF0000"/>
                </a:solidFill>
              </a:endParaRPr>
            </a:p>
          </p:txBody>
        </p:sp>
      </p:grpSp>
      <p:sp>
        <p:nvSpPr>
          <p:cNvPr id="4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48" name="Rectangle 47"/>
          <p:cNvSpPr/>
          <p:nvPr/>
        </p:nvSpPr>
        <p:spPr>
          <a:xfrm>
            <a:off x="148048" y="786805"/>
            <a:ext cx="8700677" cy="461665"/>
          </a:xfrm>
          <a:prstGeom prst="rect">
            <a:avLst/>
          </a:prstGeom>
        </p:spPr>
        <p:txBody>
          <a:bodyPr wrap="square">
            <a:spAutoFit/>
          </a:bodyPr>
          <a:lstStyle/>
          <a:p>
            <a:pPr marL="0" lvl="1" indent="-342900" eaLnBrk="0" hangingPunct="0"/>
            <a:r>
              <a:rPr lang="fr-FR" sz="2400" b="1" dirty="0">
                <a:solidFill>
                  <a:srgbClr val="40822E"/>
                </a:solidFill>
              </a:rPr>
              <a:t>L</a:t>
            </a:r>
            <a:r>
              <a:rPr lang="fr-FR" sz="2400" b="1" dirty="0" smtClean="0">
                <a:solidFill>
                  <a:srgbClr val="40822E"/>
                </a:solidFill>
              </a:rPr>
              <a:t>’algorithme MOPSO-CD pour le cas </a:t>
            </a:r>
            <a:r>
              <a:rPr lang="fr-FR" sz="2400" b="1" dirty="0" err="1" smtClean="0">
                <a:solidFill>
                  <a:srgbClr val="40822E"/>
                </a:solidFill>
              </a:rPr>
              <a:t>multiobjectif</a:t>
            </a:r>
            <a:endParaRPr lang="fr-FR" sz="2400" b="1" dirty="0" smtClean="0">
              <a:solidFill>
                <a:srgbClr val="40822E"/>
              </a:solidFill>
            </a:endParaRPr>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10</a:t>
            </a:fld>
            <a:endParaRPr lang="fr-FR"/>
          </a:p>
        </p:txBody>
      </p:sp>
    </p:spTree>
    <p:extLst>
      <p:ext uri="{BB962C8B-B14F-4D97-AF65-F5344CB8AC3E}">
        <p14:creationId xmlns:p14="http://schemas.microsoft.com/office/powerpoint/2010/main" val="290481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p:cNvGrpSpPr/>
          <p:nvPr/>
        </p:nvGrpSpPr>
        <p:grpSpPr>
          <a:xfrm>
            <a:off x="937472" y="938324"/>
            <a:ext cx="7762274" cy="3973320"/>
            <a:chOff x="2335280" y="1412303"/>
            <a:chExt cx="6491052" cy="3322611"/>
          </a:xfrm>
        </p:grpSpPr>
        <p:pic>
          <p:nvPicPr>
            <p:cNvPr id="31" name="Picture 1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25191">
              <a:off x="2619111" y="2042709"/>
              <a:ext cx="439138" cy="365345"/>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5044806" y="4142958"/>
              <a:ext cx="2688897" cy="591956"/>
            </a:xfrm>
            <a:prstGeom prst="rect">
              <a:avLst/>
            </a:prstGeom>
            <a:solidFill>
              <a:schemeClr val="accent6">
                <a:lumMod val="75000"/>
              </a:schemeClr>
            </a:solidFill>
            <a:ln>
              <a:solidFill>
                <a:schemeClr val="accent6">
                  <a:lumMod val="75000"/>
                </a:schemeClr>
              </a:solidFill>
            </a:ln>
          </p:spPr>
          <p:txBody>
            <a:bodyPr wrap="none" rtlCol="0">
              <a:spAutoFit/>
            </a:bodyPr>
            <a:lstStyle/>
            <a:p>
              <a:pPr algn="ctr">
                <a:lnSpc>
                  <a:spcPts val="1600"/>
                </a:lnSpc>
              </a:pPr>
              <a:r>
                <a:rPr lang="fr-FR" sz="1600" b="1" cap="small" dirty="0" err="1" smtClean="0">
                  <a:solidFill>
                    <a:schemeClr val="bg1"/>
                  </a:solidFill>
                  <a:cs typeface="Arial" pitchFamily="34" charset="0"/>
                </a:rPr>
                <a:t>Ideotype</a:t>
              </a:r>
              <a:r>
                <a:rPr lang="fr-FR" sz="1600" b="1" cap="small" dirty="0" smtClean="0">
                  <a:solidFill>
                    <a:schemeClr val="bg1"/>
                  </a:solidFill>
                  <a:cs typeface="Arial" pitchFamily="34" charset="0"/>
                </a:rPr>
                <a:t> </a:t>
              </a:r>
            </a:p>
            <a:p>
              <a:pPr algn="ctr">
                <a:lnSpc>
                  <a:spcPts val="1600"/>
                </a:lnSpc>
              </a:pPr>
              <a:r>
                <a:rPr lang="fr-FR" sz="1600" b="1" dirty="0" smtClean="0">
                  <a:solidFill>
                    <a:schemeClr val="bg1"/>
                  </a:solidFill>
                  <a:cs typeface="Arial" pitchFamily="34" charset="0"/>
                </a:rPr>
                <a:t>adaptés à un environnement et</a:t>
              </a:r>
            </a:p>
            <a:p>
              <a:pPr algn="ctr">
                <a:lnSpc>
                  <a:spcPts val="1600"/>
                </a:lnSpc>
              </a:pPr>
              <a:r>
                <a:rPr lang="fr-FR" sz="1600" b="1" dirty="0" smtClean="0">
                  <a:solidFill>
                    <a:schemeClr val="bg1"/>
                  </a:solidFill>
                  <a:cs typeface="Arial" pitchFamily="34" charset="0"/>
                </a:rPr>
                <a:t>à un système de production donnés</a:t>
              </a:r>
              <a:endParaRPr lang="fr-FR" sz="1600" b="1" dirty="0">
                <a:solidFill>
                  <a:schemeClr val="bg1"/>
                </a:solidFill>
                <a:cs typeface="Arial" pitchFamily="34" charset="0"/>
              </a:endParaRPr>
            </a:p>
          </p:txBody>
        </p:sp>
        <p:sp>
          <p:nvSpPr>
            <p:cNvPr id="37" name="ZoneTexte 36"/>
            <p:cNvSpPr txBox="1"/>
            <p:nvPr/>
          </p:nvSpPr>
          <p:spPr>
            <a:xfrm>
              <a:off x="2981560" y="1677989"/>
              <a:ext cx="591152" cy="283109"/>
            </a:xfrm>
            <a:prstGeom prst="rect">
              <a:avLst/>
            </a:prstGeom>
            <a:solidFill>
              <a:srgbClr val="00B0F0"/>
            </a:solidFill>
            <a:ln>
              <a:solidFill>
                <a:srgbClr val="00B0F0"/>
              </a:solidFill>
            </a:ln>
          </p:spPr>
          <p:txBody>
            <a:bodyPr wrap="none" rtlCol="0">
              <a:spAutoFit/>
            </a:bodyPr>
            <a:lstStyle/>
            <a:p>
              <a:r>
                <a:rPr lang="fr-FR" sz="1600" b="1" dirty="0" smtClean="0">
                  <a:solidFill>
                    <a:schemeClr val="bg1"/>
                  </a:solidFill>
                  <a:cs typeface="Arial" pitchFamily="34" charset="0"/>
                </a:rPr>
                <a:t>climat</a:t>
              </a:r>
            </a:p>
          </p:txBody>
        </p:sp>
        <p:sp>
          <p:nvSpPr>
            <p:cNvPr id="38" name="Flèche droite 37"/>
            <p:cNvSpPr/>
            <p:nvPr/>
          </p:nvSpPr>
          <p:spPr>
            <a:xfrm rot="504734" flipV="1">
              <a:off x="3492605" y="1932360"/>
              <a:ext cx="936000" cy="6034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ZoneTexte 38"/>
            <p:cNvSpPr txBox="1"/>
            <p:nvPr/>
          </p:nvSpPr>
          <p:spPr>
            <a:xfrm>
              <a:off x="4475962" y="1412303"/>
              <a:ext cx="1442518" cy="420375"/>
            </a:xfrm>
            <a:prstGeom prst="rect">
              <a:avLst/>
            </a:prstGeom>
            <a:noFill/>
          </p:spPr>
          <p:txBody>
            <a:bodyPr wrap="none" rtlCol="0">
              <a:spAutoFit/>
            </a:bodyPr>
            <a:lstStyle/>
            <a:p>
              <a:pPr algn="ctr">
                <a:lnSpc>
                  <a:spcPts val="1600"/>
                </a:lnSpc>
              </a:pPr>
              <a:r>
                <a:rPr lang="fr-FR" sz="1400" b="1" dirty="0" smtClean="0">
                  <a:solidFill>
                    <a:srgbClr val="586D2D"/>
                  </a:solidFill>
                  <a:effectLst>
                    <a:outerShdw blurRad="38100" dist="38100" dir="2700000" algn="tl">
                      <a:srgbClr val="000000">
                        <a:alpha val="43137"/>
                      </a:srgbClr>
                    </a:outerShdw>
                  </a:effectLst>
                </a:rPr>
                <a:t>MODELE</a:t>
              </a:r>
            </a:p>
            <a:p>
              <a:pPr algn="ctr">
                <a:lnSpc>
                  <a:spcPts val="1600"/>
                </a:lnSpc>
              </a:pPr>
              <a:r>
                <a:rPr lang="fr-FR" sz="1400" b="1" dirty="0" smtClean="0">
                  <a:solidFill>
                    <a:srgbClr val="586D2D"/>
                  </a:solidFill>
                  <a:effectLst>
                    <a:outerShdw blurRad="38100" dist="38100" dir="2700000" algn="tl">
                      <a:srgbClr val="000000">
                        <a:alpha val="43137"/>
                      </a:srgbClr>
                    </a:outerShdw>
                  </a:effectLst>
                </a:rPr>
                <a:t>ECOPHYSIOLOGIQUE</a:t>
              </a:r>
              <a:endParaRPr lang="fr-FR" sz="1400" b="1" dirty="0">
                <a:solidFill>
                  <a:srgbClr val="586D2D"/>
                </a:solidFill>
                <a:effectLst>
                  <a:outerShdw blurRad="38100" dist="38100" dir="2700000" algn="tl">
                    <a:srgbClr val="000000">
                      <a:alpha val="43137"/>
                    </a:srgbClr>
                  </a:outerShdw>
                </a:effectLst>
              </a:endParaRPr>
            </a:p>
          </p:txBody>
        </p:sp>
        <p:pic>
          <p:nvPicPr>
            <p:cNvPr id="40" name="Picture 4" descr="Afficher l'image d'orig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587" r="22689"/>
            <a:stretch/>
          </p:blipFill>
          <p:spPr bwMode="auto">
            <a:xfrm>
              <a:off x="2335280" y="2294871"/>
              <a:ext cx="286510" cy="36792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1898" y="1556792"/>
              <a:ext cx="415293" cy="41529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94" t="28546" r="12676" b="10698"/>
            <a:stretch/>
          </p:blipFill>
          <p:spPr bwMode="auto">
            <a:xfrm>
              <a:off x="5263419" y="1832991"/>
              <a:ext cx="604725" cy="77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5220072" y="1970759"/>
              <a:ext cx="97012" cy="11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flipV="1">
              <a:off x="5148064" y="2159933"/>
              <a:ext cx="21602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2206" t="39387" r="11324" b="33334"/>
            <a:stretch/>
          </p:blipFill>
          <p:spPr bwMode="auto">
            <a:xfrm>
              <a:off x="6623235" y="1825655"/>
              <a:ext cx="1651561" cy="69488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6" name="ZoneTexte 45"/>
            <p:cNvSpPr txBox="1"/>
            <p:nvPr/>
          </p:nvSpPr>
          <p:spPr>
            <a:xfrm>
              <a:off x="6733553" y="1532824"/>
              <a:ext cx="1457370" cy="248793"/>
            </a:xfrm>
            <a:prstGeom prst="rect">
              <a:avLst/>
            </a:prstGeom>
            <a:noFill/>
          </p:spPr>
          <p:txBody>
            <a:bodyPr wrap="none" rtlCol="0">
              <a:spAutoFit/>
            </a:bodyPr>
            <a:lstStyle/>
            <a:p>
              <a:pPr algn="ctr">
                <a:lnSpc>
                  <a:spcPts val="1600"/>
                </a:lnSpc>
              </a:pPr>
              <a:r>
                <a:rPr lang="fr-FR" sz="1400" b="1" dirty="0" smtClean="0">
                  <a:solidFill>
                    <a:schemeClr val="accent2">
                      <a:lumMod val="75000"/>
                    </a:schemeClr>
                  </a:solidFill>
                  <a:effectLst>
                    <a:outerShdw blurRad="38100" dist="38100" dir="2700000" algn="tl">
                      <a:srgbClr val="000000">
                        <a:alpha val="43137"/>
                      </a:srgbClr>
                    </a:outerShdw>
                  </a:effectLst>
                </a:rPr>
                <a:t>MODELE GENETIQUE</a:t>
              </a:r>
              <a:endParaRPr lang="fr-FR" sz="1400" b="1" dirty="0">
                <a:solidFill>
                  <a:schemeClr val="accent2">
                    <a:lumMod val="75000"/>
                  </a:schemeClr>
                </a:solidFill>
                <a:effectLst>
                  <a:outerShdw blurRad="38100" dist="38100" dir="2700000" algn="tl">
                    <a:srgbClr val="000000">
                      <a:alpha val="43137"/>
                    </a:srgbClr>
                  </a:outerShdw>
                </a:effectLst>
              </a:endParaRPr>
            </a:p>
          </p:txBody>
        </p:sp>
        <p:sp>
          <p:nvSpPr>
            <p:cNvPr id="47" name="Rectangle 46"/>
            <p:cNvSpPr/>
            <p:nvPr/>
          </p:nvSpPr>
          <p:spPr>
            <a:xfrm>
              <a:off x="2858821" y="2293931"/>
              <a:ext cx="924839" cy="3612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fr-FR" sz="1600" b="1" dirty="0" err="1">
                  <a:solidFill>
                    <a:schemeClr val="bg1"/>
                  </a:solidFill>
                  <a:cs typeface="Arial" pitchFamily="34" charset="0"/>
                </a:rPr>
                <a:t>p</a:t>
              </a:r>
              <a:r>
                <a:rPr lang="fr-FR" sz="1600" b="1" dirty="0" err="1" smtClean="0">
                  <a:solidFill>
                    <a:schemeClr val="bg1"/>
                  </a:solidFill>
                  <a:cs typeface="Arial" pitchFamily="34" charset="0"/>
                </a:rPr>
                <a:t>ractiques</a:t>
              </a:r>
              <a:r>
                <a:rPr lang="fr-FR" sz="1600" b="1" dirty="0" smtClean="0">
                  <a:solidFill>
                    <a:schemeClr val="bg1"/>
                  </a:solidFill>
                  <a:cs typeface="Arial" pitchFamily="34" charset="0"/>
                </a:rPr>
                <a:t> culturales</a:t>
              </a:r>
              <a:endParaRPr lang="fr-FR" sz="1600" b="1" dirty="0">
                <a:solidFill>
                  <a:schemeClr val="bg1"/>
                </a:solidFill>
                <a:cs typeface="Arial" pitchFamily="34" charset="0"/>
              </a:endParaRPr>
            </a:p>
          </p:txBody>
        </p:sp>
        <p:sp>
          <p:nvSpPr>
            <p:cNvPr id="48" name="Flèche en arc 47"/>
            <p:cNvSpPr/>
            <p:nvPr/>
          </p:nvSpPr>
          <p:spPr>
            <a:xfrm rot="20250713">
              <a:off x="4358201" y="2597672"/>
              <a:ext cx="540000" cy="540000"/>
            </a:xfrm>
            <a:prstGeom prst="circularArrow">
              <a:avLst>
                <a:gd name="adj1" fmla="val 12500"/>
                <a:gd name="adj2" fmla="val 1142319"/>
                <a:gd name="adj3" fmla="val 20457681"/>
                <a:gd name="adj4" fmla="val 4629198"/>
                <a:gd name="adj5" fmla="val 10337"/>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Flèche droite 48"/>
            <p:cNvSpPr/>
            <p:nvPr/>
          </p:nvSpPr>
          <p:spPr>
            <a:xfrm rot="21215650" flipV="1">
              <a:off x="3763936" y="2375199"/>
              <a:ext cx="662295" cy="720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ZoneTexte 49"/>
            <p:cNvSpPr txBox="1"/>
            <p:nvPr/>
          </p:nvSpPr>
          <p:spPr>
            <a:xfrm>
              <a:off x="4460669" y="2741219"/>
              <a:ext cx="858176" cy="231635"/>
            </a:xfrm>
            <a:prstGeom prst="rect">
              <a:avLst/>
            </a:prstGeom>
            <a:noFill/>
          </p:spPr>
          <p:txBody>
            <a:bodyPr wrap="none" rtlCol="0">
              <a:spAutoFit/>
            </a:bodyPr>
            <a:lstStyle/>
            <a:p>
              <a:r>
                <a:rPr lang="fr-FR" sz="1200" b="1" dirty="0" smtClean="0">
                  <a:solidFill>
                    <a:schemeClr val="accent6">
                      <a:lumMod val="75000"/>
                    </a:schemeClr>
                  </a:solidFill>
                </a:rPr>
                <a:t>multi-années</a:t>
              </a:r>
              <a:endParaRPr lang="fr-FR" sz="1200" b="1" dirty="0">
                <a:solidFill>
                  <a:schemeClr val="accent6">
                    <a:lumMod val="75000"/>
                  </a:schemeClr>
                </a:solidFill>
              </a:endParaRPr>
            </a:p>
          </p:txBody>
        </p:sp>
        <p:sp>
          <p:nvSpPr>
            <p:cNvPr id="51" name="ZoneTexte 50"/>
            <p:cNvSpPr txBox="1"/>
            <p:nvPr/>
          </p:nvSpPr>
          <p:spPr>
            <a:xfrm>
              <a:off x="6948264" y="3212976"/>
              <a:ext cx="1878068" cy="377479"/>
            </a:xfrm>
            <a:prstGeom prst="rect">
              <a:avLst/>
            </a:prstGeom>
            <a:noFill/>
          </p:spPr>
          <p:txBody>
            <a:bodyPr wrap="square" rtlCol="0">
              <a:spAutoFit/>
            </a:bodyPr>
            <a:lstStyle/>
            <a:p>
              <a:pPr>
                <a:lnSpc>
                  <a:spcPts val="1400"/>
                </a:lnSpc>
                <a:buFont typeface="Arial" pitchFamily="34" charset="0"/>
                <a:buChar char="•"/>
              </a:pPr>
              <a:r>
                <a:rPr lang="fr-FR" sz="1500" b="1" dirty="0" smtClean="0">
                  <a:solidFill>
                    <a:schemeClr val="accent2">
                      <a:lumMod val="75000"/>
                    </a:schemeClr>
                  </a:solidFill>
                  <a:cs typeface="Arial" pitchFamily="34" charset="0"/>
                </a:rPr>
                <a:t> génotypes</a:t>
              </a:r>
            </a:p>
            <a:p>
              <a:pPr>
                <a:lnSpc>
                  <a:spcPts val="1400"/>
                </a:lnSpc>
                <a:buFont typeface="Arial" pitchFamily="34" charset="0"/>
                <a:buChar char="•"/>
              </a:pPr>
              <a:r>
                <a:rPr lang="fr-FR" sz="1500" b="1" dirty="0" smtClean="0">
                  <a:solidFill>
                    <a:srgbClr val="00B050"/>
                  </a:solidFill>
                  <a:cs typeface="Arial" pitchFamily="34" charset="0"/>
                </a:rPr>
                <a:t> pratiques culturales</a:t>
              </a:r>
              <a:endParaRPr lang="fr-FR" sz="1500" b="1" dirty="0">
                <a:solidFill>
                  <a:srgbClr val="00B050"/>
                </a:solidFill>
                <a:cs typeface="Arial" pitchFamily="34" charset="0"/>
              </a:endParaRPr>
            </a:p>
          </p:txBody>
        </p:sp>
        <p:sp>
          <p:nvSpPr>
            <p:cNvPr id="52" name="ZoneTexte 51"/>
            <p:cNvSpPr txBox="1"/>
            <p:nvPr/>
          </p:nvSpPr>
          <p:spPr>
            <a:xfrm>
              <a:off x="5758270" y="2869709"/>
              <a:ext cx="1225011" cy="257373"/>
            </a:xfrm>
            <a:prstGeom prst="rect">
              <a:avLst/>
            </a:prstGeom>
            <a:solidFill>
              <a:schemeClr val="bg1"/>
            </a:solidFill>
          </p:spPr>
          <p:txBody>
            <a:bodyPr wrap="square" rtlCol="0">
              <a:spAutoFit/>
            </a:bodyPr>
            <a:lstStyle/>
            <a:p>
              <a:pPr algn="ctr"/>
              <a:r>
                <a:rPr lang="fr-FR" sz="1400" b="1" dirty="0" smtClean="0">
                  <a:solidFill>
                    <a:schemeClr val="tx1">
                      <a:lumMod val="50000"/>
                      <a:lumOff val="50000"/>
                    </a:schemeClr>
                  </a:solidFill>
                  <a:effectLst>
                    <a:outerShdw blurRad="38100" dist="38100" dir="2700000" algn="tl">
                      <a:srgbClr val="000000">
                        <a:alpha val="43137"/>
                      </a:srgbClr>
                    </a:outerShdw>
                  </a:effectLst>
                </a:rPr>
                <a:t>  OPTIMISATION  </a:t>
              </a:r>
              <a:endParaRPr lang="fr-FR" sz="1400" b="1" dirty="0">
                <a:solidFill>
                  <a:schemeClr val="tx1">
                    <a:lumMod val="50000"/>
                    <a:lumOff val="50000"/>
                  </a:schemeClr>
                </a:solidFill>
                <a:effectLst>
                  <a:outerShdw blurRad="38100" dist="38100" dir="2700000" algn="tl">
                    <a:srgbClr val="000000">
                      <a:alpha val="43137"/>
                    </a:srgbClr>
                  </a:outerShdw>
                </a:effectLst>
              </a:endParaRPr>
            </a:p>
          </p:txBody>
        </p:sp>
        <p:pic>
          <p:nvPicPr>
            <p:cNvPr id="53" name="Picture 35" descr="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2110134"/>
              <a:ext cx="452061" cy="288032"/>
            </a:xfrm>
            <a:prstGeom prst="rect">
              <a:avLst/>
            </a:prstGeom>
            <a:noFill/>
            <a:ln w="28575">
              <a:solidFill>
                <a:srgbClr val="DDDDDD"/>
              </a:solidFill>
              <a:miter lim="800000"/>
              <a:headEnd/>
              <a:tailEnd/>
            </a:ln>
            <a:extLst>
              <a:ext uri="{909E8E84-426E-40DD-AFC4-6F175D3DCCD1}">
                <a14:hiddenFill xmlns:a14="http://schemas.microsoft.com/office/drawing/2010/main">
                  <a:solidFill>
                    <a:srgbClr val="FFFFFF"/>
                  </a:solidFill>
                </a14:hiddenFill>
              </a:ext>
            </a:extLst>
          </p:spPr>
        </p:pic>
        <p:cxnSp>
          <p:nvCxnSpPr>
            <p:cNvPr id="54" name="Connecteur droit avec flèche 53"/>
            <p:cNvCxnSpPr/>
            <p:nvPr/>
          </p:nvCxnSpPr>
          <p:spPr>
            <a:xfrm>
              <a:off x="5076056" y="2231933"/>
              <a:ext cx="322802" cy="0"/>
            </a:xfrm>
            <a:prstGeom prst="straightConnector1">
              <a:avLst/>
            </a:prstGeom>
            <a:ln w="1270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460669" y="1844824"/>
              <a:ext cx="1479483" cy="756000"/>
            </a:xfrm>
            <a:prstGeom prst="rect">
              <a:avLst/>
            </a:prstGeom>
            <a:noFill/>
            <a:ln w="12700">
              <a:solidFill>
                <a:srgbClr val="586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lèche vers le bas 55"/>
            <p:cNvSpPr/>
            <p:nvPr/>
          </p:nvSpPr>
          <p:spPr>
            <a:xfrm rot="1667165" flipH="1">
              <a:off x="6944955" y="2432986"/>
              <a:ext cx="72000" cy="1800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7" name="Flèche vers le bas 56"/>
            <p:cNvSpPr/>
            <p:nvPr/>
          </p:nvSpPr>
          <p:spPr>
            <a:xfrm rot="19967647">
              <a:off x="5835377" y="2537119"/>
              <a:ext cx="72000" cy="16920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58" name="Picture 5" descr="Afficher l'image d'ori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75720" y="3141996"/>
              <a:ext cx="853162" cy="6470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sp>
        <p:nvSpPr>
          <p:cNvPr id="62" name="ZoneTexte 61"/>
          <p:cNvSpPr txBox="1"/>
          <p:nvPr/>
        </p:nvSpPr>
        <p:spPr>
          <a:xfrm>
            <a:off x="230985" y="5951596"/>
            <a:ext cx="3133743" cy="938719"/>
          </a:xfrm>
          <a:prstGeom prst="rect">
            <a:avLst/>
          </a:prstGeom>
          <a:noFill/>
        </p:spPr>
        <p:txBody>
          <a:bodyPr wrap="none" rtlCol="0">
            <a:spAutoFit/>
          </a:bodyPr>
          <a:lstStyle/>
          <a:p>
            <a:pPr>
              <a:lnSpc>
                <a:spcPts val="1100"/>
              </a:lnSpc>
            </a:pPr>
            <a:r>
              <a:rPr lang="fr-FR" sz="1200" i="1" dirty="0">
                <a:solidFill>
                  <a:srgbClr val="FF0000"/>
                </a:solidFill>
                <a:cs typeface="Arial" charset="0"/>
              </a:rPr>
              <a:t>Quilot-Turion et </a:t>
            </a:r>
            <a:r>
              <a:rPr lang="fr-FR" sz="1200" i="1" dirty="0" smtClean="0">
                <a:solidFill>
                  <a:srgbClr val="FF0000"/>
                </a:solidFill>
                <a:cs typeface="Arial" charset="0"/>
              </a:rPr>
              <a:t>al </a:t>
            </a:r>
            <a:r>
              <a:rPr lang="fr-FR" sz="1200" i="1" dirty="0">
                <a:solidFill>
                  <a:srgbClr val="FF0000"/>
                </a:solidFill>
                <a:cs typeface="Arial" charset="0"/>
              </a:rPr>
              <a:t>2011 </a:t>
            </a:r>
            <a:r>
              <a:rPr lang="fr-FR" sz="1200" i="1" dirty="0" err="1">
                <a:solidFill>
                  <a:srgbClr val="FF0000"/>
                </a:solidFill>
                <a:cs typeface="Arial" charset="0"/>
              </a:rPr>
              <a:t>Eur</a:t>
            </a:r>
            <a:r>
              <a:rPr lang="fr-FR" sz="1200" i="1" dirty="0">
                <a:solidFill>
                  <a:srgbClr val="FF0000"/>
                </a:solidFill>
                <a:cs typeface="Arial" charset="0"/>
              </a:rPr>
              <a:t> J </a:t>
            </a:r>
            <a:r>
              <a:rPr lang="fr-FR" sz="1200" i="1" dirty="0" err="1" smtClean="0">
                <a:solidFill>
                  <a:srgbClr val="FF0000"/>
                </a:solidFill>
                <a:cs typeface="Arial" charset="0"/>
              </a:rPr>
              <a:t>Agron</a:t>
            </a:r>
            <a:endParaRPr lang="fr-FR" sz="1200" i="1" dirty="0" smtClean="0">
              <a:solidFill>
                <a:srgbClr val="FF0000"/>
              </a:solidFill>
              <a:cs typeface="Arial" charset="0"/>
            </a:endParaRPr>
          </a:p>
          <a:p>
            <a:pPr>
              <a:lnSpc>
                <a:spcPts val="1100"/>
              </a:lnSpc>
            </a:pPr>
            <a:r>
              <a:rPr lang="fr-FR" sz="1200" i="1" dirty="0" err="1" smtClean="0">
                <a:solidFill>
                  <a:srgbClr val="FF0000"/>
                </a:solidFill>
                <a:cs typeface="Arial" charset="0"/>
              </a:rPr>
              <a:t>Kadrani</a:t>
            </a:r>
            <a:r>
              <a:rPr lang="fr-FR" sz="1200" i="1" dirty="0" smtClean="0">
                <a:solidFill>
                  <a:srgbClr val="FF0000"/>
                </a:solidFill>
                <a:cs typeface="Arial" charset="0"/>
              </a:rPr>
              <a:t> et al 2012 Int J </a:t>
            </a:r>
            <a:r>
              <a:rPr lang="fr-FR" sz="1200" i="1" dirty="0" err="1" smtClean="0">
                <a:solidFill>
                  <a:srgbClr val="FF0000"/>
                </a:solidFill>
                <a:cs typeface="Arial" charset="0"/>
              </a:rPr>
              <a:t>Swarm</a:t>
            </a:r>
            <a:r>
              <a:rPr lang="fr-FR" sz="1200" i="1" dirty="0" smtClean="0">
                <a:solidFill>
                  <a:srgbClr val="FF0000"/>
                </a:solidFill>
                <a:cs typeface="Arial" charset="0"/>
              </a:rPr>
              <a:t> Int </a:t>
            </a:r>
            <a:r>
              <a:rPr lang="fr-FR" sz="1200" i="1" dirty="0" err="1" smtClean="0">
                <a:solidFill>
                  <a:srgbClr val="FF0000"/>
                </a:solidFill>
                <a:cs typeface="Arial" charset="0"/>
              </a:rPr>
              <a:t>Res</a:t>
            </a:r>
            <a:endParaRPr lang="fr-FR" sz="1200" i="1" dirty="0" smtClean="0">
              <a:solidFill>
                <a:srgbClr val="FF0000"/>
              </a:solidFill>
              <a:cs typeface="Arial" charset="0"/>
            </a:endParaRPr>
          </a:p>
          <a:p>
            <a:pPr>
              <a:lnSpc>
                <a:spcPts val="1100"/>
              </a:lnSpc>
            </a:pPr>
            <a:r>
              <a:rPr lang="fr-FR" sz="1200" i="1" dirty="0" err="1" smtClean="0">
                <a:solidFill>
                  <a:srgbClr val="FF0000"/>
                </a:solidFill>
                <a:cs typeface="Arial" charset="0"/>
              </a:rPr>
              <a:t>Kadrani</a:t>
            </a:r>
            <a:r>
              <a:rPr lang="fr-FR" sz="1200" i="1" dirty="0" smtClean="0">
                <a:solidFill>
                  <a:srgbClr val="FF0000"/>
                </a:solidFill>
                <a:cs typeface="Arial" charset="0"/>
              </a:rPr>
              <a:t> et al 2014 Ann </a:t>
            </a:r>
            <a:r>
              <a:rPr lang="fr-FR" sz="1200" i="1" dirty="0" err="1" smtClean="0">
                <a:solidFill>
                  <a:srgbClr val="FF0000"/>
                </a:solidFill>
                <a:cs typeface="Arial" charset="0"/>
              </a:rPr>
              <a:t>Manag</a:t>
            </a:r>
            <a:r>
              <a:rPr lang="fr-FR" sz="1200" i="1" dirty="0" smtClean="0">
                <a:solidFill>
                  <a:srgbClr val="FF0000"/>
                </a:solidFill>
                <a:cs typeface="Arial" charset="0"/>
              </a:rPr>
              <a:t> </a:t>
            </a:r>
            <a:r>
              <a:rPr lang="fr-FR" sz="1200" i="1" dirty="0" err="1" smtClean="0">
                <a:solidFill>
                  <a:srgbClr val="FF0000"/>
                </a:solidFill>
                <a:cs typeface="Arial" charset="0"/>
              </a:rPr>
              <a:t>Sci</a:t>
            </a:r>
            <a:endParaRPr lang="fr-FR" sz="1200" i="1" dirty="0" smtClean="0">
              <a:solidFill>
                <a:srgbClr val="FF0000"/>
              </a:solidFill>
              <a:cs typeface="Arial" charset="0"/>
            </a:endParaRPr>
          </a:p>
          <a:p>
            <a:pPr>
              <a:lnSpc>
                <a:spcPts val="1100"/>
              </a:lnSpc>
            </a:pPr>
            <a:r>
              <a:rPr lang="fr-FR" sz="1200" i="1" dirty="0" err="1" smtClean="0">
                <a:solidFill>
                  <a:srgbClr val="FF0000"/>
                </a:solidFill>
                <a:cs typeface="Arial" charset="0"/>
              </a:rPr>
              <a:t>Memmah</a:t>
            </a:r>
            <a:r>
              <a:rPr lang="fr-FR" sz="1200" i="1" dirty="0" smtClean="0">
                <a:solidFill>
                  <a:srgbClr val="FF0000"/>
                </a:solidFill>
                <a:cs typeface="Arial" charset="0"/>
              </a:rPr>
              <a:t> et al 2014 Int J </a:t>
            </a:r>
            <a:r>
              <a:rPr lang="fr-FR" sz="1200" i="1" dirty="0" err="1" smtClean="0">
                <a:solidFill>
                  <a:srgbClr val="FF0000"/>
                </a:solidFill>
                <a:cs typeface="Arial" charset="0"/>
              </a:rPr>
              <a:t>Multicrit</a:t>
            </a:r>
            <a:r>
              <a:rPr lang="fr-FR" sz="1200" i="1" dirty="0" smtClean="0">
                <a:solidFill>
                  <a:srgbClr val="FF0000"/>
                </a:solidFill>
                <a:cs typeface="Arial" charset="0"/>
              </a:rPr>
              <a:t> </a:t>
            </a:r>
            <a:r>
              <a:rPr lang="fr-FR" sz="1200" i="1" dirty="0" err="1" smtClean="0">
                <a:solidFill>
                  <a:srgbClr val="FF0000"/>
                </a:solidFill>
                <a:cs typeface="Arial" charset="0"/>
              </a:rPr>
              <a:t>Dec</a:t>
            </a:r>
            <a:r>
              <a:rPr lang="fr-FR" sz="1200" i="1" dirty="0" smtClean="0">
                <a:solidFill>
                  <a:srgbClr val="FF0000"/>
                </a:solidFill>
                <a:cs typeface="Arial" charset="0"/>
              </a:rPr>
              <a:t> </a:t>
            </a:r>
            <a:r>
              <a:rPr lang="fr-FR" sz="1200" i="1" dirty="0" err="1" smtClean="0">
                <a:solidFill>
                  <a:srgbClr val="FF0000"/>
                </a:solidFill>
                <a:cs typeface="Arial" charset="0"/>
              </a:rPr>
              <a:t>Making</a:t>
            </a:r>
            <a:endParaRPr lang="fr-FR" sz="1200" i="1" dirty="0" smtClean="0">
              <a:solidFill>
                <a:srgbClr val="FF0000"/>
              </a:solidFill>
              <a:cs typeface="Arial" charset="0"/>
            </a:endParaRPr>
          </a:p>
          <a:p>
            <a:pPr>
              <a:lnSpc>
                <a:spcPts val="1100"/>
              </a:lnSpc>
            </a:pPr>
            <a:r>
              <a:rPr lang="fr-FR" sz="1200" i="1" dirty="0" smtClean="0">
                <a:solidFill>
                  <a:srgbClr val="FF0000"/>
                </a:solidFill>
                <a:cs typeface="Arial" charset="0"/>
              </a:rPr>
              <a:t>Ould Sidi et al 2014 Int J App </a:t>
            </a:r>
            <a:r>
              <a:rPr lang="fr-FR" sz="1200" i="1" dirty="0" err="1" smtClean="0">
                <a:solidFill>
                  <a:srgbClr val="FF0000"/>
                </a:solidFill>
                <a:cs typeface="Arial" charset="0"/>
              </a:rPr>
              <a:t>Metaheur</a:t>
            </a:r>
            <a:r>
              <a:rPr lang="fr-FR" sz="1200" i="1" dirty="0" smtClean="0">
                <a:solidFill>
                  <a:srgbClr val="FF0000"/>
                </a:solidFill>
                <a:cs typeface="Arial" charset="0"/>
              </a:rPr>
              <a:t> Comput</a:t>
            </a:r>
            <a:endParaRPr lang="fr-FR" sz="1200" i="1" dirty="0">
              <a:solidFill>
                <a:srgbClr val="FF0000"/>
              </a:solidFill>
              <a:cs typeface="Arial" charset="0"/>
            </a:endParaRPr>
          </a:p>
          <a:p>
            <a:pPr>
              <a:lnSpc>
                <a:spcPts val="1100"/>
              </a:lnSpc>
            </a:pPr>
            <a:r>
              <a:rPr lang="fr-FR" sz="1200" i="1" dirty="0" smtClean="0">
                <a:solidFill>
                  <a:srgbClr val="FF0000"/>
                </a:solidFill>
                <a:cs typeface="Arial" charset="0"/>
              </a:rPr>
              <a:t>Quilot-Turion </a:t>
            </a:r>
            <a:r>
              <a:rPr lang="fr-FR" sz="1200" i="1" dirty="0">
                <a:solidFill>
                  <a:srgbClr val="FF0000"/>
                </a:solidFill>
                <a:cs typeface="Arial" charset="0"/>
              </a:rPr>
              <a:t>et </a:t>
            </a:r>
            <a:r>
              <a:rPr lang="fr-FR" sz="1200" i="1" dirty="0" smtClean="0">
                <a:solidFill>
                  <a:srgbClr val="FF0000"/>
                </a:solidFill>
                <a:cs typeface="Arial" charset="0"/>
              </a:rPr>
              <a:t>al </a:t>
            </a:r>
            <a:r>
              <a:rPr lang="fr-FR" sz="1200" i="1" dirty="0">
                <a:solidFill>
                  <a:srgbClr val="FF0000"/>
                </a:solidFill>
                <a:cs typeface="Arial" charset="0"/>
              </a:rPr>
              <a:t>2016 </a:t>
            </a:r>
            <a:r>
              <a:rPr lang="fr-FR" sz="1200" i="1" dirty="0" err="1">
                <a:solidFill>
                  <a:srgbClr val="FF0000"/>
                </a:solidFill>
                <a:cs typeface="Arial" charset="0"/>
              </a:rPr>
              <a:t>Frontiers</a:t>
            </a:r>
            <a:r>
              <a:rPr lang="fr-FR" sz="1200" i="1" dirty="0">
                <a:solidFill>
                  <a:srgbClr val="FF0000"/>
                </a:solidFill>
                <a:cs typeface="Arial" charset="0"/>
              </a:rPr>
              <a:t> Plant </a:t>
            </a:r>
            <a:r>
              <a:rPr lang="fr-FR" sz="1200" i="1" dirty="0" err="1">
                <a:solidFill>
                  <a:srgbClr val="FF0000"/>
                </a:solidFill>
                <a:cs typeface="Arial" charset="0"/>
              </a:rPr>
              <a:t>Sci</a:t>
            </a:r>
            <a:endParaRPr lang="fr-FR" sz="1200" i="1" dirty="0">
              <a:solidFill>
                <a:srgbClr val="FF0000"/>
              </a:solidFill>
              <a:cs typeface="Arial" charset="0"/>
            </a:endParaRPr>
          </a:p>
        </p:txBody>
      </p:sp>
      <p:cxnSp>
        <p:nvCxnSpPr>
          <p:cNvPr id="60" name="Connecteur droit 59"/>
          <p:cNvCxnSpPr/>
          <p:nvPr/>
        </p:nvCxnSpPr>
        <p:spPr>
          <a:xfrm>
            <a:off x="0" y="4498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p:txBody>
          <a:bodyPr/>
          <a:lstStyle/>
          <a:p>
            <a:fld id="{90C27C61-35F6-4757-AB6B-E5250E85790B}" type="slidenum">
              <a:rPr lang="fr-FR" smtClean="0"/>
              <a:t>11</a:t>
            </a:fld>
            <a:endParaRPr lang="fr-FR"/>
          </a:p>
        </p:txBody>
      </p:sp>
      <p:sp>
        <p:nvSpPr>
          <p:cNvPr id="6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a:solidFill>
                  <a:schemeClr val="bg1"/>
                </a:solidFill>
              </a:rPr>
              <a:t> </a:t>
            </a:r>
            <a:r>
              <a:rPr lang="fr-FR" sz="2400" b="1" dirty="0" smtClean="0">
                <a:solidFill>
                  <a:schemeClr val="bg1"/>
                </a:solidFill>
                <a:latin typeface="+mj-lt"/>
              </a:rPr>
              <a:t>: </a:t>
            </a:r>
            <a:r>
              <a:rPr lang="fr-FR" sz="2400" b="1" dirty="0">
                <a:solidFill>
                  <a:schemeClr val="bg1"/>
                </a:solidFill>
                <a:latin typeface="+mj-lt"/>
              </a:rPr>
              <a:t>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72" name="Rectangle 71"/>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Objectifs  </a:t>
            </a:r>
          </a:p>
        </p:txBody>
      </p:sp>
    </p:spTree>
    <p:extLst>
      <p:ext uri="{BB962C8B-B14F-4D97-AF65-F5344CB8AC3E}">
        <p14:creationId xmlns:p14="http://schemas.microsoft.com/office/powerpoint/2010/main" val="24712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ZoneTexte 43"/>
          <p:cNvSpPr txBox="1">
            <a:spLocks noChangeArrowheads="1"/>
          </p:cNvSpPr>
          <p:nvPr/>
        </p:nvSpPr>
        <p:spPr bwMode="auto">
          <a:xfrm>
            <a:off x="546100" y="6484804"/>
            <a:ext cx="1852558"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fr-FR" sz="1200" i="1" dirty="0" err="1" smtClean="0">
                <a:solidFill>
                  <a:srgbClr val="FF0000"/>
                </a:solidFill>
                <a:latin typeface="+mn-lt"/>
                <a:cs typeface="Arial" charset="0"/>
                <a:sym typeface="Wingdings" charset="0"/>
              </a:rPr>
              <a:t>Quilot</a:t>
            </a:r>
            <a:r>
              <a:rPr lang="en-US" altLang="fr-FR" sz="1200" i="1" dirty="0" smtClean="0">
                <a:solidFill>
                  <a:srgbClr val="FF0000"/>
                </a:solidFill>
                <a:latin typeface="+mn-lt"/>
                <a:cs typeface="Arial" charset="0"/>
                <a:sym typeface="Wingdings" charset="0"/>
              </a:rPr>
              <a:t> et al. 2005 J </a:t>
            </a:r>
            <a:r>
              <a:rPr lang="en-US" altLang="fr-FR" sz="1200" i="1" dirty="0" err="1" smtClean="0">
                <a:solidFill>
                  <a:srgbClr val="FF0000"/>
                </a:solidFill>
                <a:latin typeface="+mn-lt"/>
                <a:cs typeface="Arial" charset="0"/>
                <a:sym typeface="Wingdings" charset="0"/>
              </a:rPr>
              <a:t>Exp</a:t>
            </a:r>
            <a:r>
              <a:rPr lang="en-US" altLang="fr-FR" sz="1200" i="1" dirty="0" smtClean="0">
                <a:solidFill>
                  <a:srgbClr val="FF0000"/>
                </a:solidFill>
                <a:latin typeface="+mn-lt"/>
                <a:cs typeface="Arial" charset="0"/>
                <a:sym typeface="Wingdings" charset="0"/>
              </a:rPr>
              <a:t> Bot</a:t>
            </a:r>
            <a:endParaRPr lang="en-US" altLang="fr-FR" sz="1200" i="1" dirty="0">
              <a:solidFill>
                <a:srgbClr val="FF0000"/>
              </a:solidFill>
              <a:latin typeface="+mn-lt"/>
              <a:cs typeface="Arial" charset="0"/>
              <a:sym typeface="Wingdings" charset="0"/>
            </a:endParaRPr>
          </a:p>
        </p:txBody>
      </p:sp>
      <p:pic>
        <p:nvPicPr>
          <p:cNvPr id="4142" name="Picture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1205647"/>
            <a:ext cx="7859713" cy="51635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necteur droit 8"/>
          <p:cNvCxnSpPr/>
          <p:nvPr/>
        </p:nvCxnSpPr>
        <p:spPr>
          <a:xfrm>
            <a:off x="0" y="4498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90C27C61-35F6-4757-AB6B-E5250E85790B}" type="slidenum">
              <a:rPr lang="fr-FR" smtClean="0"/>
              <a:t>12</a:t>
            </a:fld>
            <a:endParaRPr lang="fr-FR"/>
          </a:p>
        </p:txBody>
      </p:sp>
      <p:sp>
        <p:nvSpPr>
          <p:cNvPr id="12"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err="1" smtClean="0">
                <a:solidFill>
                  <a:schemeClr val="bg1"/>
                </a:solidFill>
                <a:latin typeface="+mj-lt"/>
              </a:rPr>
              <a:t>Concetption</a:t>
            </a:r>
            <a:r>
              <a:rPr lang="fr-FR" sz="2400" b="1" dirty="0" smtClean="0">
                <a:solidFill>
                  <a:schemeClr val="bg1"/>
                </a:solidFill>
                <a:latin typeface="+mj-lt"/>
              </a:rPr>
              <a:t> d’</a:t>
            </a:r>
            <a:r>
              <a:rPr lang="fr-FR" sz="2400" b="1" dirty="0" err="1" smtClean="0">
                <a:solidFill>
                  <a:schemeClr val="bg1"/>
                </a:solidFill>
                <a:latin typeface="+mj-lt"/>
              </a:rPr>
              <a:t>idéotypes</a:t>
            </a:r>
            <a:r>
              <a:rPr lang="fr-FR" sz="2400" b="1" dirty="0" smtClean="0">
                <a:solidFill>
                  <a:schemeClr val="bg1"/>
                </a:solidFill>
                <a:latin typeface="+mj-lt"/>
              </a:rPr>
              <a:t>: </a:t>
            </a:r>
            <a:r>
              <a:rPr lang="fr-FR" sz="2400" b="1" dirty="0">
                <a:solidFill>
                  <a:schemeClr val="bg1"/>
                </a:solidFill>
                <a:latin typeface="+mj-lt"/>
              </a:rPr>
              <a:t>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14" name="Rectangle 13"/>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Croissance et élaboration de la qualité de pêche </a:t>
            </a:r>
            <a:endParaRPr lang="fr-FR" sz="2400" b="1" dirty="0">
              <a:solidFill>
                <a:srgbClr val="40822E"/>
              </a:solidFill>
            </a:endParaRPr>
          </a:p>
        </p:txBody>
      </p:sp>
    </p:spTree>
    <p:extLst>
      <p:ext uri="{BB962C8B-B14F-4D97-AF65-F5344CB8AC3E}">
        <p14:creationId xmlns:p14="http://schemas.microsoft.com/office/powerpoint/2010/main" val="4140750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Connecteur droit 36"/>
          <p:cNvCxnSpPr/>
          <p:nvPr/>
        </p:nvCxnSpPr>
        <p:spPr>
          <a:xfrm>
            <a:off x="0" y="4498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Flèche courbée vers la gauche 169"/>
          <p:cNvSpPr/>
          <p:nvPr/>
        </p:nvSpPr>
        <p:spPr>
          <a:xfrm rot="15967712" flipH="1">
            <a:off x="4634707" y="4132372"/>
            <a:ext cx="204726" cy="911396"/>
          </a:xfrm>
          <a:prstGeom prst="curvedLeftArrow">
            <a:avLst>
              <a:gd name="adj1" fmla="val 0"/>
              <a:gd name="adj2" fmla="val 9361"/>
              <a:gd name="adj3" fmla="val 44410"/>
            </a:avLst>
          </a:prstGeom>
          <a:solidFill>
            <a:srgbClr val="586D2D"/>
          </a:solidFill>
          <a:ln w="19050">
            <a:solidFill>
              <a:srgbClr val="586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9" name="Flèche courbée vers la droite 168"/>
          <p:cNvSpPr/>
          <p:nvPr/>
        </p:nvSpPr>
        <p:spPr>
          <a:xfrm rot="1926817">
            <a:off x="3452226" y="1585451"/>
            <a:ext cx="256682" cy="1879926"/>
          </a:xfrm>
          <a:prstGeom prst="curvedRightArrow">
            <a:avLst>
              <a:gd name="adj1" fmla="val 0"/>
              <a:gd name="adj2" fmla="val 15138"/>
              <a:gd name="adj3" fmla="val 3037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3845" name="Picture 5"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8108" y="1283303"/>
            <a:ext cx="1663939" cy="1402382"/>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53"/>
          <p:cNvSpPr txBox="1"/>
          <p:nvPr/>
        </p:nvSpPr>
        <p:spPr>
          <a:xfrm>
            <a:off x="0" y="6453336"/>
            <a:ext cx="9143998" cy="400110"/>
          </a:xfrm>
          <a:prstGeom prst="rect">
            <a:avLst/>
          </a:prstGeom>
          <a:noFill/>
        </p:spPr>
        <p:txBody>
          <a:bodyPr wrap="square" rtlCol="0">
            <a:spAutoFit/>
          </a:bodyPr>
          <a:lstStyle/>
          <a:p>
            <a:pPr>
              <a:lnSpc>
                <a:spcPts val="1200"/>
              </a:lnSpc>
              <a:tabLst>
                <a:tab pos="180975" algn="l"/>
              </a:tabLst>
            </a:pPr>
            <a:r>
              <a:rPr lang="en-US" sz="1200" b="1" dirty="0" smtClean="0">
                <a:solidFill>
                  <a:srgbClr val="FF0000"/>
                </a:solidFill>
              </a:rPr>
              <a:t>	</a:t>
            </a:r>
            <a:r>
              <a:rPr lang="fr-FR" sz="1200" i="1" dirty="0" smtClean="0">
                <a:solidFill>
                  <a:srgbClr val="FF0000"/>
                </a:solidFill>
                <a:cs typeface="Arial" charset="0"/>
                <a:sym typeface="Wingdings" charset="0"/>
              </a:rPr>
              <a:t>Quilot-Turion B. et al. 2012. </a:t>
            </a:r>
            <a:r>
              <a:rPr lang="fr-FR" sz="1200" i="1" dirty="0" err="1" smtClean="0">
                <a:solidFill>
                  <a:srgbClr val="FF0000"/>
                </a:solidFill>
                <a:cs typeface="Arial" charset="0"/>
                <a:sym typeface="Wingdings" charset="0"/>
              </a:rPr>
              <a:t>Eur</a:t>
            </a:r>
            <a:r>
              <a:rPr lang="fr-FR" sz="1200" i="1" dirty="0" smtClean="0">
                <a:solidFill>
                  <a:srgbClr val="FF0000"/>
                </a:solidFill>
                <a:cs typeface="Arial" charset="0"/>
                <a:sym typeface="Wingdings" charset="0"/>
              </a:rPr>
              <a:t> J </a:t>
            </a:r>
            <a:r>
              <a:rPr lang="fr-FR" sz="1200" i="1" dirty="0" err="1" smtClean="0">
                <a:solidFill>
                  <a:srgbClr val="FF0000"/>
                </a:solidFill>
                <a:cs typeface="Arial" charset="0"/>
                <a:sym typeface="Wingdings" charset="0"/>
              </a:rPr>
              <a:t>Agron</a:t>
            </a:r>
            <a:r>
              <a:rPr lang="fr-FR" sz="1200" i="1" dirty="0" smtClean="0">
                <a:solidFill>
                  <a:srgbClr val="FF0000"/>
                </a:solidFill>
                <a:cs typeface="Arial" charset="0"/>
                <a:sym typeface="Wingdings" charset="0"/>
              </a:rPr>
              <a:t> </a:t>
            </a:r>
          </a:p>
          <a:p>
            <a:pPr>
              <a:lnSpc>
                <a:spcPts val="1200"/>
              </a:lnSpc>
              <a:tabLst>
                <a:tab pos="180975" algn="l"/>
              </a:tabLst>
            </a:pPr>
            <a:r>
              <a:rPr lang="fr-FR" sz="1200" i="1" dirty="0">
                <a:solidFill>
                  <a:srgbClr val="FF0000"/>
                </a:solidFill>
                <a:cs typeface="Arial" charset="0"/>
                <a:sym typeface="Wingdings" charset="0"/>
              </a:rPr>
              <a:t>	</a:t>
            </a:r>
            <a:r>
              <a:rPr lang="fr-FR" sz="1200" i="1" dirty="0" smtClean="0">
                <a:solidFill>
                  <a:srgbClr val="FF0000"/>
                </a:solidFill>
                <a:cs typeface="Arial" charset="0"/>
                <a:sym typeface="Wingdings" charset="0"/>
              </a:rPr>
              <a:t>Martre et al. 2015</a:t>
            </a:r>
            <a:endParaRPr lang="en-US" sz="1200" i="1" dirty="0">
              <a:solidFill>
                <a:srgbClr val="FF0000"/>
              </a:solidFill>
              <a:cs typeface="Arial" charset="0"/>
              <a:sym typeface="Wingdings" charset="0"/>
            </a:endParaRPr>
          </a:p>
        </p:txBody>
      </p:sp>
      <p:sp>
        <p:nvSpPr>
          <p:cNvPr id="198" name="Rectangle 197"/>
          <p:cNvSpPr/>
          <p:nvPr/>
        </p:nvSpPr>
        <p:spPr>
          <a:xfrm>
            <a:off x="2517674" y="3647242"/>
            <a:ext cx="1792209" cy="1614201"/>
          </a:xfrm>
          <a:prstGeom prst="rect">
            <a:avLst/>
          </a:prstGeom>
          <a:solidFill>
            <a:schemeClr val="bg1"/>
          </a:solidFill>
          <a:ln w="19050">
            <a:solidFill>
              <a:srgbClr val="586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B48900"/>
                </a:solidFill>
              </a:ln>
            </a:endParaRPr>
          </a:p>
        </p:txBody>
      </p:sp>
      <p:sp>
        <p:nvSpPr>
          <p:cNvPr id="186" name="ZoneTexte 185"/>
          <p:cNvSpPr txBox="1"/>
          <p:nvPr/>
        </p:nvSpPr>
        <p:spPr>
          <a:xfrm>
            <a:off x="4364132" y="2689175"/>
            <a:ext cx="1298048" cy="307777"/>
          </a:xfrm>
          <a:prstGeom prst="rect">
            <a:avLst/>
          </a:prstGeom>
          <a:noFill/>
        </p:spPr>
        <p:txBody>
          <a:bodyPr wrap="none" rtlCol="0">
            <a:spAutoFit/>
          </a:bodyPr>
          <a:lstStyle/>
          <a:p>
            <a:r>
              <a:rPr lang="fr-FR" sz="1400" b="1" dirty="0" smtClean="0">
                <a:solidFill>
                  <a:schemeClr val="tx1">
                    <a:lumMod val="50000"/>
                    <a:lumOff val="50000"/>
                  </a:schemeClr>
                </a:solidFill>
              </a:rPr>
              <a:t>OPTIMISATION</a:t>
            </a:r>
            <a:endParaRPr lang="fr-FR" sz="1400" b="1" dirty="0">
              <a:solidFill>
                <a:schemeClr val="tx1">
                  <a:lumMod val="50000"/>
                  <a:lumOff val="50000"/>
                </a:schemeClr>
              </a:solidFill>
            </a:endParaRPr>
          </a:p>
        </p:txBody>
      </p:sp>
      <p:sp>
        <p:nvSpPr>
          <p:cNvPr id="188" name="ZoneTexte 187"/>
          <p:cNvSpPr txBox="1"/>
          <p:nvPr/>
        </p:nvSpPr>
        <p:spPr>
          <a:xfrm>
            <a:off x="2188409" y="3347507"/>
            <a:ext cx="2409506" cy="297517"/>
          </a:xfrm>
          <a:prstGeom prst="rect">
            <a:avLst/>
          </a:prstGeom>
          <a:noFill/>
        </p:spPr>
        <p:txBody>
          <a:bodyPr wrap="none" rtlCol="0">
            <a:spAutoFit/>
          </a:bodyPr>
          <a:lstStyle/>
          <a:p>
            <a:pPr>
              <a:lnSpc>
                <a:spcPts val="1600"/>
              </a:lnSpc>
            </a:pPr>
            <a:r>
              <a:rPr lang="fr-FR" sz="1400" b="1" dirty="0" smtClean="0">
                <a:solidFill>
                  <a:srgbClr val="586D2D"/>
                </a:solidFill>
              </a:rPr>
              <a:t>MODÈLE ÉCOPHYSIOLOGIQUE</a:t>
            </a:r>
            <a:endParaRPr lang="fr-FR" sz="1400" b="1" dirty="0">
              <a:solidFill>
                <a:srgbClr val="586D2D"/>
              </a:solidFill>
            </a:endParaRPr>
          </a:p>
        </p:txBody>
      </p:sp>
      <p:sp>
        <p:nvSpPr>
          <p:cNvPr id="191" name="Flèche courbée vers la droite 190"/>
          <p:cNvSpPr/>
          <p:nvPr/>
        </p:nvSpPr>
        <p:spPr>
          <a:xfrm rot="9869721">
            <a:off x="6040559" y="1906280"/>
            <a:ext cx="270413" cy="1400283"/>
          </a:xfrm>
          <a:prstGeom prst="curvedRightArrow">
            <a:avLst>
              <a:gd name="adj1" fmla="val 0"/>
              <a:gd name="adj2" fmla="val 15138"/>
              <a:gd name="adj3" fmla="val 30370"/>
            </a:avLst>
          </a:prstGeom>
          <a:solidFill>
            <a:schemeClr val="accent6">
              <a:lumMod val="50000"/>
            </a:schemeClr>
          </a:solidFill>
          <a:ln>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92" name="Picture 8"/>
          <p:cNvPicPr>
            <a:picLocks noChangeAspect="1" noChangeArrowheads="1"/>
          </p:cNvPicPr>
          <p:nvPr/>
        </p:nvPicPr>
        <p:blipFill>
          <a:blip r:embed="rId4" cstate="print"/>
          <a:srcRect/>
          <a:stretch>
            <a:fillRect/>
          </a:stretch>
        </p:blipFill>
        <p:spPr bwMode="auto">
          <a:xfrm>
            <a:off x="5197068" y="3603695"/>
            <a:ext cx="1474053" cy="1478560"/>
          </a:xfrm>
          <a:prstGeom prst="rect">
            <a:avLst/>
          </a:prstGeom>
          <a:noFill/>
          <a:ln w="19050">
            <a:solidFill>
              <a:srgbClr val="B48900"/>
            </a:solidFill>
            <a:miter lim="800000"/>
            <a:headEnd/>
            <a:tailEnd/>
          </a:ln>
        </p:spPr>
      </p:pic>
      <p:sp>
        <p:nvSpPr>
          <p:cNvPr id="193" name="ZoneTexte 192"/>
          <p:cNvSpPr txBox="1"/>
          <p:nvPr/>
        </p:nvSpPr>
        <p:spPr>
          <a:xfrm>
            <a:off x="5197073" y="3317227"/>
            <a:ext cx="1514896" cy="271869"/>
          </a:xfrm>
          <a:prstGeom prst="rect">
            <a:avLst/>
          </a:prstGeom>
          <a:noFill/>
        </p:spPr>
        <p:txBody>
          <a:bodyPr wrap="square" rtlCol="0">
            <a:spAutoFit/>
          </a:bodyPr>
          <a:lstStyle/>
          <a:p>
            <a:pPr algn="ctr">
              <a:lnSpc>
                <a:spcPts val="1400"/>
              </a:lnSpc>
            </a:pPr>
            <a:r>
              <a:rPr lang="fr-FR" sz="1400" b="1" dirty="0" smtClean="0">
                <a:solidFill>
                  <a:srgbClr val="B48900"/>
                </a:solidFill>
              </a:rPr>
              <a:t>SIMULATIONS</a:t>
            </a:r>
            <a:endParaRPr lang="fr-FR" sz="1400" b="1" dirty="0">
              <a:solidFill>
                <a:srgbClr val="B48900"/>
              </a:solidFill>
            </a:endParaRPr>
          </a:p>
        </p:txBody>
      </p:sp>
      <p:pic>
        <p:nvPicPr>
          <p:cNvPr id="67" name="Picture 1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325191">
            <a:off x="3798550" y="3945016"/>
            <a:ext cx="439138" cy="36534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Afficher l'image d'origin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587" r="22689"/>
          <a:stretch/>
        </p:blipFill>
        <p:spPr bwMode="auto">
          <a:xfrm>
            <a:off x="3630538" y="3709180"/>
            <a:ext cx="286510" cy="367924"/>
          </a:xfrm>
          <a:prstGeom prst="rect">
            <a:avLst/>
          </a:prstGeom>
          <a:noFill/>
          <a:extLst>
            <a:ext uri="{909E8E84-426E-40DD-AFC4-6F175D3DCCD1}">
              <a14:hiddenFill xmlns:a14="http://schemas.microsoft.com/office/drawing/2010/main">
                <a:solidFill>
                  <a:srgbClr val="FFFFFF"/>
                </a:solidFill>
              </a14:hiddenFill>
            </a:ext>
          </a:extLst>
        </p:spPr>
      </p:pic>
      <p:pic>
        <p:nvPicPr>
          <p:cNvPr id="163842" name="Picture 2" descr="Afficher l'image d'orig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2599" y="3722068"/>
            <a:ext cx="415293" cy="415293"/>
          </a:xfrm>
          <a:prstGeom prst="rect">
            <a:avLst/>
          </a:prstGeom>
          <a:noFill/>
          <a:extLst>
            <a:ext uri="{909E8E84-426E-40DD-AFC4-6F175D3DCCD1}">
              <a14:hiddenFill xmlns:a14="http://schemas.microsoft.com/office/drawing/2010/main">
                <a:solidFill>
                  <a:srgbClr val="FFFFFF"/>
                </a:solidFill>
              </a14:hiddenFill>
            </a:ext>
          </a:extLst>
        </p:spPr>
      </p:pic>
      <p:pic>
        <p:nvPicPr>
          <p:cNvPr id="163843"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94" t="28546" r="12676" b="10698"/>
          <a:stretch/>
        </p:blipFill>
        <p:spPr bwMode="auto">
          <a:xfrm>
            <a:off x="2982466" y="4006734"/>
            <a:ext cx="876423" cy="112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82466" y="4196355"/>
            <a:ext cx="140598" cy="16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flipV="1">
            <a:off x="2982466" y="4582186"/>
            <a:ext cx="198119"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4148108" y="1268760"/>
            <a:ext cx="1682651" cy="141861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4" name="Picture 3" descr="histparamReduit"/>
          <p:cNvPicPr>
            <a:picLocks noChangeAspect="1" noChangeArrowheads="1"/>
          </p:cNvPicPr>
          <p:nvPr/>
        </p:nvPicPr>
        <p:blipFill>
          <a:blip r:embed="rId9" cstate="print"/>
          <a:srcRect l="34082" t="53690" r="35573" b="8865"/>
          <a:stretch>
            <a:fillRect/>
          </a:stretch>
        </p:blipFill>
        <p:spPr bwMode="auto">
          <a:xfrm>
            <a:off x="2552250" y="1724269"/>
            <a:ext cx="1204658" cy="1232918"/>
          </a:xfrm>
          <a:prstGeom prst="rect">
            <a:avLst/>
          </a:prstGeom>
          <a:noFill/>
          <a:ln w="19050">
            <a:solidFill>
              <a:schemeClr val="accent2">
                <a:lumMod val="75000"/>
              </a:schemeClr>
            </a:solidFill>
            <a:miter lim="800000"/>
            <a:headEnd/>
            <a:tailEnd/>
          </a:ln>
        </p:spPr>
      </p:pic>
      <p:sp>
        <p:nvSpPr>
          <p:cNvPr id="78" name="ZoneTexte 77"/>
          <p:cNvSpPr txBox="1"/>
          <p:nvPr/>
        </p:nvSpPr>
        <p:spPr>
          <a:xfrm>
            <a:off x="1612345" y="5445224"/>
            <a:ext cx="6552728" cy="505523"/>
          </a:xfrm>
          <a:prstGeom prst="rect">
            <a:avLst/>
          </a:prstGeom>
          <a:noFill/>
        </p:spPr>
        <p:txBody>
          <a:bodyPr wrap="square" rtlCol="0">
            <a:spAutoFit/>
          </a:bodyPr>
          <a:lstStyle/>
          <a:p>
            <a:pPr>
              <a:lnSpc>
                <a:spcPts val="1600"/>
              </a:lnSpc>
            </a:pPr>
            <a:r>
              <a:rPr lang="fr-FR" sz="1600" b="1" dirty="0" smtClean="0"/>
              <a:t>Combinaisons de paramètres génétiques qui optimisent les traits d’intérêts</a:t>
            </a:r>
          </a:p>
          <a:p>
            <a:pPr>
              <a:lnSpc>
                <a:spcPts val="1600"/>
              </a:lnSpc>
            </a:pPr>
            <a:r>
              <a:rPr lang="fr-FR" sz="1600" b="1" dirty="0" smtClean="0"/>
              <a:t>dans un environnement et des pratiques culturales donnés</a:t>
            </a:r>
            <a:endParaRPr lang="fr-FR" sz="1600" b="1" dirty="0"/>
          </a:p>
        </p:txBody>
      </p:sp>
      <p:sp>
        <p:nvSpPr>
          <p:cNvPr id="79" name="Flèche droite 78"/>
          <p:cNvSpPr/>
          <p:nvPr/>
        </p:nvSpPr>
        <p:spPr>
          <a:xfrm>
            <a:off x="1180297" y="6066000"/>
            <a:ext cx="421875" cy="1448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ZoneTexte 79"/>
          <p:cNvSpPr txBox="1"/>
          <p:nvPr/>
        </p:nvSpPr>
        <p:spPr>
          <a:xfrm>
            <a:off x="1602171" y="5970766"/>
            <a:ext cx="6850933" cy="338554"/>
          </a:xfrm>
          <a:prstGeom prst="rect">
            <a:avLst/>
          </a:prstGeom>
          <a:noFill/>
        </p:spPr>
        <p:txBody>
          <a:bodyPr wrap="square" rtlCol="0">
            <a:spAutoFit/>
          </a:bodyPr>
          <a:lstStyle>
            <a:defPPr>
              <a:defRPr lang="fr-FR"/>
            </a:defPPr>
            <a:lvl1pPr>
              <a:defRPr sz="1600" b="1">
                <a:solidFill>
                  <a:srgbClr val="586D2D"/>
                </a:solidFill>
              </a:defRPr>
            </a:lvl1pPr>
          </a:lstStyle>
          <a:p>
            <a:r>
              <a:rPr lang="fr-FR" dirty="0">
                <a:solidFill>
                  <a:schemeClr val="tx1"/>
                </a:solidFill>
              </a:rPr>
              <a:t>Optimisation conjointe des </a:t>
            </a:r>
            <a:r>
              <a:rPr lang="fr-FR" dirty="0" smtClean="0">
                <a:solidFill>
                  <a:schemeClr val="tx1"/>
                </a:solidFill>
              </a:rPr>
              <a:t>paramètres génétiques et pratiques culturales</a:t>
            </a:r>
            <a:endParaRPr lang="fr-FR" dirty="0">
              <a:solidFill>
                <a:schemeClr val="tx1"/>
              </a:solidFill>
            </a:endParaRPr>
          </a:p>
        </p:txBody>
      </p:sp>
      <p:sp>
        <p:nvSpPr>
          <p:cNvPr id="36" name="ZoneTexte 35"/>
          <p:cNvSpPr txBox="1"/>
          <p:nvPr/>
        </p:nvSpPr>
        <p:spPr>
          <a:xfrm>
            <a:off x="2592079" y="1299746"/>
            <a:ext cx="1125000" cy="453907"/>
          </a:xfrm>
          <a:prstGeom prst="rect">
            <a:avLst/>
          </a:prstGeom>
          <a:noFill/>
        </p:spPr>
        <p:txBody>
          <a:bodyPr wrap="square" rtlCol="0">
            <a:spAutoFit/>
          </a:bodyPr>
          <a:lstStyle/>
          <a:p>
            <a:pPr algn="ctr">
              <a:lnSpc>
                <a:spcPts val="1400"/>
              </a:lnSpc>
            </a:pPr>
            <a:r>
              <a:rPr lang="fr-FR" sz="1400" b="1" dirty="0" smtClean="0">
                <a:solidFill>
                  <a:schemeClr val="accent2"/>
                </a:solidFill>
              </a:rPr>
              <a:t>paramètres génétiques</a:t>
            </a:r>
            <a:endParaRPr lang="fr-FR" sz="1400" b="1" dirty="0">
              <a:solidFill>
                <a:schemeClr val="accent2"/>
              </a:solidFill>
            </a:endParaRPr>
          </a:p>
        </p:txBody>
      </p:sp>
      <p:sp>
        <p:nvSpPr>
          <p:cNvPr id="43" name="Flèche droite 42"/>
          <p:cNvSpPr/>
          <p:nvPr/>
        </p:nvSpPr>
        <p:spPr>
          <a:xfrm>
            <a:off x="1190470" y="5589240"/>
            <a:ext cx="421875" cy="1448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13</a:t>
            </a:fld>
            <a:endParaRPr lang="fr-FR"/>
          </a:p>
        </p:txBody>
      </p:sp>
      <p:sp>
        <p:nvSpPr>
          <p:cNvPr id="32"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35" name="Rectangle 34"/>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Démarche </a:t>
            </a:r>
            <a:r>
              <a:rPr lang="fr-FR" sz="2400" b="1" dirty="0">
                <a:solidFill>
                  <a:srgbClr val="40822E"/>
                </a:solidFill>
              </a:rPr>
              <a:t>efficace de conception d’</a:t>
            </a:r>
            <a:r>
              <a:rPr lang="fr-FR" sz="2400" b="1" dirty="0" err="1">
                <a:solidFill>
                  <a:srgbClr val="40822E"/>
                </a:solidFill>
              </a:rPr>
              <a:t>idéotypes</a:t>
            </a:r>
            <a:r>
              <a:rPr lang="fr-FR" sz="2400" b="1" dirty="0">
                <a:solidFill>
                  <a:srgbClr val="40822E"/>
                </a:solidFill>
              </a:rPr>
              <a:t> par modélisation  </a:t>
            </a:r>
          </a:p>
        </p:txBody>
      </p:sp>
    </p:spTree>
    <p:extLst>
      <p:ext uri="{BB962C8B-B14F-4D97-AF65-F5344CB8AC3E}">
        <p14:creationId xmlns:p14="http://schemas.microsoft.com/office/powerpoint/2010/main" val="4105965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noChangeAspect="1"/>
          </p:cNvGraphicFramePr>
          <p:nvPr>
            <p:ph idx="1"/>
            <p:extLst>
              <p:ext uri="{D42A27DB-BD31-4B8C-83A1-F6EECF244321}">
                <p14:modId xmlns:p14="http://schemas.microsoft.com/office/powerpoint/2010/main" val="166407970"/>
              </p:ext>
            </p:extLst>
          </p:nvPr>
        </p:nvGraphicFramePr>
        <p:xfrm>
          <a:off x="4139952" y="1988840"/>
          <a:ext cx="4176712" cy="2898775"/>
        </p:xfrm>
        <a:graphic>
          <a:graphicData uri="http://schemas.openxmlformats.org/presentationml/2006/ole">
            <mc:AlternateContent xmlns:mc="http://schemas.openxmlformats.org/markup-compatibility/2006">
              <mc:Choice xmlns:v="urn:schemas-microsoft-com:vml" Requires="v">
                <p:oleObj spid="_x0000_s2075" name="Equation" r:id="rId3" imgW="1536480" imgH="1066680" progId="Equation.DSMT4">
                  <p:embed/>
                </p:oleObj>
              </mc:Choice>
              <mc:Fallback>
                <p:oleObj name="Equation" r:id="rId3" imgW="1536480" imgH="106668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988840"/>
                        <a:ext cx="4176712" cy="289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Paramètres de valeurs réelles  </a:t>
            </a:r>
          </a:p>
        </p:txBody>
      </p:sp>
      <p:sp>
        <p:nvSpPr>
          <p:cNvPr id="6"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a:solidFill>
                  <a:schemeClr val="bg1"/>
                </a:solidFill>
              </a:rPr>
              <a:t> </a:t>
            </a:r>
            <a:r>
              <a:rPr lang="fr-FR" sz="2400" b="1" dirty="0" smtClean="0">
                <a:solidFill>
                  <a:schemeClr val="bg1"/>
                </a:solidFill>
                <a:latin typeface="+mj-lt"/>
              </a:rPr>
              <a:t>: </a:t>
            </a:r>
            <a:r>
              <a:rPr lang="fr-FR" sz="2400" b="1" dirty="0">
                <a:solidFill>
                  <a:schemeClr val="bg1"/>
                </a:solidFill>
                <a:latin typeface="+mj-lt"/>
              </a:rPr>
              <a:t>pêcher/moniliose </a:t>
            </a:r>
            <a:r>
              <a:rPr lang="fr-FR" sz="2400" b="1" dirty="0" smtClean="0">
                <a:solidFill>
                  <a:schemeClr val="bg1"/>
                </a:solidFill>
                <a:latin typeface="+mj-lt"/>
              </a:rPr>
              <a:t>  </a:t>
            </a:r>
            <a:endParaRPr lang="fr-FR" sz="2400" b="1" dirty="0">
              <a:solidFill>
                <a:schemeClr val="bg1"/>
              </a:solidFill>
              <a:latin typeface="+mj-lt"/>
            </a:endParaRPr>
          </a:p>
        </p:txBody>
      </p:sp>
      <p:graphicFrame>
        <p:nvGraphicFramePr>
          <p:cNvPr id="10" name="Group 52"/>
          <p:cNvGraphicFramePr>
            <a:graphicFrameLocks noGrp="1"/>
          </p:cNvGraphicFramePr>
          <p:nvPr>
            <p:extLst>
              <p:ext uri="{D42A27DB-BD31-4B8C-83A1-F6EECF244321}">
                <p14:modId xmlns:p14="http://schemas.microsoft.com/office/powerpoint/2010/main" val="2971010811"/>
              </p:ext>
            </p:extLst>
          </p:nvPr>
        </p:nvGraphicFramePr>
        <p:xfrm>
          <a:off x="773332" y="2471504"/>
          <a:ext cx="2762460" cy="1020894"/>
        </p:xfrm>
        <a:graphic>
          <a:graphicData uri="http://schemas.openxmlformats.org/drawingml/2006/table">
            <a:tbl>
              <a:tblPr>
                <a:tableStyleId>{2D5ABB26-0587-4C30-8999-92F81FD0307C}</a:tableStyleId>
              </a:tblPr>
              <a:tblGrid>
                <a:gridCol w="1690878"/>
                <a:gridCol w="1071582"/>
              </a:tblGrid>
              <a:tr h="340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Masse fruit (g)</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maximiser</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r>
              <a:tr h="340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err="1" smtClean="0">
                          <a:ln>
                            <a:noFill/>
                          </a:ln>
                          <a:effectLst/>
                          <a:latin typeface="+mn-lt"/>
                          <a:cs typeface="Arial" pitchFamily="34" charset="0"/>
                        </a:rPr>
                        <a:t>Sweetness</a:t>
                      </a:r>
                      <a:r>
                        <a:rPr kumimoji="0" lang="fr-FR" sz="1400" u="none" strike="noStrike" cap="none" normalizeH="0" baseline="0" dirty="0" smtClean="0">
                          <a:ln>
                            <a:noFill/>
                          </a:ln>
                          <a:effectLst/>
                          <a:latin typeface="+mn-lt"/>
                          <a:cs typeface="Arial" pitchFamily="34" charset="0"/>
                        </a:rPr>
                        <a:t> (%)</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maximiser</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r>
              <a:tr h="340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Densité cracks (%)</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mn-lt"/>
                          <a:cs typeface="Arial" pitchFamily="34" charset="0"/>
                        </a:rPr>
                        <a:t>minimiser</a:t>
                      </a:r>
                      <a:endParaRPr kumimoji="0" lang="fr-FR" sz="1400" b="0" i="0" u="none" strike="noStrike" cap="none" normalizeH="0" baseline="0" dirty="0" smtClean="0">
                        <a:ln>
                          <a:noFill/>
                        </a:ln>
                        <a:solidFill>
                          <a:schemeClr val="tx1"/>
                        </a:solidFill>
                        <a:effectLst/>
                        <a:latin typeface="+mn-lt"/>
                        <a:cs typeface="Arial" pitchFamily="34" charset="0"/>
                      </a:endParaRPr>
                    </a:p>
                  </a:txBody>
                  <a:tcPr horzOverflow="overflow"/>
                </a:tc>
              </a:tr>
            </a:tbl>
          </a:graphicData>
        </a:graphic>
      </p:graphicFrame>
      <p:sp>
        <p:nvSpPr>
          <p:cNvPr id="11" name="ZoneTexte 7"/>
          <p:cNvSpPr txBox="1">
            <a:spLocks noChangeArrowheads="1"/>
          </p:cNvSpPr>
          <p:nvPr/>
        </p:nvSpPr>
        <p:spPr bwMode="auto">
          <a:xfrm>
            <a:off x="748231" y="1412776"/>
            <a:ext cx="8506539" cy="584765"/>
          </a:xfrm>
          <a:prstGeom prst="rect">
            <a:avLst/>
          </a:prstGeom>
          <a:noFill/>
          <a:ln w="9525">
            <a:noFill/>
            <a:miter lim="800000"/>
            <a:headEnd/>
            <a:tailEnd/>
          </a:ln>
        </p:spPr>
        <p:txBody>
          <a:bodyPr wrap="none" lIns="91430" tIns="45715" rIns="91430" bIns="45715">
            <a:spAutoFit/>
          </a:bodyPr>
          <a:lstStyle/>
          <a:p>
            <a:r>
              <a:rPr lang="fr-FR" sz="1600" dirty="0">
                <a:solidFill>
                  <a:srgbClr val="FF0000"/>
                </a:solidFill>
                <a:cs typeface="Arial" pitchFamily="34" charset="0"/>
              </a:rPr>
              <a:t>6 paramètres </a:t>
            </a:r>
            <a:r>
              <a:rPr lang="fr-FR" sz="1600" dirty="0" smtClean="0">
                <a:solidFill>
                  <a:srgbClr val="FF0000"/>
                </a:solidFill>
                <a:cs typeface="Arial" pitchFamily="34" charset="0"/>
              </a:rPr>
              <a:t>génétiques identifiés par analyse de sensibilité du modèle FV comme les plus influents</a:t>
            </a:r>
          </a:p>
          <a:p>
            <a:r>
              <a:rPr lang="fr-FR" sz="1600" dirty="0" smtClean="0">
                <a:solidFill>
                  <a:srgbClr val="FF0000"/>
                </a:solidFill>
                <a:cs typeface="Arial" pitchFamily="34" charset="0"/>
              </a:rPr>
              <a:t>sur les sorties d’intérêt: </a:t>
            </a:r>
            <a:endParaRPr lang="fr-FR" sz="1600" dirty="0">
              <a:solidFill>
                <a:srgbClr val="FF0000"/>
              </a:solidFill>
              <a:cs typeface="Arial" pitchFamily="34" charset="0"/>
            </a:endParaRPr>
          </a:p>
        </p:txBody>
      </p:sp>
      <p:sp>
        <p:nvSpPr>
          <p:cNvPr id="12" name="ZoneTexte 8"/>
          <p:cNvSpPr txBox="1">
            <a:spLocks noChangeArrowheads="1"/>
          </p:cNvSpPr>
          <p:nvPr/>
        </p:nvSpPr>
        <p:spPr bwMode="auto">
          <a:xfrm>
            <a:off x="765007" y="2121093"/>
            <a:ext cx="962038" cy="338544"/>
          </a:xfrm>
          <a:prstGeom prst="rect">
            <a:avLst/>
          </a:prstGeom>
          <a:noFill/>
          <a:ln w="9525">
            <a:noFill/>
            <a:miter lim="800000"/>
            <a:headEnd/>
            <a:tailEnd/>
          </a:ln>
        </p:spPr>
        <p:txBody>
          <a:bodyPr wrap="none" lIns="91430" tIns="45715" rIns="91430" bIns="45715">
            <a:spAutoFit/>
          </a:bodyPr>
          <a:lstStyle/>
          <a:p>
            <a:r>
              <a:rPr lang="fr-FR" sz="1600" dirty="0">
                <a:solidFill>
                  <a:srgbClr val="FF0000"/>
                </a:solidFill>
                <a:cs typeface="Arial" pitchFamily="34" charset="0"/>
              </a:rPr>
              <a:t>3 critères</a:t>
            </a:r>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14</a:t>
            </a:fld>
            <a:endParaRPr lang="fr-FR"/>
          </a:p>
        </p:txBody>
      </p:sp>
      <p:sp>
        <p:nvSpPr>
          <p:cNvPr id="14" name="ZoneTexte 13"/>
          <p:cNvSpPr txBox="1"/>
          <p:nvPr/>
        </p:nvSpPr>
        <p:spPr>
          <a:xfrm>
            <a:off x="0" y="6453336"/>
            <a:ext cx="9143998" cy="379848"/>
          </a:xfrm>
          <a:prstGeom prst="rect">
            <a:avLst/>
          </a:prstGeom>
          <a:noFill/>
        </p:spPr>
        <p:txBody>
          <a:bodyPr wrap="square" rtlCol="0">
            <a:spAutoFit/>
          </a:bodyPr>
          <a:lstStyle/>
          <a:p>
            <a:pPr>
              <a:lnSpc>
                <a:spcPts val="1100"/>
              </a:lnSpc>
            </a:pPr>
            <a:r>
              <a:rPr lang="fr-FR" sz="1200" i="1" dirty="0" err="1" smtClean="0">
                <a:solidFill>
                  <a:srgbClr val="FF0000"/>
                </a:solidFill>
                <a:cs typeface="Arial" charset="0"/>
              </a:rPr>
              <a:t>Memmah</a:t>
            </a:r>
            <a:r>
              <a:rPr lang="fr-FR" sz="1200" i="1" dirty="0" smtClean="0">
                <a:solidFill>
                  <a:srgbClr val="FF0000"/>
                </a:solidFill>
                <a:cs typeface="Arial" charset="0"/>
              </a:rPr>
              <a:t> </a:t>
            </a:r>
            <a:r>
              <a:rPr lang="fr-FR" sz="1200" i="1" dirty="0">
                <a:solidFill>
                  <a:srgbClr val="FF0000"/>
                </a:solidFill>
                <a:cs typeface="Arial" charset="0"/>
              </a:rPr>
              <a:t>et al 2014 Int J </a:t>
            </a:r>
            <a:r>
              <a:rPr lang="fr-FR" sz="1200" i="1" dirty="0" err="1">
                <a:solidFill>
                  <a:srgbClr val="FF0000"/>
                </a:solidFill>
                <a:cs typeface="Arial" charset="0"/>
              </a:rPr>
              <a:t>Multicrit</a:t>
            </a:r>
            <a:r>
              <a:rPr lang="fr-FR" sz="1200" i="1" dirty="0">
                <a:solidFill>
                  <a:srgbClr val="FF0000"/>
                </a:solidFill>
                <a:cs typeface="Arial" charset="0"/>
              </a:rPr>
              <a:t> </a:t>
            </a:r>
            <a:r>
              <a:rPr lang="fr-FR" sz="1200" i="1" dirty="0" err="1">
                <a:solidFill>
                  <a:srgbClr val="FF0000"/>
                </a:solidFill>
                <a:cs typeface="Arial" charset="0"/>
              </a:rPr>
              <a:t>Dec</a:t>
            </a:r>
            <a:r>
              <a:rPr lang="fr-FR" sz="1200" i="1" dirty="0">
                <a:solidFill>
                  <a:srgbClr val="FF0000"/>
                </a:solidFill>
                <a:cs typeface="Arial" charset="0"/>
              </a:rPr>
              <a:t> </a:t>
            </a:r>
            <a:r>
              <a:rPr lang="fr-FR" sz="1200" i="1" dirty="0" err="1">
                <a:solidFill>
                  <a:srgbClr val="FF0000"/>
                </a:solidFill>
                <a:cs typeface="Arial" charset="0"/>
              </a:rPr>
              <a:t>Making</a:t>
            </a:r>
            <a:endParaRPr lang="fr-FR" sz="1200" i="1" dirty="0">
              <a:solidFill>
                <a:srgbClr val="FF0000"/>
              </a:solidFill>
              <a:cs typeface="Arial" charset="0"/>
            </a:endParaRPr>
          </a:p>
          <a:p>
            <a:pPr>
              <a:lnSpc>
                <a:spcPts val="1100"/>
              </a:lnSpc>
            </a:pPr>
            <a:r>
              <a:rPr lang="fr-FR" sz="1200" i="1" dirty="0" err="1">
                <a:solidFill>
                  <a:srgbClr val="FF0000"/>
                </a:solidFill>
                <a:cs typeface="Arial" charset="0"/>
              </a:rPr>
              <a:t>Ould</a:t>
            </a:r>
            <a:r>
              <a:rPr lang="fr-FR" sz="1200" i="1" dirty="0">
                <a:solidFill>
                  <a:srgbClr val="FF0000"/>
                </a:solidFill>
                <a:cs typeface="Arial" charset="0"/>
              </a:rPr>
              <a:t> Sidi et al 2014 Int J App </a:t>
            </a:r>
            <a:r>
              <a:rPr lang="fr-FR" sz="1200" i="1" dirty="0" err="1">
                <a:solidFill>
                  <a:srgbClr val="FF0000"/>
                </a:solidFill>
                <a:cs typeface="Arial" charset="0"/>
              </a:rPr>
              <a:t>Metaheur</a:t>
            </a:r>
            <a:r>
              <a:rPr lang="fr-FR" sz="1200" i="1" dirty="0">
                <a:solidFill>
                  <a:srgbClr val="FF0000"/>
                </a:solidFill>
                <a:cs typeface="Arial" charset="0"/>
              </a:rPr>
              <a:t> Comput</a:t>
            </a:r>
          </a:p>
        </p:txBody>
      </p:sp>
    </p:spTree>
    <p:extLst>
      <p:ext uri="{BB962C8B-B14F-4D97-AF65-F5344CB8AC3E}">
        <p14:creationId xmlns:p14="http://schemas.microsoft.com/office/powerpoint/2010/main" val="1886478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021" y="2458254"/>
            <a:ext cx="4494366" cy="399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92" y="1308053"/>
            <a:ext cx="2915920" cy="252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21" descr="thema-adn.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978380">
            <a:off x="2966447" y="3949668"/>
            <a:ext cx="932537" cy="51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ZoneTexte 15"/>
          <p:cNvSpPr txBox="1">
            <a:spLocks noChangeArrowheads="1"/>
          </p:cNvSpPr>
          <p:nvPr/>
        </p:nvSpPr>
        <p:spPr bwMode="auto">
          <a:xfrm>
            <a:off x="60325" y="6543675"/>
            <a:ext cx="2598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b="1" i="1">
                <a:solidFill>
                  <a:schemeClr val="bg1"/>
                </a:solidFill>
                <a:latin typeface="+mn-lt"/>
              </a:rPr>
              <a:t>Hortimodel 2012 Nanjing</a:t>
            </a: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3" y="4568662"/>
            <a:ext cx="3461357" cy="195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uble flèche horizontale 7"/>
          <p:cNvSpPr/>
          <p:nvPr/>
        </p:nvSpPr>
        <p:spPr>
          <a:xfrm rot="5400000">
            <a:off x="1390708" y="3933370"/>
            <a:ext cx="536887" cy="300216"/>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2" name="Rectangle 1"/>
          <p:cNvSpPr>
            <a:spLocks noChangeArrowheads="1"/>
          </p:cNvSpPr>
          <p:nvPr/>
        </p:nvSpPr>
        <p:spPr bwMode="auto">
          <a:xfrm>
            <a:off x="3112910" y="1570742"/>
            <a:ext cx="217215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pPr>
            <a:endParaRPr lang="en-GB" altLang="fr-FR" sz="1200" dirty="0">
              <a:latin typeface="+mn-lt"/>
            </a:endParaRPr>
          </a:p>
          <a:p>
            <a:pPr>
              <a:spcBef>
                <a:spcPts val="600"/>
              </a:spcBef>
            </a:pPr>
            <a:r>
              <a:rPr lang="en-GB" altLang="fr-FR" sz="1200" dirty="0" smtClean="0">
                <a:latin typeface="+mn-lt"/>
              </a:rPr>
              <a:t>&gt;</a:t>
            </a:r>
            <a:r>
              <a:rPr lang="en-US" altLang="fr-FR" sz="1200" dirty="0" smtClean="0">
                <a:latin typeface="+mn-lt"/>
              </a:rPr>
              <a:t> 10</a:t>
            </a:r>
            <a:r>
              <a:rPr lang="en-US" altLang="fr-FR" sz="1200" baseline="30000" dirty="0" smtClean="0">
                <a:latin typeface="+mn-lt"/>
              </a:rPr>
              <a:t>6</a:t>
            </a:r>
            <a:r>
              <a:rPr lang="en-US" altLang="fr-FR" sz="1200" dirty="0" smtClean="0">
                <a:latin typeface="+mn-lt"/>
              </a:rPr>
              <a:t> </a:t>
            </a:r>
            <a:r>
              <a:rPr lang="en-US" altLang="fr-FR" sz="1200" dirty="0" err="1">
                <a:latin typeface="+mn-lt"/>
              </a:rPr>
              <a:t>idéotypes</a:t>
            </a:r>
            <a:r>
              <a:rPr lang="en-US" altLang="fr-FR" sz="1200" dirty="0">
                <a:latin typeface="+mn-lt"/>
              </a:rPr>
              <a:t> </a:t>
            </a:r>
            <a:r>
              <a:rPr lang="en-US" altLang="fr-FR" sz="1200" dirty="0" err="1">
                <a:latin typeface="+mn-lt"/>
              </a:rPr>
              <a:t>testés</a:t>
            </a:r>
            <a:endParaRPr lang="en-US" altLang="fr-FR" sz="1200" dirty="0">
              <a:latin typeface="+mn-lt"/>
            </a:endParaRPr>
          </a:p>
          <a:p>
            <a:pPr eaLnBrk="1" hangingPunct="1">
              <a:spcBef>
                <a:spcPts val="600"/>
              </a:spcBef>
            </a:pPr>
            <a:r>
              <a:rPr lang="en-GB" altLang="fr-FR" sz="1200" dirty="0">
                <a:latin typeface="+mn-lt"/>
              </a:rPr>
              <a:t>		</a:t>
            </a:r>
            <a:endParaRPr lang="en-GB" altLang="fr-FR" sz="1200" dirty="0">
              <a:solidFill>
                <a:srgbClr val="0070C0"/>
              </a:solidFill>
              <a:latin typeface="+mn-lt"/>
            </a:endParaRPr>
          </a:p>
        </p:txBody>
      </p:sp>
      <p:sp>
        <p:nvSpPr>
          <p:cNvPr id="24" name="ZoneTexte 23"/>
          <p:cNvSpPr txBox="1"/>
          <p:nvPr/>
        </p:nvSpPr>
        <p:spPr>
          <a:xfrm>
            <a:off x="3026844" y="1270501"/>
            <a:ext cx="2258222" cy="646331"/>
          </a:xfrm>
          <a:prstGeom prst="rect">
            <a:avLst/>
          </a:prstGeom>
          <a:noFill/>
          <a:ln>
            <a:noFill/>
          </a:ln>
        </p:spPr>
        <p:txBody>
          <a:bodyPr wrap="square" rtlCol="0">
            <a:spAutoFit/>
          </a:bodyPr>
          <a:lstStyle/>
          <a:p>
            <a:r>
              <a:rPr lang="fr-FR" b="1" dirty="0" smtClean="0">
                <a:solidFill>
                  <a:srgbClr val="0070C0"/>
                </a:solidFill>
              </a:rPr>
              <a:t>Modèle de</a:t>
            </a:r>
          </a:p>
          <a:p>
            <a:r>
              <a:rPr lang="fr-FR" b="1" dirty="0" smtClean="0">
                <a:solidFill>
                  <a:srgbClr val="0070C0"/>
                </a:solidFill>
              </a:rPr>
              <a:t>rameau fructifère</a:t>
            </a:r>
          </a:p>
        </p:txBody>
      </p:sp>
      <p:sp>
        <p:nvSpPr>
          <p:cNvPr id="14" name="Flèche gauche 13"/>
          <p:cNvSpPr/>
          <p:nvPr/>
        </p:nvSpPr>
        <p:spPr>
          <a:xfrm rot="2745338">
            <a:off x="2848545" y="3954108"/>
            <a:ext cx="537132" cy="126004"/>
          </a:xfrm>
          <a:prstGeom prst="lef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783390" y="1432242"/>
            <a:ext cx="2539862" cy="1200329"/>
          </a:xfrm>
          <a:prstGeom prst="rect">
            <a:avLst/>
          </a:prstGeom>
          <a:solidFill>
            <a:schemeClr val="bg1"/>
          </a:solidFill>
        </p:spPr>
        <p:txBody>
          <a:bodyPr wrap="none" rtlCol="0">
            <a:spAutoFit/>
          </a:bodyPr>
          <a:lstStyle/>
          <a:p>
            <a:r>
              <a:rPr lang="fr-FR" b="1" dirty="0" smtClean="0"/>
              <a:t>Sensibilité à la moniliose</a:t>
            </a:r>
          </a:p>
          <a:p>
            <a:r>
              <a:rPr lang="fr-FR" dirty="0" smtClean="0"/>
              <a:t>~ % de microfissures</a:t>
            </a:r>
          </a:p>
          <a:p>
            <a:r>
              <a:rPr lang="fr-FR" dirty="0" smtClean="0"/>
              <a:t>       </a:t>
            </a:r>
            <a:r>
              <a:rPr lang="fr-FR" dirty="0" smtClean="0">
                <a:solidFill>
                  <a:srgbClr val="00FF00"/>
                </a:solidFill>
              </a:rPr>
              <a:t>●</a:t>
            </a:r>
            <a:r>
              <a:rPr lang="fr-FR" dirty="0" smtClean="0"/>
              <a:t> &lt; 7%</a:t>
            </a:r>
          </a:p>
          <a:p>
            <a:r>
              <a:rPr lang="fr-FR" dirty="0"/>
              <a:t> </a:t>
            </a:r>
            <a:r>
              <a:rPr lang="fr-FR" dirty="0" smtClean="0"/>
              <a:t>      </a:t>
            </a:r>
            <a:r>
              <a:rPr lang="fr-FR" dirty="0" smtClean="0">
                <a:solidFill>
                  <a:srgbClr val="FF0000"/>
                </a:solidFill>
              </a:rPr>
              <a:t>●</a:t>
            </a:r>
            <a:r>
              <a:rPr lang="fr-FR" dirty="0" smtClean="0"/>
              <a:t> &gt; 14%</a:t>
            </a:r>
          </a:p>
        </p:txBody>
      </p:sp>
      <p:sp>
        <p:nvSpPr>
          <p:cNvPr id="22" name="Ellipse 21"/>
          <p:cNvSpPr/>
          <p:nvPr/>
        </p:nvSpPr>
        <p:spPr>
          <a:xfrm>
            <a:off x="7057629" y="3911319"/>
            <a:ext cx="952061" cy="98978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5783390" y="3084328"/>
            <a:ext cx="869627" cy="972418"/>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527369"/>
            <a:ext cx="106521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7169" name="ZoneTexte 7168"/>
          <p:cNvSpPr txBox="1"/>
          <p:nvPr/>
        </p:nvSpPr>
        <p:spPr>
          <a:xfrm>
            <a:off x="6792506" y="2897199"/>
            <a:ext cx="2062552" cy="646331"/>
          </a:xfrm>
          <a:prstGeom prst="rect">
            <a:avLst/>
          </a:prstGeom>
          <a:noFill/>
        </p:spPr>
        <p:txBody>
          <a:bodyPr wrap="none" rtlCol="0">
            <a:spAutoFit/>
          </a:bodyPr>
          <a:lstStyle/>
          <a:p>
            <a:r>
              <a:rPr lang="fr-FR" dirty="0" smtClean="0"/>
              <a:t>Front =</a:t>
            </a:r>
          </a:p>
          <a:p>
            <a:r>
              <a:rPr lang="fr-FR" dirty="0" smtClean="0"/>
              <a:t>meilleur compromis</a:t>
            </a:r>
            <a:endParaRPr lang="fr-FR" dirty="0"/>
          </a:p>
        </p:txBody>
      </p:sp>
      <p:cxnSp>
        <p:nvCxnSpPr>
          <p:cNvPr id="7171" name="Connecteur droit avec flèche 7170"/>
          <p:cNvCxnSpPr/>
          <p:nvPr/>
        </p:nvCxnSpPr>
        <p:spPr>
          <a:xfrm flipH="1">
            <a:off x="6836829" y="3645024"/>
            <a:ext cx="220800" cy="3101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a:solidFill>
                  <a:schemeClr val="bg1"/>
                </a:solidFill>
              </a:rPr>
              <a:t> </a:t>
            </a:r>
            <a:r>
              <a:rPr lang="fr-FR" sz="2400" b="1" dirty="0" smtClean="0">
                <a:solidFill>
                  <a:schemeClr val="bg1"/>
                </a:solidFill>
                <a:latin typeface="+mj-lt"/>
              </a:rPr>
              <a:t>: </a:t>
            </a:r>
            <a:r>
              <a:rPr lang="fr-FR" sz="2400" b="1" dirty="0">
                <a:solidFill>
                  <a:schemeClr val="bg1"/>
                </a:solidFill>
                <a:latin typeface="+mj-lt"/>
              </a:rPr>
              <a:t>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15</a:t>
            </a:fld>
            <a:endParaRPr lang="fr-FR"/>
          </a:p>
        </p:txBody>
      </p:sp>
      <p:sp>
        <p:nvSpPr>
          <p:cNvPr id="21" name="Rectangle 20"/>
          <p:cNvSpPr/>
          <p:nvPr/>
        </p:nvSpPr>
        <p:spPr>
          <a:xfrm>
            <a:off x="138523" y="786805"/>
            <a:ext cx="8700677" cy="461665"/>
          </a:xfrm>
          <a:prstGeom prst="rect">
            <a:avLst/>
          </a:prstGeom>
        </p:spPr>
        <p:txBody>
          <a:bodyPr wrap="square">
            <a:spAutoFit/>
          </a:bodyPr>
          <a:lstStyle/>
          <a:p>
            <a:pPr marL="0" lvl="1" indent="-342900" eaLnBrk="0" hangingPunct="0"/>
            <a:r>
              <a:rPr lang="fr-FR" sz="2400" b="1" dirty="0">
                <a:solidFill>
                  <a:srgbClr val="40822E"/>
                </a:solidFill>
              </a:rPr>
              <a:t>Paramètres de valeurs </a:t>
            </a:r>
            <a:r>
              <a:rPr lang="fr-FR" sz="2400" b="1" dirty="0" smtClean="0">
                <a:solidFill>
                  <a:srgbClr val="40822E"/>
                </a:solidFill>
              </a:rPr>
              <a:t>réelles … </a:t>
            </a:r>
          </a:p>
        </p:txBody>
      </p:sp>
    </p:spTree>
    <p:extLst>
      <p:ext uri="{BB962C8B-B14F-4D97-AF65-F5344CB8AC3E}">
        <p14:creationId xmlns:p14="http://schemas.microsoft.com/office/powerpoint/2010/main" val="153071429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uble flèche horizontale 33"/>
          <p:cNvSpPr/>
          <p:nvPr/>
        </p:nvSpPr>
        <p:spPr>
          <a:xfrm rot="5400000">
            <a:off x="3342939" y="2354645"/>
            <a:ext cx="902436" cy="552531"/>
          </a:xfrm>
          <a:prstGeom prst="lef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227" y="1529818"/>
            <a:ext cx="4903982" cy="490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rot="16200000">
            <a:off x="173283" y="3377251"/>
            <a:ext cx="702628" cy="369332"/>
          </a:xfrm>
          <a:prstGeom prst="rect">
            <a:avLst/>
          </a:prstGeom>
          <a:solidFill>
            <a:schemeClr val="bg1"/>
          </a:solidFill>
        </p:spPr>
        <p:txBody>
          <a:bodyPr wrap="none" rtlCol="0">
            <a:spAutoFit/>
          </a:bodyPr>
          <a:lstStyle/>
          <a:p>
            <a:r>
              <a:rPr lang="fr-FR" dirty="0" smtClean="0"/>
              <a:t>Sucre</a:t>
            </a:r>
            <a:endParaRPr lang="fr-FR" dirty="0"/>
          </a:p>
        </p:txBody>
      </p:sp>
      <p:sp>
        <p:nvSpPr>
          <p:cNvPr id="27" name="ZoneTexte 26"/>
          <p:cNvSpPr txBox="1"/>
          <p:nvPr/>
        </p:nvSpPr>
        <p:spPr>
          <a:xfrm>
            <a:off x="2918950" y="6370637"/>
            <a:ext cx="986342" cy="369332"/>
          </a:xfrm>
          <a:prstGeom prst="rect">
            <a:avLst/>
          </a:prstGeom>
          <a:solidFill>
            <a:schemeClr val="bg1"/>
          </a:solidFill>
        </p:spPr>
        <p:txBody>
          <a:bodyPr wrap="square" rtlCol="0">
            <a:spAutoFit/>
          </a:bodyPr>
          <a:lstStyle/>
          <a:p>
            <a:r>
              <a:rPr lang="fr-FR" dirty="0" smtClean="0"/>
              <a:t>Masse</a:t>
            </a:r>
            <a:endParaRPr lang="fr-FR" dirty="0"/>
          </a:p>
        </p:txBody>
      </p:sp>
      <p:sp>
        <p:nvSpPr>
          <p:cNvPr id="10" name="ZoneTexte 9"/>
          <p:cNvSpPr txBox="1"/>
          <p:nvPr/>
        </p:nvSpPr>
        <p:spPr>
          <a:xfrm>
            <a:off x="1619672" y="1268760"/>
            <a:ext cx="1660249" cy="338554"/>
          </a:xfrm>
          <a:prstGeom prst="rect">
            <a:avLst/>
          </a:prstGeom>
          <a:noFill/>
        </p:spPr>
        <p:txBody>
          <a:bodyPr wrap="square" rtlCol="0">
            <a:spAutoFit/>
          </a:bodyPr>
          <a:lstStyle/>
          <a:p>
            <a:r>
              <a:rPr lang="fr-FR" sz="1600" dirty="0" smtClean="0"/>
              <a:t>4 fruits/rameau</a:t>
            </a:r>
            <a:endParaRPr lang="fr-FR" sz="1600" dirty="0"/>
          </a:p>
        </p:txBody>
      </p:sp>
      <p:sp>
        <p:nvSpPr>
          <p:cNvPr id="32" name="ZoneTexte 31"/>
          <p:cNvSpPr txBox="1"/>
          <p:nvPr/>
        </p:nvSpPr>
        <p:spPr>
          <a:xfrm>
            <a:off x="3794157" y="1268760"/>
            <a:ext cx="1663971" cy="338554"/>
          </a:xfrm>
          <a:prstGeom prst="rect">
            <a:avLst/>
          </a:prstGeom>
          <a:noFill/>
        </p:spPr>
        <p:txBody>
          <a:bodyPr wrap="square" rtlCol="0">
            <a:spAutoFit/>
          </a:bodyPr>
          <a:lstStyle/>
          <a:p>
            <a:r>
              <a:rPr lang="fr-FR" sz="1600" dirty="0" smtClean="0"/>
              <a:t>20 fruits/rameau</a:t>
            </a:r>
            <a:endParaRPr lang="fr-FR" sz="1600" dirty="0"/>
          </a:p>
        </p:txBody>
      </p:sp>
      <p:cxnSp>
        <p:nvCxnSpPr>
          <p:cNvPr id="12" name="Connecteur droit avec flèche 11"/>
          <p:cNvCxnSpPr/>
          <p:nvPr/>
        </p:nvCxnSpPr>
        <p:spPr>
          <a:xfrm>
            <a:off x="5724128" y="1860901"/>
            <a:ext cx="17655" cy="41603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rot="5400000">
            <a:off x="5071818" y="3518256"/>
            <a:ext cx="1931206" cy="338554"/>
          </a:xfrm>
          <a:prstGeom prst="rect">
            <a:avLst/>
          </a:prstGeom>
          <a:solidFill>
            <a:schemeClr val="bg1"/>
          </a:solidFill>
        </p:spPr>
        <p:txBody>
          <a:bodyPr wrap="square" rtlCol="0">
            <a:spAutoFit/>
          </a:bodyPr>
          <a:lstStyle/>
          <a:p>
            <a:r>
              <a:rPr lang="fr-FR" sz="1600" b="1" dirty="0" smtClean="0"/>
              <a:t>Stress hydrique</a:t>
            </a:r>
            <a:endParaRPr lang="fr-FR" sz="1600" b="1" dirty="0"/>
          </a:p>
        </p:txBody>
      </p:sp>
      <p:cxnSp>
        <p:nvCxnSpPr>
          <p:cNvPr id="38" name="Connecteur droit avec flèche 37"/>
          <p:cNvCxnSpPr/>
          <p:nvPr/>
        </p:nvCxnSpPr>
        <p:spPr>
          <a:xfrm>
            <a:off x="1259632" y="1628800"/>
            <a:ext cx="43924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Ellipse 21"/>
          <p:cNvSpPr/>
          <p:nvPr/>
        </p:nvSpPr>
        <p:spPr>
          <a:xfrm>
            <a:off x="2419606" y="2576100"/>
            <a:ext cx="499344" cy="4952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1742655" y="2163863"/>
            <a:ext cx="499344" cy="495252"/>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1742655" y="4564278"/>
            <a:ext cx="499344" cy="495252"/>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172" name="Groupe 7171"/>
          <p:cNvGrpSpPr/>
          <p:nvPr/>
        </p:nvGrpSpPr>
        <p:grpSpPr>
          <a:xfrm>
            <a:off x="6146582" y="4811904"/>
            <a:ext cx="2852457" cy="923330"/>
            <a:chOff x="3033424" y="5092902"/>
            <a:chExt cx="2852457" cy="923330"/>
          </a:xfrm>
        </p:grpSpPr>
        <p:sp>
          <p:nvSpPr>
            <p:cNvPr id="7168" name="ZoneTexte 7167"/>
            <p:cNvSpPr txBox="1"/>
            <p:nvPr/>
          </p:nvSpPr>
          <p:spPr>
            <a:xfrm>
              <a:off x="3033424" y="5092902"/>
              <a:ext cx="2852457" cy="923330"/>
            </a:xfrm>
            <a:prstGeom prst="rect">
              <a:avLst/>
            </a:prstGeom>
            <a:solidFill>
              <a:schemeClr val="accent3">
                <a:lumMod val="20000"/>
                <a:lumOff val="80000"/>
              </a:schemeClr>
            </a:solidFill>
          </p:spPr>
          <p:txBody>
            <a:bodyPr wrap="square" rtlCol="0">
              <a:spAutoFit/>
            </a:bodyPr>
            <a:lstStyle/>
            <a:p>
              <a:pPr marL="627063"/>
              <a:r>
                <a:rPr lang="fr-FR" dirty="0" smtClean="0"/>
                <a:t>Moins sensible, plus sucrés,</a:t>
              </a:r>
            </a:p>
            <a:p>
              <a:pPr marL="627063"/>
              <a:r>
                <a:rPr lang="fr-FR" dirty="0" smtClean="0"/>
                <a:t>mais plus petits</a:t>
              </a:r>
              <a:endParaRPr lang="fr-FR" dirty="0"/>
            </a:p>
          </p:txBody>
        </p:sp>
        <p:sp>
          <p:nvSpPr>
            <p:cNvPr id="48" name="Ellipse 47"/>
            <p:cNvSpPr/>
            <p:nvPr/>
          </p:nvSpPr>
          <p:spPr>
            <a:xfrm>
              <a:off x="3119255" y="5186845"/>
              <a:ext cx="437579" cy="458443"/>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ZoneTexte 28"/>
          <p:cNvSpPr txBox="1"/>
          <p:nvPr/>
        </p:nvSpPr>
        <p:spPr>
          <a:xfrm>
            <a:off x="6179497" y="1432242"/>
            <a:ext cx="2629246" cy="1077218"/>
          </a:xfrm>
          <a:prstGeom prst="rect">
            <a:avLst/>
          </a:prstGeom>
          <a:solidFill>
            <a:schemeClr val="bg1"/>
          </a:solidFill>
        </p:spPr>
        <p:txBody>
          <a:bodyPr wrap="none" rtlCol="0">
            <a:spAutoFit/>
          </a:bodyPr>
          <a:lstStyle/>
          <a:p>
            <a:r>
              <a:rPr lang="fr-FR" sz="1600" b="1" dirty="0" smtClean="0"/>
              <a:t>Sensibilité à la moniliose</a:t>
            </a:r>
          </a:p>
          <a:p>
            <a:r>
              <a:rPr lang="fr-FR" sz="1600" dirty="0" smtClean="0"/>
              <a:t>~ % de microfissures</a:t>
            </a:r>
          </a:p>
          <a:p>
            <a:r>
              <a:rPr lang="fr-FR" sz="1600" dirty="0" smtClean="0"/>
              <a:t>       </a:t>
            </a:r>
            <a:r>
              <a:rPr lang="fr-FR" sz="1600" dirty="0" smtClean="0">
                <a:solidFill>
                  <a:srgbClr val="00FF00"/>
                </a:solidFill>
              </a:rPr>
              <a:t>●</a:t>
            </a:r>
            <a:r>
              <a:rPr lang="fr-FR" sz="1600" dirty="0" smtClean="0"/>
              <a:t> &lt; 7%</a:t>
            </a:r>
          </a:p>
          <a:p>
            <a:r>
              <a:rPr lang="fr-FR" sz="1600" dirty="0"/>
              <a:t> </a:t>
            </a:r>
            <a:r>
              <a:rPr lang="fr-FR" sz="1600" dirty="0" smtClean="0"/>
              <a:t>      </a:t>
            </a:r>
            <a:r>
              <a:rPr lang="fr-FR" sz="1600" dirty="0" smtClean="0">
                <a:solidFill>
                  <a:srgbClr val="FF0000"/>
                </a:solidFill>
              </a:rPr>
              <a:t>●</a:t>
            </a:r>
            <a:r>
              <a:rPr lang="fr-FR" sz="1600" dirty="0" smtClean="0"/>
              <a:t> &gt; 14%</a:t>
            </a:r>
          </a:p>
        </p:txBody>
      </p:sp>
      <p:sp>
        <p:nvSpPr>
          <p:cNvPr id="2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16</a:t>
            </a:fld>
            <a:endParaRPr lang="fr-FR"/>
          </a:p>
        </p:txBody>
      </p:sp>
      <p:sp>
        <p:nvSpPr>
          <p:cNvPr id="24" name="Rectangle 23"/>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…..effet de pratiques </a:t>
            </a:r>
          </a:p>
        </p:txBody>
      </p:sp>
    </p:spTree>
    <p:extLst>
      <p:ext uri="{BB962C8B-B14F-4D97-AF65-F5344CB8AC3E}">
        <p14:creationId xmlns:p14="http://schemas.microsoft.com/office/powerpoint/2010/main" val="351546142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200" y="1600201"/>
                <a:ext cx="8229600" cy="3628999"/>
              </a:xfrm>
            </p:spPr>
            <p:txBody>
              <a:bodyPr>
                <a:normAutofit fontScale="70000" lnSpcReduction="20000"/>
              </a:bodyPr>
              <a:lstStyle/>
              <a:p>
                <a:pPr marL="0" indent="0">
                  <a:buNone/>
                </a:pPr>
                <a:r>
                  <a:rPr lang="en-US" dirty="0" smtClean="0"/>
                  <a:t>We considered </a:t>
                </a:r>
                <a:r>
                  <a:rPr lang="en-US" dirty="0"/>
                  <a:t>that distant loci less than 12.5cM were inseparable. This led to the addition of 14 constraints and resulted in the definition of haplotypes including series of loci. </a:t>
                </a:r>
                <a:endParaRPr lang="fr-FR"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fr-FR" i="1">
                              <a:latin typeface="Cambria Math"/>
                            </a:rPr>
                          </m:ctrlPr>
                        </m:dPr>
                        <m:e>
                          <m:eqArr>
                            <m:eqArrPr>
                              <m:ctrlPr>
                                <a:rPr lang="fr-FR" i="1">
                                  <a:latin typeface="Cambria Math"/>
                                </a:rPr>
                              </m:ctrlPr>
                            </m:eqArrPr>
                            <m:e>
                              <m:func>
                                <m:funcPr>
                                  <m:ctrlPr>
                                    <a:rPr lang="fr-FR" i="1">
                                      <a:latin typeface="Cambria Math"/>
                                    </a:rPr>
                                  </m:ctrlPr>
                                </m:funcPr>
                                <m:fName>
                                  <m:sSub>
                                    <m:sSubPr>
                                      <m:ctrlPr>
                                        <a:rPr lang="fr-FR" i="1">
                                          <a:latin typeface="Cambria Math"/>
                                        </a:rPr>
                                      </m:ctrlPr>
                                    </m:sSubPr>
                                    <m:e>
                                      <m:r>
                                        <a:rPr lang="en-US" i="1">
                                          <a:latin typeface="Cambria Math"/>
                                        </a:rPr>
                                        <m:t>𝑚𝑖𝑛</m:t>
                                      </m:r>
                                    </m:e>
                                    <m:sub>
                                      <m:r>
                                        <a:rPr lang="en-US" i="1">
                                          <a:latin typeface="Cambria Math"/>
                                        </a:rPr>
                                        <m:t>𝑙𝑜𝑐</m:t>
                                      </m:r>
                                    </m:sub>
                                  </m:sSub>
                                </m:fName>
                                <m:e>
                                  <m:sSup>
                                    <m:sSupPr>
                                      <m:ctrlPr>
                                        <a:rPr lang="fr-FR" i="1">
                                          <a:latin typeface="Cambria Math"/>
                                        </a:rPr>
                                      </m:ctrlPr>
                                    </m:sSupPr>
                                    <m:e>
                                      <m:d>
                                        <m:dPr>
                                          <m:ctrlPr>
                                            <a:rPr lang="fr-FR" i="1">
                                              <a:latin typeface="Cambria Math"/>
                                            </a:rPr>
                                          </m:ctrlPr>
                                        </m:dPr>
                                        <m:e>
                                          <m:r>
                                            <a:rPr lang="en-US" i="1">
                                              <a:latin typeface="Cambria Math"/>
                                            </a:rPr>
                                            <m:t>−</m:t>
                                          </m:r>
                                          <m:r>
                                            <a:rPr lang="en-US" i="1">
                                              <a:latin typeface="Cambria Math"/>
                                            </a:rPr>
                                            <m:t>𝐷𝑀</m:t>
                                          </m:r>
                                          <m:d>
                                            <m:dPr>
                                              <m:ctrlPr>
                                                <a:rPr lang="fr-FR" i="1">
                                                  <a:latin typeface="Cambria Math"/>
                                                </a:rPr>
                                              </m:ctrlPr>
                                            </m:dPr>
                                            <m:e>
                                              <m:r>
                                                <a:rPr lang="en-US" i="1">
                                                  <a:latin typeface="Cambria Math"/>
                                                </a:rPr>
                                                <m:t>𝑙𝑜𝑐</m:t>
                                              </m:r>
                                            </m:e>
                                          </m:d>
                                          <m:r>
                                            <a:rPr lang="en-US">
                                              <a:latin typeface="Cambria Math"/>
                                            </a:rPr>
                                            <m:t>,</m:t>
                                          </m:r>
                                          <m:r>
                                            <a:rPr lang="en-US" i="1">
                                              <a:latin typeface="Cambria Math"/>
                                            </a:rPr>
                                            <m:t>𝑆𝑅</m:t>
                                          </m:r>
                                          <m:d>
                                            <m:dPr>
                                              <m:ctrlPr>
                                                <a:rPr lang="fr-FR" i="1">
                                                  <a:latin typeface="Cambria Math"/>
                                                </a:rPr>
                                              </m:ctrlPr>
                                            </m:dPr>
                                            <m:e>
                                              <m:r>
                                                <a:rPr lang="en-US" i="1">
                                                  <a:latin typeface="Cambria Math"/>
                                                </a:rPr>
                                                <m:t>𝑙𝑜𝑐</m:t>
                                              </m:r>
                                            </m:e>
                                          </m:d>
                                          <m:r>
                                            <a:rPr lang="en-US" i="1">
                                              <a:latin typeface="Cambria Math"/>
                                            </a:rPr>
                                            <m:t>, −</m:t>
                                          </m:r>
                                          <m:r>
                                            <a:rPr lang="en-US" i="1">
                                              <a:latin typeface="Cambria Math"/>
                                            </a:rPr>
                                            <m:t>𝑆𝑈</m:t>
                                          </m:r>
                                          <m:d>
                                            <m:dPr>
                                              <m:ctrlPr>
                                                <a:rPr lang="fr-FR" i="1">
                                                  <a:latin typeface="Cambria Math"/>
                                                </a:rPr>
                                              </m:ctrlPr>
                                            </m:dPr>
                                            <m:e>
                                              <m:r>
                                                <a:rPr lang="en-US" i="1">
                                                  <a:latin typeface="Cambria Math"/>
                                                </a:rPr>
                                                <m:t>𝑙𝑜𝑐</m:t>
                                              </m:r>
                                            </m:e>
                                          </m:d>
                                        </m:e>
                                      </m:d>
                                    </m:e>
                                    <m:sup>
                                      <m:r>
                                        <a:rPr lang="en-US" i="1">
                                          <a:latin typeface="Cambria Math"/>
                                        </a:rPr>
                                        <m:t>𝑇</m:t>
                                      </m:r>
                                    </m:sup>
                                  </m:sSup>
                                </m:e>
                              </m:func>
                            </m:e>
                            <m:e>
                              <m:r>
                                <a:rPr lang="en-US" i="1">
                                  <a:latin typeface="Cambria Math"/>
                                </a:rPr>
                                <m:t>𝑠𝑢𝑏𝑗𝑒𝑐𝑡</m:t>
                              </m:r>
                              <m:r>
                                <a:rPr lang="en-US" i="1">
                                  <a:latin typeface="Cambria Math"/>
                                </a:rPr>
                                <m:t>  </m:t>
                              </m:r>
                              <m:r>
                                <a:rPr lang="en-US" i="1">
                                  <a:latin typeface="Cambria Math"/>
                                </a:rPr>
                                <m:t>𝑡𝑜</m:t>
                              </m:r>
                              <m:r>
                                <a:rPr lang="en-US" i="1">
                                  <a:latin typeface="Cambria Math"/>
                                </a:rPr>
                                <m:t> </m:t>
                              </m:r>
                              <m:r>
                                <a:rPr lang="en-US" i="1">
                                  <a:latin typeface="Cambria Math"/>
                                </a:rPr>
                                <m:t>𝑙𝑜𝑐</m:t>
                              </m:r>
                              <m:r>
                                <a:rPr lang="en-US" i="1">
                                  <a:latin typeface="Cambria Math"/>
                                </a:rPr>
                                <m:t>∈</m:t>
                              </m:r>
                              <m:sSup>
                                <m:sSupPr>
                                  <m:ctrlPr>
                                    <a:rPr lang="fr-FR" i="1">
                                      <a:latin typeface="Cambria Math"/>
                                    </a:rPr>
                                  </m:ctrlPr>
                                </m:sSupPr>
                                <m:e>
                                  <m:d>
                                    <m:dPr>
                                      <m:ctrlPr>
                                        <a:rPr lang="fr-FR" i="1">
                                          <a:latin typeface="Cambria Math"/>
                                        </a:rPr>
                                      </m:ctrlPr>
                                    </m:dPr>
                                    <m:e>
                                      <m:r>
                                        <a:rPr lang="en-US" i="1">
                                          <a:latin typeface="Cambria Math"/>
                                        </a:rPr>
                                        <m:t>0</m:t>
                                      </m:r>
                                      <m:r>
                                        <a:rPr lang="en-US" i="1">
                                          <a:latin typeface="Cambria Math"/>
                                        </a:rPr>
                                        <m:t>,</m:t>
                                      </m:r>
                                      <m:r>
                                        <a:rPr lang="en-US" i="1">
                                          <a:latin typeface="Cambria Math"/>
                                        </a:rPr>
                                        <m:t>1</m:t>
                                      </m:r>
                                    </m:e>
                                  </m:d>
                                </m:e>
                                <m:sup>
                                  <m:r>
                                    <a:rPr lang="en-US" i="1">
                                      <a:latin typeface="Cambria Math"/>
                                    </a:rPr>
                                    <m:t>31</m:t>
                                  </m:r>
                                </m:sup>
                              </m:sSup>
                              <m:r>
                                <a:rPr lang="en-US" i="1">
                                  <a:latin typeface="Cambria Math"/>
                                </a:rPr>
                                <m:t> </m:t>
                              </m:r>
                            </m:e>
                            <m:e>
                              <m:r>
                                <a:rPr lang="en-US" i="1">
                                  <a:latin typeface="Cambria Math"/>
                                </a:rPr>
                                <m:t>∀</m:t>
                              </m:r>
                              <m:r>
                                <a:rPr lang="en-US" i="1">
                                  <a:latin typeface="Cambria Math"/>
                                </a:rPr>
                                <m:t>𝑖</m:t>
                              </m:r>
                              <m:r>
                                <a:rPr lang="en-US" i="1">
                                  <a:latin typeface="Cambria Math"/>
                                </a:rPr>
                                <m:t>∈{</m:t>
                              </m:r>
                              <m:r>
                                <a:rPr lang="en-US" i="1">
                                  <a:latin typeface="Cambria Math"/>
                                </a:rPr>
                                <m:t>1</m:t>
                              </m:r>
                              <m:r>
                                <a:rPr lang="en-US" i="1">
                                  <a:latin typeface="Cambria Math"/>
                                </a:rPr>
                                <m:t>,</m:t>
                              </m:r>
                              <m:r>
                                <a:rPr lang="en-US" i="1">
                                  <a:latin typeface="Cambria Math"/>
                                </a:rPr>
                                <m:t>2</m:t>
                              </m:r>
                              <m:r>
                                <a:rPr lang="en-US" i="1">
                                  <a:latin typeface="Cambria Math"/>
                                </a:rPr>
                                <m:t>,…,</m:t>
                              </m:r>
                              <m:r>
                                <a:rPr lang="en-US" i="1">
                                  <a:latin typeface="Cambria Math"/>
                                </a:rPr>
                                <m:t>14</m:t>
                              </m:r>
                              <m:r>
                                <a:rPr lang="en-US" i="1">
                                  <a:latin typeface="Cambria Math"/>
                                </a:rPr>
                                <m:t>}, </m:t>
                              </m:r>
                              <m:r>
                                <a:rPr lang="en-US" i="1">
                                  <a:latin typeface="Cambria Math"/>
                                </a:rPr>
                                <m:t>𝜀</m:t>
                              </m:r>
                              <m:r>
                                <a:rPr lang="en-US" i="1">
                                  <a:latin typeface="Cambria Math"/>
                                </a:rPr>
                                <m:t>−</m:t>
                              </m:r>
                              <m:d>
                                <m:dPr>
                                  <m:begChr m:val="|"/>
                                  <m:endChr m:val="|"/>
                                  <m:ctrlPr>
                                    <a:rPr lang="fr-FR" i="1">
                                      <a:latin typeface="Cambria Math"/>
                                    </a:rPr>
                                  </m:ctrlPr>
                                </m:dPr>
                                <m:e>
                                  <m:r>
                                    <a:rPr lang="en-US" i="1">
                                      <a:latin typeface="Cambria Math"/>
                                    </a:rPr>
                                    <m:t>𝑙𝑜𝑐</m:t>
                                  </m:r>
                                  <m:d>
                                    <m:dPr>
                                      <m:ctrlPr>
                                        <a:rPr lang="fr-FR" i="1">
                                          <a:latin typeface="Cambria Math"/>
                                        </a:rPr>
                                      </m:ctrlPr>
                                    </m:dPr>
                                    <m:e>
                                      <m:r>
                                        <a:rPr lang="en-US" i="1">
                                          <a:latin typeface="Cambria Math"/>
                                        </a:rPr>
                                        <m:t>𝑖𝑛𝑠𝑙𝑜𝑐</m:t>
                                      </m:r>
                                      <m:r>
                                        <a:rPr lang="en-US" i="1">
                                          <a:latin typeface="Cambria Math"/>
                                        </a:rPr>
                                        <m:t>(</m:t>
                                      </m:r>
                                      <m:r>
                                        <a:rPr lang="en-US" i="1">
                                          <a:latin typeface="Cambria Math"/>
                                        </a:rPr>
                                        <m:t>1</m:t>
                                      </m:r>
                                      <m:r>
                                        <a:rPr lang="en-US" i="1">
                                          <a:latin typeface="Cambria Math"/>
                                        </a:rPr>
                                        <m:t>,</m:t>
                                      </m:r>
                                      <m:r>
                                        <a:rPr lang="en-US" i="1">
                                          <a:latin typeface="Cambria Math"/>
                                        </a:rPr>
                                        <m:t>𝑖</m:t>
                                      </m:r>
                                      <m:r>
                                        <a:rPr lang="en-US" i="1">
                                          <a:latin typeface="Cambria Math"/>
                                        </a:rPr>
                                        <m:t>)</m:t>
                                      </m:r>
                                    </m:e>
                                  </m:d>
                                  <m:r>
                                    <a:rPr lang="en-US" i="1">
                                      <a:latin typeface="Cambria Math"/>
                                    </a:rPr>
                                    <m:t>−</m:t>
                                  </m:r>
                                  <m:r>
                                    <a:rPr lang="en-US" i="1">
                                      <a:latin typeface="Cambria Math"/>
                                    </a:rPr>
                                    <m:t>𝑙𝑜𝑐</m:t>
                                  </m:r>
                                  <m:r>
                                    <a:rPr lang="en-US" i="1">
                                      <a:latin typeface="Cambria Math"/>
                                    </a:rPr>
                                    <m:t>(</m:t>
                                  </m:r>
                                  <m:r>
                                    <a:rPr lang="en-US" i="1">
                                      <a:latin typeface="Cambria Math"/>
                                    </a:rPr>
                                    <m:t>𝑖𝑛𝑠𝑙𝑜𝑐</m:t>
                                  </m:r>
                                  <m:r>
                                    <a:rPr lang="en-US" i="1">
                                      <a:latin typeface="Cambria Math"/>
                                    </a:rPr>
                                    <m:t>(</m:t>
                                  </m:r>
                                  <m:r>
                                    <a:rPr lang="en-US" i="1">
                                      <a:latin typeface="Cambria Math"/>
                                    </a:rPr>
                                    <m:t>2</m:t>
                                  </m:r>
                                  <m:r>
                                    <a:rPr lang="en-US" i="1">
                                      <a:latin typeface="Cambria Math"/>
                                    </a:rPr>
                                    <m:t>,</m:t>
                                  </m:r>
                                  <m:r>
                                    <a:rPr lang="en-US" i="1">
                                      <a:latin typeface="Cambria Math"/>
                                    </a:rPr>
                                    <m:t>𝑖</m:t>
                                  </m:r>
                                  <m:r>
                                    <a:rPr lang="en-US" i="1">
                                      <a:latin typeface="Cambria Math"/>
                                    </a:rPr>
                                    <m:t>))</m:t>
                                  </m:r>
                                </m:e>
                              </m:d>
                              <m:r>
                                <a:rPr lang="en-US" i="1">
                                  <a:latin typeface="Cambria Math"/>
                                </a:rPr>
                                <m:t>&gt;</m:t>
                              </m:r>
                              <m:r>
                                <a:rPr lang="en-US" i="1">
                                  <a:latin typeface="Cambria Math"/>
                                </a:rPr>
                                <m:t>0</m:t>
                              </m:r>
                            </m:e>
                          </m:eqArr>
                        </m:e>
                      </m:d>
                    </m:oMath>
                  </m:oMathPara>
                </a14:m>
                <a:endParaRPr lang="fr-FR" dirty="0"/>
              </a:p>
              <a:p>
                <a:pPr marL="0" indent="0">
                  <a:buNone/>
                </a:pPr>
                <a:r>
                  <a:rPr lang="en-US" dirty="0"/>
                  <a:t> </a:t>
                </a:r>
                <a:endParaRPr lang="fr-FR" dirty="0"/>
              </a:p>
              <a:p>
                <a:pPr marL="0" indent="0">
                  <a:buNone/>
                </a:pPr>
                <a:r>
                  <a:rPr lang="en-US" dirty="0"/>
                  <a:t>where </a:t>
                </a:r>
                <a:r>
                  <a:rPr lang="en-US" i="1" dirty="0" err="1"/>
                  <a:t>loc</a:t>
                </a:r>
                <a:r>
                  <a:rPr lang="en-US" dirty="0"/>
                  <a:t> is the vector of 31 loci,</a:t>
                </a:r>
                <a14:m>
                  <m:oMath xmlns:m="http://schemas.openxmlformats.org/officeDocument/2006/math">
                    <m:r>
                      <a:rPr lang="en-US" i="1">
                        <a:latin typeface="Cambria Math"/>
                      </a:rPr>
                      <m:t> </m:t>
                    </m:r>
                    <m:r>
                      <a:rPr lang="en-US" i="1">
                        <a:latin typeface="Cambria Math"/>
                      </a:rPr>
                      <m:t>𝜀</m:t>
                    </m:r>
                  </m:oMath>
                </a14:m>
                <a:r>
                  <a:rPr lang="en-US" dirty="0"/>
                  <a:t> is a very small real i.e. 1e</a:t>
                </a:r>
                <a:r>
                  <a:rPr lang="en-US" baseline="30000" dirty="0"/>
                  <a:t>-9</a:t>
                </a:r>
                <a:r>
                  <a:rPr lang="en-US" dirty="0"/>
                  <a:t> number and </a:t>
                </a:r>
                <a14:m>
                  <m:oMath xmlns:m="http://schemas.openxmlformats.org/officeDocument/2006/math">
                    <m:r>
                      <a:rPr lang="en-US" i="1">
                        <a:latin typeface="Cambria Math"/>
                      </a:rPr>
                      <m:t>𝑖𝑛𝑠𝑙𝑜𝑐</m:t>
                    </m:r>
                  </m:oMath>
                </a14:m>
                <a:r>
                  <a:rPr lang="en-US" dirty="0"/>
                  <a:t> is the set of 14 inseparable loci </a:t>
                </a:r>
                <a:r>
                  <a:rPr lang="en-US" dirty="0" smtClean="0"/>
                  <a:t>pairs.</a:t>
                </a: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200" y="1600201"/>
                <a:ext cx="8229600" cy="3628999"/>
              </a:xfrm>
              <a:blipFill rotWithShape="1">
                <a:blip r:embed="rId2"/>
                <a:stretch>
                  <a:fillRect l="-889" t="-2689" r="-222"/>
                </a:stretch>
              </a:blipFill>
            </p:spPr>
            <p:txBody>
              <a:bodyPr/>
              <a:lstStyle/>
              <a:p>
                <a:r>
                  <a:rPr lang="fr-FR">
                    <a:noFill/>
                  </a:rPr>
                  <a:t> </a:t>
                </a:r>
              </a:p>
            </p:txBody>
          </p:sp>
        </mc:Fallback>
      </mc:AlternateContent>
      <p:sp>
        <p:nvSpPr>
          <p:cNvPr id="4"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5" name="Rectangle 4"/>
          <p:cNvSpPr/>
          <p:nvPr/>
        </p:nvSpPr>
        <p:spPr>
          <a:xfrm>
            <a:off x="-26315" y="505343"/>
            <a:ext cx="9291228" cy="461665"/>
          </a:xfrm>
          <a:prstGeom prst="rect">
            <a:avLst/>
          </a:prstGeom>
        </p:spPr>
        <p:txBody>
          <a:bodyPr wrap="square">
            <a:spAutoFit/>
          </a:bodyPr>
          <a:lstStyle/>
          <a:p>
            <a:pPr marL="0" lvl="1" indent="-342900" eaLnBrk="0" hangingPunct="0"/>
            <a:r>
              <a:rPr lang="fr-FR" sz="2400" b="1" dirty="0" smtClean="0">
                <a:solidFill>
                  <a:srgbClr val="40822E"/>
                </a:solidFill>
              </a:rPr>
              <a:t>Optimisation des combinaisons d’allèles pour des </a:t>
            </a:r>
            <a:r>
              <a:rPr lang="fr-FR" sz="2400" b="1" dirty="0" err="1" smtClean="0">
                <a:solidFill>
                  <a:srgbClr val="40822E"/>
                </a:solidFill>
              </a:rPr>
              <a:t>idéotypes</a:t>
            </a:r>
            <a:r>
              <a:rPr lang="fr-FR" sz="2400" b="1" dirty="0" smtClean="0">
                <a:solidFill>
                  <a:srgbClr val="40822E"/>
                </a:solidFill>
              </a:rPr>
              <a:t> </a:t>
            </a:r>
            <a:r>
              <a:rPr lang="fr-FR" sz="2400" b="1" dirty="0">
                <a:solidFill>
                  <a:srgbClr val="40822E"/>
                </a:solidFill>
              </a:rPr>
              <a:t>‘‘réalistes’’ </a:t>
            </a:r>
          </a:p>
        </p:txBody>
      </p:sp>
      <p:sp>
        <p:nvSpPr>
          <p:cNvPr id="2" name="Espace réservé du numéro de diapositive 1"/>
          <p:cNvSpPr>
            <a:spLocks noGrp="1"/>
          </p:cNvSpPr>
          <p:nvPr>
            <p:ph type="sldNum" sz="quarter" idx="12"/>
          </p:nvPr>
        </p:nvSpPr>
        <p:spPr/>
        <p:txBody>
          <a:bodyPr/>
          <a:lstStyle/>
          <a:p>
            <a:fld id="{C0841A99-8EBE-49CA-A747-94AF1AF66EA1}" type="slidenum">
              <a:rPr lang="fr-FR" smtClean="0"/>
              <a:t>17</a:t>
            </a:fld>
            <a:endParaRPr lang="fr-FR"/>
          </a:p>
        </p:txBody>
      </p:sp>
    </p:spTree>
    <p:extLst>
      <p:ext uri="{BB962C8B-B14F-4D97-AF65-F5344CB8AC3E}">
        <p14:creationId xmlns:p14="http://schemas.microsoft.com/office/powerpoint/2010/main" val="397422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0" y="6455710"/>
            <a:ext cx="8279841" cy="402290"/>
          </a:xfrm>
          <a:prstGeom prst="rect">
            <a:avLst/>
          </a:prstGeom>
          <a:noFill/>
        </p:spPr>
        <p:txBody>
          <a:bodyPr wrap="square" rtlCol="0">
            <a:spAutoFit/>
          </a:bodyPr>
          <a:lstStyle/>
          <a:p>
            <a:pPr>
              <a:lnSpc>
                <a:spcPts val="1200"/>
              </a:lnSpc>
              <a:tabLst>
                <a:tab pos="180975" algn="l"/>
              </a:tabLst>
            </a:pPr>
            <a:r>
              <a:rPr lang="en-US" sz="1200" b="1" dirty="0" smtClean="0">
                <a:solidFill>
                  <a:srgbClr val="FF0000"/>
                </a:solidFill>
              </a:rPr>
              <a:t>	</a:t>
            </a:r>
            <a:r>
              <a:rPr lang="en-US" sz="1200" i="1" dirty="0" smtClean="0">
                <a:solidFill>
                  <a:srgbClr val="FF0000"/>
                </a:solidFill>
                <a:cs typeface="Arial" charset="0"/>
                <a:sym typeface="Wingdings" charset="0"/>
              </a:rPr>
              <a:t>Quilot-Turion et al. 2016. Frontiers in Plant Science</a:t>
            </a:r>
          </a:p>
          <a:p>
            <a:pPr>
              <a:lnSpc>
                <a:spcPts val="1200"/>
              </a:lnSpc>
              <a:tabLst>
                <a:tab pos="180975" algn="l"/>
              </a:tabLst>
            </a:pPr>
            <a:r>
              <a:rPr lang="fr-FR" sz="1200" i="1" dirty="0" smtClean="0">
                <a:solidFill>
                  <a:srgbClr val="FF0000"/>
                </a:solidFill>
                <a:cs typeface="Arial" charset="0"/>
                <a:sym typeface="Wingdings" charset="0"/>
              </a:rPr>
              <a:t>	</a:t>
            </a:r>
            <a:r>
              <a:rPr lang="fr-FR" sz="1200" i="1" dirty="0" err="1" smtClean="0">
                <a:solidFill>
                  <a:srgbClr val="FF0000"/>
                </a:solidFill>
                <a:cs typeface="Arial" charset="0"/>
                <a:sym typeface="Wingdings" charset="0"/>
              </a:rPr>
              <a:t>Optimization</a:t>
            </a:r>
            <a:r>
              <a:rPr lang="fr-FR" sz="1200" i="1" dirty="0" smtClean="0">
                <a:solidFill>
                  <a:srgbClr val="FF0000"/>
                </a:solidFill>
                <a:cs typeface="Arial" charset="0"/>
                <a:sym typeface="Wingdings" charset="0"/>
              </a:rPr>
              <a:t> </a:t>
            </a:r>
            <a:r>
              <a:rPr lang="fr-FR" sz="1200" i="1" dirty="0">
                <a:solidFill>
                  <a:srgbClr val="FF0000"/>
                </a:solidFill>
                <a:cs typeface="Arial" charset="0"/>
                <a:sym typeface="Wingdings" charset="0"/>
              </a:rPr>
              <a:t>of </a:t>
            </a:r>
            <a:r>
              <a:rPr lang="fr-FR" sz="1200" i="1" dirty="0" err="1">
                <a:solidFill>
                  <a:srgbClr val="FF0000"/>
                </a:solidFill>
                <a:cs typeface="Arial" charset="0"/>
                <a:sym typeface="Wingdings" charset="0"/>
              </a:rPr>
              <a:t>allelic</a:t>
            </a:r>
            <a:r>
              <a:rPr lang="fr-FR" sz="1200" i="1" dirty="0">
                <a:solidFill>
                  <a:srgbClr val="FF0000"/>
                </a:solidFill>
                <a:cs typeface="Arial" charset="0"/>
                <a:sym typeface="Wingdings" charset="0"/>
              </a:rPr>
              <a:t> </a:t>
            </a:r>
            <a:r>
              <a:rPr lang="fr-FR" sz="1200" i="1" dirty="0" err="1">
                <a:solidFill>
                  <a:srgbClr val="FF0000"/>
                </a:solidFill>
                <a:cs typeface="Arial" charset="0"/>
                <a:sym typeface="Wingdings" charset="0"/>
              </a:rPr>
              <a:t>combinations</a:t>
            </a:r>
            <a:r>
              <a:rPr lang="fr-FR" sz="1200" i="1" dirty="0">
                <a:solidFill>
                  <a:srgbClr val="FF0000"/>
                </a:solidFill>
                <a:cs typeface="Arial" charset="0"/>
                <a:sym typeface="Wingdings" charset="0"/>
              </a:rPr>
              <a:t> </a:t>
            </a:r>
            <a:r>
              <a:rPr lang="fr-FR" sz="1200" i="1" dirty="0" err="1">
                <a:solidFill>
                  <a:srgbClr val="FF0000"/>
                </a:solidFill>
                <a:cs typeface="Arial" charset="0"/>
                <a:sym typeface="Wingdings" charset="0"/>
              </a:rPr>
              <a:t>controlling</a:t>
            </a:r>
            <a:r>
              <a:rPr lang="fr-FR" sz="1200" i="1" dirty="0">
                <a:solidFill>
                  <a:srgbClr val="FF0000"/>
                </a:solidFill>
                <a:cs typeface="Arial" charset="0"/>
                <a:sym typeface="Wingdings" charset="0"/>
              </a:rPr>
              <a:t> </a:t>
            </a:r>
            <a:r>
              <a:rPr lang="fr-FR" sz="1200" i="1" dirty="0" err="1">
                <a:solidFill>
                  <a:srgbClr val="FF0000"/>
                </a:solidFill>
                <a:cs typeface="Arial" charset="0"/>
                <a:sym typeface="Wingdings" charset="0"/>
              </a:rPr>
              <a:t>parameters</a:t>
            </a:r>
            <a:r>
              <a:rPr lang="fr-FR" sz="1200" i="1" dirty="0">
                <a:solidFill>
                  <a:srgbClr val="FF0000"/>
                </a:solidFill>
                <a:cs typeface="Arial" charset="0"/>
                <a:sym typeface="Wingdings" charset="0"/>
              </a:rPr>
              <a:t> of a </a:t>
            </a:r>
            <a:r>
              <a:rPr lang="fr-FR" sz="1200" i="1" dirty="0" err="1">
                <a:solidFill>
                  <a:srgbClr val="FF0000"/>
                </a:solidFill>
                <a:cs typeface="Arial" charset="0"/>
                <a:sym typeface="Wingdings" charset="0"/>
              </a:rPr>
              <a:t>peach</a:t>
            </a:r>
            <a:r>
              <a:rPr lang="fr-FR" sz="1200" i="1" dirty="0">
                <a:solidFill>
                  <a:srgbClr val="FF0000"/>
                </a:solidFill>
                <a:cs typeface="Arial" charset="0"/>
                <a:sym typeface="Wingdings" charset="0"/>
              </a:rPr>
              <a:t> </a:t>
            </a:r>
            <a:r>
              <a:rPr lang="fr-FR" sz="1200" i="1" dirty="0" err="1">
                <a:solidFill>
                  <a:srgbClr val="FF0000"/>
                </a:solidFill>
                <a:cs typeface="Arial" charset="0"/>
                <a:sym typeface="Wingdings" charset="0"/>
              </a:rPr>
              <a:t>quality</a:t>
            </a:r>
            <a:r>
              <a:rPr lang="fr-FR" sz="1200" i="1" dirty="0">
                <a:solidFill>
                  <a:srgbClr val="FF0000"/>
                </a:solidFill>
                <a:cs typeface="Arial" charset="0"/>
                <a:sym typeface="Wingdings" charset="0"/>
              </a:rPr>
              <a:t> model </a:t>
            </a:r>
            <a:endParaRPr lang="en-US" sz="1200" i="1" dirty="0">
              <a:solidFill>
                <a:srgbClr val="FF0000"/>
              </a:solidFill>
              <a:cs typeface="Arial" charset="0"/>
              <a:sym typeface="Wingdings" charset="0"/>
            </a:endParaRPr>
          </a:p>
        </p:txBody>
      </p:sp>
      <p:pic>
        <p:nvPicPr>
          <p:cNvPr id="180225" name="Picture 1" descr="F:\Revision\Fig3.jpeg"/>
          <p:cNvPicPr>
            <a:picLocks noChangeAspect="1" noChangeArrowheads="1"/>
          </p:cNvPicPr>
          <p:nvPr/>
        </p:nvPicPr>
        <p:blipFill>
          <a:blip r:embed="rId2" cstate="print"/>
          <a:srcRect l="5380" t="8511" r="4948" b="4255"/>
          <a:stretch>
            <a:fillRect/>
          </a:stretch>
        </p:blipFill>
        <p:spPr bwMode="auto">
          <a:xfrm>
            <a:off x="579725" y="1461913"/>
            <a:ext cx="3816424" cy="3129468"/>
          </a:xfrm>
          <a:prstGeom prst="rect">
            <a:avLst/>
          </a:prstGeom>
          <a:noFill/>
        </p:spPr>
      </p:pic>
      <p:pic>
        <p:nvPicPr>
          <p:cNvPr id="180226" name="Picture 2" descr="F:\Revision\Fig5.jpeg"/>
          <p:cNvPicPr>
            <a:picLocks noChangeAspect="1" noChangeArrowheads="1"/>
          </p:cNvPicPr>
          <p:nvPr/>
        </p:nvPicPr>
        <p:blipFill>
          <a:blip r:embed="rId3" cstate="print"/>
          <a:srcRect l="6670" t="11379" r="5091" b="6183"/>
          <a:stretch>
            <a:fillRect/>
          </a:stretch>
        </p:blipFill>
        <p:spPr bwMode="auto">
          <a:xfrm>
            <a:off x="4540165" y="1489498"/>
            <a:ext cx="4032448" cy="3101883"/>
          </a:xfrm>
          <a:prstGeom prst="rect">
            <a:avLst/>
          </a:prstGeom>
          <a:noFill/>
        </p:spPr>
      </p:pic>
      <p:sp>
        <p:nvSpPr>
          <p:cNvPr id="14" name="ZoneTexte 13"/>
          <p:cNvSpPr txBox="1"/>
          <p:nvPr/>
        </p:nvSpPr>
        <p:spPr>
          <a:xfrm>
            <a:off x="795749" y="1033572"/>
            <a:ext cx="2173993" cy="523220"/>
          </a:xfrm>
          <a:prstGeom prst="rect">
            <a:avLst/>
          </a:prstGeom>
          <a:noFill/>
        </p:spPr>
        <p:txBody>
          <a:bodyPr wrap="none" rtlCol="0">
            <a:spAutoFit/>
          </a:bodyPr>
          <a:lstStyle/>
          <a:p>
            <a:r>
              <a:rPr lang="fr-FR" sz="1400" dirty="0" smtClean="0"/>
              <a:t>espace de 7 paramètres</a:t>
            </a:r>
          </a:p>
          <a:p>
            <a:r>
              <a:rPr lang="fr-FR" sz="1400" dirty="0" smtClean="0"/>
              <a:t>espace de 31 </a:t>
            </a:r>
            <a:r>
              <a:rPr lang="fr-FR" sz="1400" dirty="0" err="1" smtClean="0"/>
              <a:t>loci</a:t>
            </a:r>
            <a:r>
              <a:rPr lang="fr-FR" sz="1400" dirty="0" smtClean="0"/>
              <a:t> / 2 allèles</a:t>
            </a:r>
            <a:endParaRPr lang="fr-FR" sz="1400" dirty="0"/>
          </a:p>
        </p:txBody>
      </p:sp>
      <p:sp>
        <p:nvSpPr>
          <p:cNvPr id="15" name="ZoneTexte 14"/>
          <p:cNvSpPr txBox="1"/>
          <p:nvPr/>
        </p:nvSpPr>
        <p:spPr>
          <a:xfrm>
            <a:off x="3388037" y="1033572"/>
            <a:ext cx="2700226" cy="523220"/>
          </a:xfrm>
          <a:prstGeom prst="rect">
            <a:avLst/>
          </a:prstGeom>
          <a:noFill/>
        </p:spPr>
        <p:txBody>
          <a:bodyPr wrap="none" rtlCol="0">
            <a:spAutoFit/>
          </a:bodyPr>
          <a:lstStyle/>
          <a:p>
            <a:r>
              <a:rPr lang="fr-FR" sz="1400" dirty="0" smtClean="0"/>
              <a:t>tirages aléatoires de combinaisons</a:t>
            </a:r>
          </a:p>
          <a:p>
            <a:r>
              <a:rPr lang="fr-FR" sz="1400" dirty="0" smtClean="0"/>
              <a:t>optimisation de 3 critères</a:t>
            </a:r>
            <a:endParaRPr lang="fr-FR" sz="1400" dirty="0"/>
          </a:p>
        </p:txBody>
      </p:sp>
      <p:cxnSp>
        <p:nvCxnSpPr>
          <p:cNvPr id="17" name="Connecteur droit avec flèche 16"/>
          <p:cNvCxnSpPr>
            <a:stCxn id="14" idx="3"/>
            <a:endCxn id="15" idx="1"/>
          </p:cNvCxnSpPr>
          <p:nvPr/>
        </p:nvCxnSpPr>
        <p:spPr>
          <a:xfrm>
            <a:off x="2969742" y="1295182"/>
            <a:ext cx="41829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063806" y="4633594"/>
            <a:ext cx="6264696" cy="523220"/>
          </a:xfrm>
          <a:prstGeom prst="rect">
            <a:avLst/>
          </a:prstGeom>
          <a:noFill/>
        </p:spPr>
        <p:txBody>
          <a:bodyPr wrap="square" rtlCol="0">
            <a:spAutoFit/>
          </a:bodyPr>
          <a:lstStyle/>
          <a:p>
            <a:r>
              <a:rPr lang="fr-FR" sz="1400" b="1" dirty="0" smtClean="0"/>
              <a:t>Le modèle </a:t>
            </a:r>
            <a:r>
              <a:rPr lang="fr-FR" sz="1400" b="1" dirty="0" err="1" smtClean="0"/>
              <a:t>écophysiologique</a:t>
            </a:r>
            <a:r>
              <a:rPr lang="fr-FR" sz="1400" b="1" dirty="0" smtClean="0"/>
              <a:t> génère un paysage phénotypique marqué</a:t>
            </a:r>
          </a:p>
          <a:p>
            <a:r>
              <a:rPr lang="fr-FR" sz="1400" b="1" dirty="0" smtClean="0"/>
              <a:t>La prise en compte de contraintes génétiques améliore le réalisme des </a:t>
            </a:r>
            <a:r>
              <a:rPr lang="fr-FR" sz="1400" b="1" dirty="0" err="1" smtClean="0"/>
              <a:t>idéotypes</a:t>
            </a:r>
            <a:r>
              <a:rPr lang="fr-FR" sz="1400" b="1" dirty="0" smtClean="0"/>
              <a:t> </a:t>
            </a:r>
          </a:p>
        </p:txBody>
      </p:sp>
      <p:sp>
        <p:nvSpPr>
          <p:cNvPr id="21" name="ZoneTexte 20"/>
          <p:cNvSpPr txBox="1"/>
          <p:nvPr/>
        </p:nvSpPr>
        <p:spPr>
          <a:xfrm>
            <a:off x="6194121" y="1033572"/>
            <a:ext cx="1082348" cy="307777"/>
          </a:xfrm>
          <a:prstGeom prst="rect">
            <a:avLst/>
          </a:prstGeom>
          <a:noFill/>
        </p:spPr>
        <p:txBody>
          <a:bodyPr wrap="none" rtlCol="0">
            <a:spAutoFit/>
          </a:bodyPr>
          <a:lstStyle/>
          <a:p>
            <a:r>
              <a:rPr lang="fr-FR" sz="1400" b="1" dirty="0" smtClean="0"/>
              <a:t>Fruit Virtuel</a:t>
            </a:r>
            <a:endParaRPr lang="fr-FR" sz="1400" b="1" dirty="0"/>
          </a:p>
        </p:txBody>
      </p:sp>
      <p:sp>
        <p:nvSpPr>
          <p:cNvPr id="22" name="ZoneTexte 21"/>
          <p:cNvSpPr txBox="1"/>
          <p:nvPr/>
        </p:nvSpPr>
        <p:spPr>
          <a:xfrm>
            <a:off x="7405625" y="1132892"/>
            <a:ext cx="1022972" cy="307777"/>
          </a:xfrm>
          <a:prstGeom prst="rect">
            <a:avLst/>
          </a:prstGeom>
          <a:noFill/>
        </p:spPr>
        <p:txBody>
          <a:bodyPr wrap="none" rtlCol="0">
            <a:spAutoFit/>
          </a:bodyPr>
          <a:lstStyle/>
          <a:p>
            <a:r>
              <a:rPr lang="fr-FR" sz="1400" dirty="0" smtClean="0"/>
              <a:t>simulations</a:t>
            </a:r>
            <a:endParaRPr lang="fr-FR" sz="1400" dirty="0"/>
          </a:p>
        </p:txBody>
      </p:sp>
      <p:cxnSp>
        <p:nvCxnSpPr>
          <p:cNvPr id="23" name="Connecteur droit avec flèche 22"/>
          <p:cNvCxnSpPr>
            <a:stCxn id="15" idx="3"/>
            <a:endCxn id="22" idx="1"/>
          </p:cNvCxnSpPr>
          <p:nvPr/>
        </p:nvCxnSpPr>
        <p:spPr>
          <a:xfrm flipV="1">
            <a:off x="6088263" y="1286781"/>
            <a:ext cx="1317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0" y="449897"/>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90C27C61-35F6-4757-AB6B-E5250E85790B}" type="slidenum">
              <a:rPr lang="fr-FR" smtClean="0"/>
              <a:t>18</a:t>
            </a:fld>
            <a:endParaRPr lang="fr-FR"/>
          </a:p>
        </p:txBody>
      </p:sp>
      <p:sp>
        <p:nvSpPr>
          <p:cNvPr id="24"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a:solidFill>
                  <a:schemeClr val="bg1"/>
                </a:solidFill>
              </a:rPr>
              <a:t> </a:t>
            </a:r>
            <a:r>
              <a:rPr lang="fr-FR" sz="2400" b="1" dirty="0" smtClean="0">
                <a:solidFill>
                  <a:schemeClr val="bg1"/>
                </a:solidFill>
                <a:latin typeface="+mj-lt"/>
              </a:rPr>
              <a:t>: </a:t>
            </a:r>
            <a:r>
              <a:rPr lang="fr-FR" sz="2400" b="1" dirty="0">
                <a:solidFill>
                  <a:schemeClr val="bg1"/>
                </a:solidFill>
                <a:latin typeface="+mj-lt"/>
              </a:rPr>
              <a:t>pêcher/moniliose </a:t>
            </a:r>
            <a:r>
              <a:rPr lang="fr-FR" sz="2400" b="1" dirty="0" smtClean="0">
                <a:solidFill>
                  <a:schemeClr val="bg1"/>
                </a:solidFill>
                <a:latin typeface="+mj-lt"/>
              </a:rPr>
              <a:t>  </a:t>
            </a:r>
            <a:endParaRPr lang="fr-FR" sz="2400" b="1" dirty="0">
              <a:solidFill>
                <a:schemeClr val="bg1"/>
              </a:solidFill>
              <a:latin typeface="+mj-lt"/>
            </a:endParaRPr>
          </a:p>
        </p:txBody>
      </p:sp>
      <p:sp>
        <p:nvSpPr>
          <p:cNvPr id="27" name="Rectangle 26"/>
          <p:cNvSpPr/>
          <p:nvPr/>
        </p:nvSpPr>
        <p:spPr>
          <a:xfrm>
            <a:off x="-26315" y="505343"/>
            <a:ext cx="9291228" cy="461665"/>
          </a:xfrm>
          <a:prstGeom prst="rect">
            <a:avLst/>
          </a:prstGeom>
        </p:spPr>
        <p:txBody>
          <a:bodyPr wrap="square">
            <a:spAutoFit/>
          </a:bodyPr>
          <a:lstStyle/>
          <a:p>
            <a:pPr marL="0" lvl="1" indent="-342900" eaLnBrk="0" hangingPunct="0"/>
            <a:r>
              <a:rPr lang="fr-FR" sz="2400" b="1" dirty="0" smtClean="0">
                <a:solidFill>
                  <a:srgbClr val="40822E"/>
                </a:solidFill>
              </a:rPr>
              <a:t>Optimisation des combinaisons d’allèles pour des </a:t>
            </a:r>
            <a:r>
              <a:rPr lang="fr-FR" sz="2400" b="1" dirty="0" err="1" smtClean="0">
                <a:solidFill>
                  <a:srgbClr val="40822E"/>
                </a:solidFill>
              </a:rPr>
              <a:t>idéotypes</a:t>
            </a:r>
            <a:r>
              <a:rPr lang="fr-FR" sz="2400" b="1" dirty="0" smtClean="0">
                <a:solidFill>
                  <a:srgbClr val="40822E"/>
                </a:solidFill>
              </a:rPr>
              <a:t> </a:t>
            </a:r>
            <a:r>
              <a:rPr lang="fr-FR" sz="2400" b="1" dirty="0" smtClean="0">
                <a:solidFill>
                  <a:srgbClr val="40822E"/>
                </a:solidFill>
              </a:rPr>
              <a:t>‘</a:t>
            </a:r>
            <a:r>
              <a:rPr lang="fr-FR" sz="2400" b="1" dirty="0" smtClean="0">
                <a:solidFill>
                  <a:srgbClr val="40822E"/>
                </a:solidFill>
              </a:rPr>
              <a:t>‘</a:t>
            </a:r>
            <a:r>
              <a:rPr lang="fr-FR" sz="2400" b="1" dirty="0" smtClean="0">
                <a:solidFill>
                  <a:srgbClr val="40822E"/>
                </a:solidFill>
              </a:rPr>
              <a:t>réalistes’’ </a:t>
            </a:r>
            <a:endParaRPr lang="fr-FR" sz="2400" b="1" dirty="0" smtClean="0">
              <a:solidFill>
                <a:srgbClr val="40822E"/>
              </a:solidFill>
            </a:endParaRPr>
          </a:p>
        </p:txBody>
      </p:sp>
    </p:spTree>
    <p:extLst>
      <p:ext uri="{BB962C8B-B14F-4D97-AF65-F5344CB8AC3E}">
        <p14:creationId xmlns:p14="http://schemas.microsoft.com/office/powerpoint/2010/main" val="2099254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67544" y="1412776"/>
            <a:ext cx="8219256" cy="2839046"/>
          </a:xfrm>
        </p:spPr>
        <p:txBody>
          <a:bodyPr>
            <a:normAutofit/>
          </a:bodyPr>
          <a:lstStyle/>
          <a:p>
            <a:pPr marL="0" indent="0">
              <a:buNone/>
            </a:pPr>
            <a:endParaRPr lang="en-US" sz="1600" dirty="0" smtClean="0"/>
          </a:p>
          <a:p>
            <a:r>
              <a:rPr lang="en-US" sz="1600" dirty="0" smtClean="0"/>
              <a:t>Highlight </a:t>
            </a:r>
            <a:r>
              <a:rPr lang="en-US" sz="1600" dirty="0" smtClean="0"/>
              <a:t>the </a:t>
            </a:r>
            <a:r>
              <a:rPr lang="en-US" sz="1600" b="1" dirty="0" smtClean="0"/>
              <a:t>genetic variability </a:t>
            </a:r>
          </a:p>
          <a:p>
            <a:r>
              <a:rPr lang="en-US" sz="1600" dirty="0" smtClean="0"/>
              <a:t>Identify the </a:t>
            </a:r>
            <a:r>
              <a:rPr lang="en-US" sz="1600" b="1" dirty="0" smtClean="0"/>
              <a:t>main processes</a:t>
            </a:r>
            <a:r>
              <a:rPr lang="en-US" sz="1600" dirty="0" smtClean="0"/>
              <a:t> of drought resistance</a:t>
            </a:r>
          </a:p>
          <a:p>
            <a:r>
              <a:rPr lang="en-US" sz="1600" dirty="0" smtClean="0"/>
              <a:t>Guideline for the </a:t>
            </a:r>
            <a:r>
              <a:rPr lang="en-US" sz="1600" b="1" dirty="0" smtClean="0"/>
              <a:t>design of </a:t>
            </a:r>
            <a:r>
              <a:rPr lang="en-US" sz="1600" b="1" dirty="0" err="1" smtClean="0"/>
              <a:t>ideotypes</a:t>
            </a:r>
            <a:endParaRPr lang="en-US" sz="1600" b="1"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lgn="ctr">
              <a:buNone/>
            </a:pPr>
            <a:endParaRPr lang="en-US" sz="1600" b="1" dirty="0" smtClean="0"/>
          </a:p>
          <a:p>
            <a:pPr marL="0" indent="0" algn="ctr">
              <a:buNone/>
            </a:pPr>
            <a:r>
              <a:rPr lang="en-US" sz="1600" b="1" dirty="0" smtClean="0"/>
              <a:t>Combine</a:t>
            </a:r>
            <a:r>
              <a:rPr lang="en-US" sz="1600" dirty="0" smtClean="0"/>
              <a:t> </a:t>
            </a:r>
            <a:r>
              <a:rPr lang="en-US" sz="1600" dirty="0"/>
              <a:t>a </a:t>
            </a:r>
            <a:r>
              <a:rPr lang="en-US" sz="1600" b="1" dirty="0"/>
              <a:t>modelling</a:t>
            </a:r>
            <a:r>
              <a:rPr lang="en-US" sz="1600" dirty="0"/>
              <a:t> approach </a:t>
            </a:r>
            <a:r>
              <a:rPr lang="en-US" sz="1600" dirty="0" smtClean="0"/>
              <a:t>based on </a:t>
            </a:r>
            <a:r>
              <a:rPr lang="en-US" sz="1600" b="1" dirty="0" smtClean="0"/>
              <a:t>experimental</a:t>
            </a:r>
            <a:r>
              <a:rPr lang="en-US" sz="1600" dirty="0" smtClean="0"/>
              <a:t> data and </a:t>
            </a:r>
            <a:r>
              <a:rPr lang="en-US" sz="1600" b="1" dirty="0" smtClean="0"/>
              <a:t>optimization</a:t>
            </a:r>
            <a:endParaRPr lang="en-US" sz="1600" dirty="0"/>
          </a:p>
        </p:txBody>
      </p:sp>
      <p:sp>
        <p:nvSpPr>
          <p:cNvPr id="5" name="Freccia in giù 4"/>
          <p:cNvSpPr/>
          <p:nvPr/>
        </p:nvSpPr>
        <p:spPr>
          <a:xfrm>
            <a:off x="3707904" y="2655588"/>
            <a:ext cx="828092" cy="1008112"/>
          </a:xfrm>
          <a:prstGeom prst="downArrow">
            <a:avLst/>
          </a:prstGeom>
          <a:solidFill>
            <a:srgbClr val="7AE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numéro de diapositive 6"/>
          <p:cNvSpPr>
            <a:spLocks noGrp="1"/>
          </p:cNvSpPr>
          <p:nvPr>
            <p:ph type="sldNum" sz="quarter" idx="12"/>
          </p:nvPr>
        </p:nvSpPr>
        <p:spPr/>
        <p:txBody>
          <a:bodyPr/>
          <a:lstStyle/>
          <a:p>
            <a:fld id="{90C27C61-35F6-4757-AB6B-E5250E85790B}" type="slidenum">
              <a:rPr lang="fr-FR" smtClean="0"/>
              <a:t>19</a:t>
            </a:fld>
            <a:endParaRPr lang="fr-FR"/>
          </a:p>
        </p:txBody>
      </p:sp>
      <p:sp>
        <p:nvSpPr>
          <p:cNvPr id="8"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a:solidFill>
                  <a:schemeClr val="bg1"/>
                </a:solidFill>
              </a:rPr>
              <a:t> </a:t>
            </a:r>
            <a:r>
              <a:rPr lang="fr-FR" sz="2400" b="1" dirty="0" smtClean="0">
                <a:solidFill>
                  <a:schemeClr val="bg1"/>
                </a:solidFill>
                <a:latin typeface="+mj-lt"/>
              </a:rPr>
              <a:t>: tomate/stress   </a:t>
            </a:r>
            <a:endParaRPr lang="fr-FR" sz="2400" b="1" dirty="0">
              <a:solidFill>
                <a:schemeClr val="bg1"/>
              </a:solidFill>
              <a:latin typeface="+mj-lt"/>
            </a:endParaRPr>
          </a:p>
        </p:txBody>
      </p:sp>
      <p:grpSp>
        <p:nvGrpSpPr>
          <p:cNvPr id="10" name="Groupe 9"/>
          <p:cNvGrpSpPr/>
          <p:nvPr/>
        </p:nvGrpSpPr>
        <p:grpSpPr>
          <a:xfrm>
            <a:off x="323528" y="4293096"/>
            <a:ext cx="8257374" cy="1610487"/>
            <a:chOff x="6084768" y="15856051"/>
            <a:chExt cx="11429315" cy="2489091"/>
          </a:xfrm>
        </p:grpSpPr>
        <p:pic>
          <p:nvPicPr>
            <p:cNvPr id="11" name="Image 10" descr="fruitGAFL3.JPG"/>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6408937" y="15856051"/>
              <a:ext cx="11105146" cy="2120662"/>
            </a:xfrm>
            <a:prstGeom prst="rect">
              <a:avLst/>
            </a:prstGeom>
          </p:spPr>
        </p:pic>
        <p:sp>
          <p:nvSpPr>
            <p:cNvPr id="12" name="Rectangle 11"/>
            <p:cNvSpPr/>
            <p:nvPr/>
          </p:nvSpPr>
          <p:spPr>
            <a:xfrm>
              <a:off x="6084768" y="17559907"/>
              <a:ext cx="1397006" cy="74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Cervil</a:t>
              </a:r>
              <a:endParaRPr lang="en-US" sz="1600" b="1" dirty="0">
                <a:solidFill>
                  <a:schemeClr val="tx1"/>
                </a:solidFill>
              </a:endParaRPr>
            </a:p>
          </p:txBody>
        </p:sp>
        <p:sp>
          <p:nvSpPr>
            <p:cNvPr id="13" name="Rectangle 12"/>
            <p:cNvSpPr/>
            <p:nvPr/>
          </p:nvSpPr>
          <p:spPr>
            <a:xfrm>
              <a:off x="7236896" y="17559907"/>
              <a:ext cx="1397006" cy="74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Criollo</a:t>
              </a:r>
              <a:endParaRPr lang="en-US" sz="1600" b="1" dirty="0">
                <a:solidFill>
                  <a:schemeClr val="tx1"/>
                </a:solidFill>
              </a:endParaRPr>
            </a:p>
          </p:txBody>
        </p:sp>
        <p:sp>
          <p:nvSpPr>
            <p:cNvPr id="14" name="Rectangle 13"/>
            <p:cNvSpPr/>
            <p:nvPr/>
          </p:nvSpPr>
          <p:spPr>
            <a:xfrm>
              <a:off x="8461032" y="17515572"/>
              <a:ext cx="1209910" cy="82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LA1420</a:t>
              </a:r>
              <a:endParaRPr lang="en-US" sz="1600" b="1" dirty="0">
                <a:solidFill>
                  <a:schemeClr val="tx1"/>
                </a:solidFill>
              </a:endParaRPr>
            </a:p>
          </p:txBody>
        </p:sp>
        <p:sp>
          <p:nvSpPr>
            <p:cNvPr id="15" name="Rectangle 14"/>
            <p:cNvSpPr/>
            <p:nvPr/>
          </p:nvSpPr>
          <p:spPr>
            <a:xfrm>
              <a:off x="9544020" y="17559906"/>
              <a:ext cx="1615088" cy="74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Plovdiv24A</a:t>
              </a:r>
              <a:endParaRPr lang="en-US" sz="1600" b="1" dirty="0">
                <a:solidFill>
                  <a:schemeClr val="tx1"/>
                </a:solidFill>
              </a:endParaRPr>
            </a:p>
          </p:txBody>
        </p:sp>
        <p:sp>
          <p:nvSpPr>
            <p:cNvPr id="16" name="Rectangle 15"/>
            <p:cNvSpPr/>
            <p:nvPr/>
          </p:nvSpPr>
          <p:spPr>
            <a:xfrm>
              <a:off x="11024466" y="17559907"/>
              <a:ext cx="1397006" cy="74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Stupike</a:t>
              </a:r>
              <a:r>
                <a:rPr lang="en-US" sz="1600" b="1" dirty="0" smtClean="0">
                  <a:solidFill>
                    <a:schemeClr val="tx1"/>
                  </a:solidFill>
                </a:rPr>
                <a:t> </a:t>
              </a:r>
              <a:r>
                <a:rPr lang="en-US" sz="1600" b="1" dirty="0" err="1" smtClean="0">
                  <a:solidFill>
                    <a:schemeClr val="tx1"/>
                  </a:solidFill>
                </a:rPr>
                <a:t>Polni</a:t>
              </a:r>
              <a:r>
                <a:rPr lang="en-US" sz="1600" b="1" dirty="0" smtClean="0">
                  <a:solidFill>
                    <a:schemeClr val="tx1"/>
                  </a:solidFill>
                </a:rPr>
                <a:t> </a:t>
              </a:r>
              <a:r>
                <a:rPr lang="en-US" sz="1600" b="1" dirty="0" err="1" smtClean="0">
                  <a:solidFill>
                    <a:schemeClr val="tx1"/>
                  </a:solidFill>
                </a:rPr>
                <a:t>Rane</a:t>
              </a:r>
              <a:endParaRPr lang="en-US" sz="1600" b="1" dirty="0">
                <a:solidFill>
                  <a:schemeClr val="tx1"/>
                </a:solidFill>
              </a:endParaRPr>
            </a:p>
          </p:txBody>
        </p:sp>
        <p:sp>
          <p:nvSpPr>
            <p:cNvPr id="17" name="Rectangle 16"/>
            <p:cNvSpPr/>
            <p:nvPr/>
          </p:nvSpPr>
          <p:spPr>
            <a:xfrm>
              <a:off x="12515028" y="17559907"/>
              <a:ext cx="1397006" cy="74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Ferum</a:t>
              </a:r>
              <a:endParaRPr lang="en-US" sz="1600" b="1" dirty="0">
                <a:solidFill>
                  <a:schemeClr val="tx1"/>
                </a:solidFill>
              </a:endParaRPr>
            </a:p>
          </p:txBody>
        </p:sp>
        <p:sp>
          <p:nvSpPr>
            <p:cNvPr id="18" name="Rectangle 17"/>
            <p:cNvSpPr/>
            <p:nvPr/>
          </p:nvSpPr>
          <p:spPr>
            <a:xfrm>
              <a:off x="14063229" y="17559907"/>
              <a:ext cx="1397006" cy="74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La0147</a:t>
              </a:r>
              <a:endParaRPr lang="en-US" sz="1600" b="1" dirty="0">
                <a:solidFill>
                  <a:schemeClr val="tx1"/>
                </a:solidFill>
              </a:endParaRPr>
            </a:p>
          </p:txBody>
        </p:sp>
        <p:sp>
          <p:nvSpPr>
            <p:cNvPr id="19" name="Rectangle 18"/>
            <p:cNvSpPr/>
            <p:nvPr/>
          </p:nvSpPr>
          <p:spPr>
            <a:xfrm>
              <a:off x="15750285" y="17559907"/>
              <a:ext cx="1397006" cy="74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Levovil</a:t>
              </a:r>
              <a:endParaRPr lang="en-US" sz="1600" b="1" dirty="0">
                <a:solidFill>
                  <a:schemeClr val="tx1"/>
                </a:solidFill>
              </a:endParaRPr>
            </a:p>
          </p:txBody>
        </p:sp>
      </p:grpSp>
      <p:sp>
        <p:nvSpPr>
          <p:cNvPr id="20" name="Rectangle 19"/>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Objectifs  </a:t>
            </a:r>
          </a:p>
        </p:txBody>
      </p:sp>
      <p:sp>
        <p:nvSpPr>
          <p:cNvPr id="21" name="ZoneTexte 20"/>
          <p:cNvSpPr txBox="1"/>
          <p:nvPr/>
        </p:nvSpPr>
        <p:spPr>
          <a:xfrm>
            <a:off x="0" y="6309320"/>
            <a:ext cx="9144000" cy="248401"/>
          </a:xfrm>
          <a:prstGeom prst="rect">
            <a:avLst/>
          </a:prstGeom>
          <a:noFill/>
        </p:spPr>
        <p:txBody>
          <a:bodyPr wrap="square" rtlCol="0">
            <a:spAutoFit/>
          </a:bodyPr>
          <a:lstStyle>
            <a:defPPr>
              <a:defRPr lang="fr-FR"/>
            </a:defPPr>
            <a:lvl1pPr>
              <a:lnSpc>
                <a:spcPts val="1200"/>
              </a:lnSpc>
              <a:tabLst>
                <a:tab pos="266700" algn="l"/>
              </a:tabLst>
              <a:defRPr sz="1200" i="1">
                <a:solidFill>
                  <a:srgbClr val="FF0000"/>
                </a:solidFill>
                <a:cs typeface="Arial" charset="0"/>
              </a:defRPr>
            </a:lvl1pPr>
          </a:lstStyle>
          <a:p>
            <a:r>
              <a:rPr lang="en-US" dirty="0">
                <a:sym typeface="Wingdings" charset="0"/>
              </a:rPr>
              <a:t>	</a:t>
            </a:r>
            <a:r>
              <a:rPr lang="fr-FR" dirty="0" err="1"/>
              <a:t>Constantinescu</a:t>
            </a:r>
            <a:r>
              <a:rPr lang="fr-FR" dirty="0"/>
              <a:t> et al. (2016), </a:t>
            </a:r>
            <a:r>
              <a:rPr lang="fr-FR" dirty="0" err="1"/>
              <a:t>Frontiers</a:t>
            </a:r>
            <a:r>
              <a:rPr lang="fr-FR" dirty="0"/>
              <a:t> in Pl. Science </a:t>
            </a:r>
            <a:r>
              <a:rPr lang="fr-FR" dirty="0" err="1"/>
              <a:t>doi</a:t>
            </a:r>
            <a:r>
              <a:rPr lang="fr-FR" dirty="0"/>
              <a:t>: 10.3389/fpls.2016.01841 </a:t>
            </a:r>
          </a:p>
        </p:txBody>
      </p:sp>
      <p:sp>
        <p:nvSpPr>
          <p:cNvPr id="2" name="Rectangle 1"/>
          <p:cNvSpPr/>
          <p:nvPr/>
        </p:nvSpPr>
        <p:spPr>
          <a:xfrm>
            <a:off x="4498386" y="836712"/>
            <a:ext cx="4572000" cy="646331"/>
          </a:xfrm>
          <a:prstGeom prst="rect">
            <a:avLst/>
          </a:prstGeom>
        </p:spPr>
        <p:txBody>
          <a:bodyPr>
            <a:spAutoFit/>
          </a:bodyPr>
          <a:lstStyle/>
          <a:p>
            <a:r>
              <a:rPr lang="en-US" b="1" dirty="0">
                <a:solidFill>
                  <a:srgbClr val="FF0000"/>
                </a:solidFill>
              </a:rPr>
              <a:t>Vegetal material: 117 recombination lines of a bi-parent breeding (parents: </a:t>
            </a:r>
            <a:r>
              <a:rPr lang="en-US" b="1" dirty="0" err="1">
                <a:solidFill>
                  <a:srgbClr val="FF0000"/>
                </a:solidFill>
              </a:rPr>
              <a:t>Cervil</a:t>
            </a:r>
            <a:r>
              <a:rPr lang="en-US" b="1" dirty="0">
                <a:solidFill>
                  <a:srgbClr val="FF0000"/>
                </a:solidFill>
              </a:rPr>
              <a:t>, </a:t>
            </a:r>
            <a:r>
              <a:rPr lang="en-US" b="1" dirty="0" err="1">
                <a:solidFill>
                  <a:srgbClr val="FF0000"/>
                </a:solidFill>
              </a:rPr>
              <a:t>Levovil</a:t>
            </a:r>
            <a:r>
              <a:rPr lang="en-US" b="1" dirty="0">
                <a:solidFill>
                  <a:srgbClr val="FF0000"/>
                </a:solidFill>
              </a:rPr>
              <a:t>)</a:t>
            </a:r>
          </a:p>
        </p:txBody>
      </p:sp>
    </p:spTree>
    <p:extLst>
      <p:ext uri="{BB962C8B-B14F-4D97-AF65-F5344CB8AC3E}">
        <p14:creationId xmlns:p14="http://schemas.microsoft.com/office/powerpoint/2010/main" val="2989165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4821238" y="1447800"/>
            <a:ext cx="4573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chemeClr val="tx1"/>
                </a:solidFill>
              </a:rPr>
              <a:t>Optimisation</a:t>
            </a:r>
            <a:r>
              <a:rPr lang="en-US" b="1" dirty="0" smtClean="0">
                <a:solidFill>
                  <a:schemeClr val="tx1"/>
                </a:solidFill>
              </a:rPr>
              <a:t> </a:t>
            </a:r>
            <a:r>
              <a:rPr lang="fr-FR" b="1" dirty="0" smtClean="0">
                <a:solidFill>
                  <a:schemeClr val="tx1"/>
                </a:solidFill>
              </a:rPr>
              <a:t>multicritère</a:t>
            </a:r>
            <a:r>
              <a:rPr lang="en-US" b="1" dirty="0" smtClean="0"/>
              <a:t> </a:t>
            </a:r>
            <a:r>
              <a:rPr lang="en-US" dirty="0" smtClean="0">
                <a:solidFill>
                  <a:schemeClr val="tx1"/>
                </a:solidFill>
              </a:rPr>
              <a:t>: </a:t>
            </a:r>
            <a:r>
              <a:rPr lang="fr-FR" dirty="0"/>
              <a:t>le problème </a:t>
            </a:r>
            <a:r>
              <a:rPr lang="fr-FR" dirty="0" smtClean="0"/>
              <a:t>a au moins deux fonctions objectifs.</a:t>
            </a:r>
            <a:endParaRPr lang="en-US" dirty="0">
              <a:solidFill>
                <a:schemeClr val="tx1"/>
              </a:solidFill>
            </a:endParaRPr>
          </a:p>
          <a:p>
            <a:r>
              <a:rPr lang="en-US" b="1" dirty="0">
                <a:solidFill>
                  <a:schemeClr val="tx1"/>
                </a:solidFill>
              </a:rPr>
              <a:t>Example: </a:t>
            </a:r>
            <a:r>
              <a:rPr lang="fr-FR" dirty="0" smtClean="0">
                <a:solidFill>
                  <a:schemeClr val="tx1"/>
                </a:solidFill>
              </a:rPr>
              <a:t>Produire</a:t>
            </a:r>
            <a:r>
              <a:rPr lang="en-US" dirty="0" smtClean="0">
                <a:solidFill>
                  <a:schemeClr val="tx1"/>
                </a:solidFill>
              </a:rPr>
              <a:t> plus tout </a:t>
            </a:r>
            <a:r>
              <a:rPr lang="en-US" dirty="0" err="1" smtClean="0">
                <a:solidFill>
                  <a:schemeClr val="tx1"/>
                </a:solidFill>
              </a:rPr>
              <a:t>en</a:t>
            </a:r>
            <a:r>
              <a:rPr lang="en-US" dirty="0" smtClean="0">
                <a:solidFill>
                  <a:schemeClr val="tx1"/>
                </a:solidFill>
              </a:rPr>
              <a:t> </a:t>
            </a:r>
            <a:r>
              <a:rPr lang="fr-FR" dirty="0" smtClean="0">
                <a:solidFill>
                  <a:schemeClr val="tx1"/>
                </a:solidFill>
              </a:rPr>
              <a:t>préservant</a:t>
            </a:r>
            <a:r>
              <a:rPr lang="en-US" dirty="0" smtClean="0">
                <a:solidFill>
                  <a:schemeClr val="tx1"/>
                </a:solidFill>
              </a:rPr>
              <a:t> </a:t>
            </a:r>
            <a:r>
              <a:rPr lang="fr-FR" dirty="0" smtClean="0">
                <a:solidFill>
                  <a:schemeClr val="tx1"/>
                </a:solidFill>
              </a:rPr>
              <a:t>l’environnement</a:t>
            </a:r>
            <a:endParaRPr lang="fr-FR" dirty="0">
              <a:solidFill>
                <a:schemeClr val="tx1"/>
              </a:solidFill>
            </a:endParaRPr>
          </a:p>
        </p:txBody>
      </p:sp>
      <p:sp>
        <p:nvSpPr>
          <p:cNvPr id="16388" name="Rectangle 3"/>
          <p:cNvSpPr>
            <a:spLocks noChangeArrowheads="1"/>
          </p:cNvSpPr>
          <p:nvPr/>
        </p:nvSpPr>
        <p:spPr bwMode="auto">
          <a:xfrm>
            <a:off x="333375" y="1436688"/>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chemeClr val="tx1"/>
                </a:solidFill>
              </a:rPr>
              <a:t>Optimisation monocritère </a:t>
            </a:r>
            <a:r>
              <a:rPr lang="fr-FR" dirty="0" smtClean="0">
                <a:solidFill>
                  <a:schemeClr val="tx1"/>
                </a:solidFill>
              </a:rPr>
              <a:t>: le problème a une seule fonction objectif.</a:t>
            </a:r>
          </a:p>
          <a:p>
            <a:r>
              <a:rPr lang="fr-FR" b="1" dirty="0" smtClean="0">
                <a:solidFill>
                  <a:schemeClr val="tx1"/>
                </a:solidFill>
              </a:rPr>
              <a:t>Exemple: </a:t>
            </a:r>
            <a:r>
              <a:rPr lang="fr-FR" dirty="0" smtClean="0">
                <a:solidFill>
                  <a:schemeClr val="tx1"/>
                </a:solidFill>
              </a:rPr>
              <a:t>Produire</a:t>
            </a:r>
            <a:r>
              <a:rPr lang="en-US" dirty="0" smtClean="0">
                <a:solidFill>
                  <a:schemeClr val="tx1"/>
                </a:solidFill>
              </a:rPr>
              <a:t> plus</a:t>
            </a:r>
            <a:r>
              <a:rPr lang="fr-FR" dirty="0"/>
              <a:t> </a:t>
            </a:r>
            <a:r>
              <a:rPr lang="fr-FR" dirty="0" smtClean="0"/>
              <a:t>(agri intensive)</a:t>
            </a:r>
            <a:endParaRPr lang="fr-FR" dirty="0">
              <a:solidFill>
                <a:schemeClr val="tx1"/>
              </a:solidFill>
            </a:endParaRPr>
          </a:p>
        </p:txBody>
      </p:sp>
      <p:grpSp>
        <p:nvGrpSpPr>
          <p:cNvPr id="16389" name="Group 16"/>
          <p:cNvGrpSpPr>
            <a:grpSpLocks/>
          </p:cNvGrpSpPr>
          <p:nvPr/>
        </p:nvGrpSpPr>
        <p:grpSpPr bwMode="auto">
          <a:xfrm>
            <a:off x="8840" y="3703638"/>
            <a:ext cx="4476955" cy="2905781"/>
            <a:chOff x="945" y="1008"/>
            <a:chExt cx="3855" cy="3043"/>
          </a:xfrm>
        </p:grpSpPr>
        <p:sp>
          <p:nvSpPr>
            <p:cNvPr id="16393" name="Line 3"/>
            <p:cNvSpPr>
              <a:spLocks noChangeShapeType="1"/>
            </p:cNvSpPr>
            <p:nvPr/>
          </p:nvSpPr>
          <p:spPr bwMode="auto">
            <a:xfrm>
              <a:off x="1392" y="1008"/>
              <a:ext cx="0" cy="26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6394" name="Line 4"/>
            <p:cNvSpPr>
              <a:spLocks noChangeShapeType="1"/>
            </p:cNvSpPr>
            <p:nvPr/>
          </p:nvSpPr>
          <p:spPr bwMode="auto">
            <a:xfrm>
              <a:off x="1392" y="3696"/>
              <a:ext cx="3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395" name="Arc 5"/>
            <p:cNvSpPr>
              <a:spLocks/>
            </p:cNvSpPr>
            <p:nvPr/>
          </p:nvSpPr>
          <p:spPr bwMode="auto">
            <a:xfrm flipH="1">
              <a:off x="1944" y="1666"/>
              <a:ext cx="2012" cy="1774"/>
            </a:xfrm>
            <a:custGeom>
              <a:avLst/>
              <a:gdLst>
                <a:gd name="T0" fmla="*/ 0 w 21598"/>
                <a:gd name="T1" fmla="*/ 0 h 21576"/>
                <a:gd name="T2" fmla="*/ 0 w 21598"/>
                <a:gd name="T3" fmla="*/ 0 h 21576"/>
                <a:gd name="T4" fmla="*/ 0 w 21598"/>
                <a:gd name="T5" fmla="*/ 0 h 21576"/>
                <a:gd name="T6" fmla="*/ 0 60000 65536"/>
                <a:gd name="T7" fmla="*/ 0 60000 65536"/>
                <a:gd name="T8" fmla="*/ 0 60000 65536"/>
                <a:gd name="T9" fmla="*/ 0 w 21598"/>
                <a:gd name="T10" fmla="*/ 0 h 21576"/>
                <a:gd name="T11" fmla="*/ 21598 w 21598"/>
                <a:gd name="T12" fmla="*/ 21576 h 21576"/>
              </a:gdLst>
              <a:ahLst/>
              <a:cxnLst>
                <a:cxn ang="T6">
                  <a:pos x="T0" y="T1"/>
                </a:cxn>
                <a:cxn ang="T7">
                  <a:pos x="T2" y="T3"/>
                </a:cxn>
                <a:cxn ang="T8">
                  <a:pos x="T4" y="T5"/>
                </a:cxn>
              </a:cxnLst>
              <a:rect l="T9" t="T10" r="T11" b="T12"/>
              <a:pathLst>
                <a:path w="21598" h="21576" fill="none" extrusionOk="0">
                  <a:moveTo>
                    <a:pt x="1009" y="-1"/>
                  </a:moveTo>
                  <a:cubicBezTo>
                    <a:pt x="12429" y="533"/>
                    <a:pt x="21455" y="9874"/>
                    <a:pt x="21598" y="21306"/>
                  </a:cubicBezTo>
                </a:path>
                <a:path w="21598" h="21576" stroke="0" extrusionOk="0">
                  <a:moveTo>
                    <a:pt x="1009" y="-1"/>
                  </a:moveTo>
                  <a:cubicBezTo>
                    <a:pt x="12429" y="533"/>
                    <a:pt x="21455" y="9874"/>
                    <a:pt x="21598" y="21306"/>
                  </a:cubicBezTo>
                  <a:lnTo>
                    <a:pt x="0" y="21576"/>
                  </a:lnTo>
                  <a:lnTo>
                    <a:pt x="1009"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16396" name="Rectangle 6"/>
            <p:cNvSpPr>
              <a:spLocks noChangeArrowheads="1"/>
            </p:cNvSpPr>
            <p:nvPr/>
          </p:nvSpPr>
          <p:spPr bwMode="auto">
            <a:xfrm>
              <a:off x="1888" y="3352"/>
              <a:ext cx="144" cy="144"/>
            </a:xfrm>
            <a:prstGeom prst="rect">
              <a:avLst/>
            </a:prstGeom>
            <a:solidFill>
              <a:srgbClr val="FF0000"/>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16397" name="Rectangle 7"/>
            <p:cNvSpPr>
              <a:spLocks noChangeArrowheads="1"/>
            </p:cNvSpPr>
            <p:nvPr/>
          </p:nvSpPr>
          <p:spPr bwMode="auto">
            <a:xfrm>
              <a:off x="2152" y="2496"/>
              <a:ext cx="144" cy="144"/>
            </a:xfrm>
            <a:prstGeom prst="rect">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fr-FR"/>
            </a:p>
          </p:txBody>
        </p:sp>
        <p:sp>
          <p:nvSpPr>
            <p:cNvPr id="16398" name="Rectangle 8"/>
            <p:cNvSpPr>
              <a:spLocks noChangeArrowheads="1"/>
            </p:cNvSpPr>
            <p:nvPr/>
          </p:nvSpPr>
          <p:spPr bwMode="auto">
            <a:xfrm>
              <a:off x="2688" y="1944"/>
              <a:ext cx="144" cy="144"/>
            </a:xfrm>
            <a:prstGeom prst="rect">
              <a:avLst/>
            </a:prstGeom>
            <a:solidFill>
              <a:srgbClr val="FFFF00"/>
            </a:solidFill>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fr-FR"/>
            </a:p>
          </p:txBody>
        </p:sp>
        <p:sp>
          <p:nvSpPr>
            <p:cNvPr id="16399" name="Rectangle 9"/>
            <p:cNvSpPr>
              <a:spLocks noChangeArrowheads="1"/>
            </p:cNvSpPr>
            <p:nvPr/>
          </p:nvSpPr>
          <p:spPr bwMode="auto">
            <a:xfrm>
              <a:off x="3552" y="1624"/>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16400" name="Text Box 10"/>
            <p:cNvSpPr txBox="1">
              <a:spLocks noChangeArrowheads="1"/>
            </p:cNvSpPr>
            <p:nvPr/>
          </p:nvSpPr>
          <p:spPr bwMode="auto">
            <a:xfrm>
              <a:off x="3481" y="3696"/>
              <a:ext cx="1319"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1600" dirty="0" smtClean="0">
                  <a:solidFill>
                    <a:schemeClr val="tx1"/>
                  </a:solidFill>
                  <a:latin typeface="+mn-lt"/>
                </a:rPr>
                <a:t>     </a:t>
              </a:r>
              <a:endParaRPr lang="en-US" sz="1600" dirty="0">
                <a:solidFill>
                  <a:schemeClr val="tx1"/>
                </a:solidFill>
                <a:latin typeface="+mn-lt"/>
              </a:endParaRPr>
            </a:p>
          </p:txBody>
        </p:sp>
        <p:sp>
          <p:nvSpPr>
            <p:cNvPr id="14" name="Text Box 11"/>
            <p:cNvSpPr txBox="1">
              <a:spLocks noChangeArrowheads="1"/>
            </p:cNvSpPr>
            <p:nvPr/>
          </p:nvSpPr>
          <p:spPr bwMode="auto">
            <a:xfrm>
              <a:off x="945" y="1696"/>
              <a:ext cx="398" cy="1194"/>
            </a:xfrm>
            <a:prstGeom prst="rect">
              <a:avLst/>
            </a:prstGeom>
            <a:noFill/>
            <a:ln>
              <a:noFill/>
            </a:ln>
            <a:extLst/>
          </p:spPr>
          <p:txBody>
            <a:bodyPr vert="vert270"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Arial" pitchFamily="34" charset="0"/>
                <a:buNone/>
                <a:defRPr/>
              </a:pPr>
              <a:r>
                <a:rPr lang="fr-FR" sz="1800" dirty="0" smtClean="0">
                  <a:latin typeface="+mn-lt"/>
                </a:rPr>
                <a:t>Production </a:t>
              </a:r>
              <a:r>
                <a:rPr lang="en-US" sz="1800" dirty="0" smtClean="0">
                  <a:latin typeface="+mn-lt"/>
                </a:rPr>
                <a:t> </a:t>
              </a:r>
              <a:endParaRPr lang="en-US" sz="1800" dirty="0">
                <a:latin typeface="+mn-lt"/>
              </a:endParaRPr>
            </a:p>
          </p:txBody>
        </p:sp>
        <p:sp>
          <p:nvSpPr>
            <p:cNvPr id="16402" name="Text Box 12"/>
            <p:cNvSpPr txBox="1">
              <a:spLocks noChangeArrowheads="1"/>
            </p:cNvSpPr>
            <p:nvPr/>
          </p:nvSpPr>
          <p:spPr bwMode="auto">
            <a:xfrm>
              <a:off x="1584" y="3132"/>
              <a:ext cx="239"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A</a:t>
              </a:r>
              <a:endParaRPr lang="en-US" sz="2400" dirty="0">
                <a:solidFill>
                  <a:schemeClr val="tx1"/>
                </a:solidFill>
                <a:latin typeface="+mn-lt"/>
              </a:endParaRPr>
            </a:p>
          </p:txBody>
        </p:sp>
        <p:sp>
          <p:nvSpPr>
            <p:cNvPr id="16403" name="Text Box 13"/>
            <p:cNvSpPr txBox="1">
              <a:spLocks noChangeArrowheads="1"/>
            </p:cNvSpPr>
            <p:nvPr/>
          </p:nvSpPr>
          <p:spPr bwMode="auto">
            <a:xfrm>
              <a:off x="1904" y="2230"/>
              <a:ext cx="248"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B</a:t>
              </a:r>
              <a:endParaRPr lang="en-US" sz="2400" dirty="0">
                <a:solidFill>
                  <a:schemeClr val="tx1"/>
                </a:solidFill>
                <a:latin typeface="+mn-lt"/>
              </a:endParaRPr>
            </a:p>
          </p:txBody>
        </p:sp>
        <p:sp>
          <p:nvSpPr>
            <p:cNvPr id="16404" name="Text Box 14"/>
            <p:cNvSpPr txBox="1">
              <a:spLocks noChangeArrowheads="1"/>
            </p:cNvSpPr>
            <p:nvPr/>
          </p:nvSpPr>
          <p:spPr bwMode="auto">
            <a:xfrm>
              <a:off x="2432" y="1690"/>
              <a:ext cx="26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C</a:t>
              </a:r>
              <a:endParaRPr lang="en-US" sz="2400" dirty="0">
                <a:solidFill>
                  <a:schemeClr val="tx1"/>
                </a:solidFill>
                <a:latin typeface="+mn-lt"/>
              </a:endParaRPr>
            </a:p>
          </p:txBody>
        </p:sp>
        <p:sp>
          <p:nvSpPr>
            <p:cNvPr id="16405" name="Text Box 15"/>
            <p:cNvSpPr txBox="1">
              <a:spLocks noChangeArrowheads="1"/>
            </p:cNvSpPr>
            <p:nvPr/>
          </p:nvSpPr>
          <p:spPr bwMode="auto">
            <a:xfrm>
              <a:off x="3296" y="1329"/>
              <a:ext cx="256"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D</a:t>
              </a:r>
              <a:endParaRPr lang="en-US" sz="2400" dirty="0">
                <a:solidFill>
                  <a:schemeClr val="tx1"/>
                </a:solidFill>
                <a:latin typeface="+mn-lt"/>
              </a:endParaRPr>
            </a:p>
          </p:txBody>
        </p:sp>
      </p:grpSp>
      <p:sp>
        <p:nvSpPr>
          <p:cNvPr id="22" name="Text Box 32"/>
          <p:cNvSpPr txBox="1">
            <a:spLocks noChangeArrowheads="1"/>
          </p:cNvSpPr>
          <p:nvPr/>
        </p:nvSpPr>
        <p:spPr bwMode="auto">
          <a:xfrm>
            <a:off x="4438650" y="2636838"/>
            <a:ext cx="4496039" cy="707886"/>
          </a:xfrm>
          <a:prstGeom prst="rect">
            <a:avLst/>
          </a:prstGeom>
          <a:ln/>
          <a:extLst/>
        </p:spPr>
        <p:style>
          <a:lnRef idx="1">
            <a:schemeClr val="accent5"/>
          </a:lnRef>
          <a:fillRef idx="2">
            <a:schemeClr val="accent5"/>
          </a:fillRef>
          <a:effectRef idx="1">
            <a:schemeClr val="accent5"/>
          </a:effectRef>
          <a:fontRef idx="minor">
            <a:schemeClr val="dk1"/>
          </a:fontRef>
        </p:style>
        <p:txBody>
          <a:bodyPr wrap="none">
            <a:spAutoFit/>
          </a:bodyPr>
          <a:lstStyle/>
          <a:p>
            <a:pPr>
              <a:buFont typeface="Wingdings" pitchFamily="2" charset="2"/>
              <a:buChar char="è"/>
              <a:defRPr/>
            </a:pPr>
            <a:r>
              <a:rPr lang="fr-FR" sz="2000" dirty="0" smtClean="0">
                <a:solidFill>
                  <a:schemeClr val="tx1"/>
                </a:solidFill>
                <a:sym typeface="Wingdings" pitchFamily="2" charset="2"/>
              </a:rPr>
              <a:t>But: obtenir un ensemble de solutions </a:t>
            </a:r>
          </a:p>
          <a:p>
            <a:pPr>
              <a:defRPr/>
            </a:pPr>
            <a:r>
              <a:rPr lang="fr-FR" sz="2000" dirty="0" smtClean="0">
                <a:solidFill>
                  <a:schemeClr val="tx1"/>
                </a:solidFill>
                <a:sym typeface="Wingdings" pitchFamily="2" charset="2"/>
              </a:rPr>
              <a:t>    de compromis </a:t>
            </a:r>
            <a:endParaRPr lang="en-US" sz="2000" dirty="0">
              <a:solidFill>
                <a:schemeClr val="tx1"/>
              </a:solidFill>
            </a:endParaRPr>
          </a:p>
        </p:txBody>
      </p:sp>
      <p:sp>
        <p:nvSpPr>
          <p:cNvPr id="2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a:solidFill>
                  <a:schemeClr val="bg1"/>
                </a:solidFill>
                <a:latin typeface="+mj-lt"/>
              </a:rPr>
              <a:t>Optimisation </a:t>
            </a:r>
            <a:r>
              <a:rPr lang="fr-FR" sz="2400" b="1" dirty="0" smtClean="0">
                <a:solidFill>
                  <a:schemeClr val="bg1"/>
                </a:solidFill>
                <a:latin typeface="+mj-lt"/>
              </a:rPr>
              <a:t> </a:t>
            </a:r>
            <a:endParaRPr lang="fr-FR" sz="2400" b="1" dirty="0">
              <a:solidFill>
                <a:schemeClr val="bg1"/>
              </a:solidFill>
              <a:latin typeface="+mj-lt"/>
            </a:endParaRPr>
          </a:p>
        </p:txBody>
      </p:sp>
      <p:sp>
        <p:nvSpPr>
          <p:cNvPr id="24" name="Text Box 32"/>
          <p:cNvSpPr txBox="1">
            <a:spLocks noChangeArrowheads="1"/>
          </p:cNvSpPr>
          <p:nvPr/>
        </p:nvSpPr>
        <p:spPr bwMode="auto">
          <a:xfrm>
            <a:off x="38100" y="2636837"/>
            <a:ext cx="4124325" cy="707886"/>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è"/>
              <a:defRPr/>
            </a:pPr>
            <a:r>
              <a:rPr lang="fr-FR" sz="2000" dirty="0" smtClean="0">
                <a:solidFill>
                  <a:schemeClr val="tx1"/>
                </a:solidFill>
                <a:sym typeface="Wingdings" pitchFamily="2" charset="2"/>
              </a:rPr>
              <a:t>But: obtenir la solution optimale </a:t>
            </a:r>
            <a:r>
              <a:rPr lang="en-US" sz="2000" dirty="0" err="1" smtClean="0">
                <a:solidFill>
                  <a:srgbClr val="FF0000"/>
                </a:solidFill>
                <a:sym typeface="Wingdings" pitchFamily="2" charset="2"/>
              </a:rPr>
              <a:t>si</a:t>
            </a:r>
            <a:r>
              <a:rPr lang="en-US" sz="2000" dirty="0" smtClean="0">
                <a:solidFill>
                  <a:srgbClr val="FF0000"/>
                </a:solidFill>
                <a:sym typeface="Wingdings" pitchFamily="2" charset="2"/>
              </a:rPr>
              <a:t> </a:t>
            </a:r>
            <a:r>
              <a:rPr lang="en-US" sz="2000" dirty="0" err="1" smtClean="0">
                <a:solidFill>
                  <a:srgbClr val="FF0000"/>
                </a:solidFill>
                <a:sym typeface="Wingdings" pitchFamily="2" charset="2"/>
              </a:rPr>
              <a:t>celle</a:t>
            </a:r>
            <a:r>
              <a:rPr lang="en-US" sz="2000" dirty="0" smtClean="0">
                <a:solidFill>
                  <a:srgbClr val="FF0000"/>
                </a:solidFill>
                <a:sym typeface="Wingdings" pitchFamily="2" charset="2"/>
              </a:rPr>
              <a:t>-ci </a:t>
            </a:r>
            <a:r>
              <a:rPr lang="en-US" sz="2000" dirty="0" err="1" smtClean="0">
                <a:solidFill>
                  <a:srgbClr val="FF0000"/>
                </a:solidFill>
                <a:sym typeface="Wingdings" pitchFamily="2" charset="2"/>
              </a:rPr>
              <a:t>existe</a:t>
            </a:r>
            <a:r>
              <a:rPr lang="en-US" sz="2000" dirty="0" smtClean="0">
                <a:solidFill>
                  <a:srgbClr val="FF0000"/>
                </a:solidFill>
                <a:sym typeface="Wingdings" pitchFamily="2" charset="2"/>
              </a:rPr>
              <a:t>!</a:t>
            </a:r>
            <a:endParaRPr lang="fr-FR" sz="2000" dirty="0" smtClean="0">
              <a:solidFill>
                <a:srgbClr val="FF0000"/>
              </a:solidFill>
              <a:sym typeface="Wingdings" pitchFamily="2" charset="2"/>
            </a:endParaRPr>
          </a:p>
        </p:txBody>
      </p:sp>
      <p:sp>
        <p:nvSpPr>
          <p:cNvPr id="25" name="Rectangle 2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Monocritère</a:t>
            </a:r>
            <a:r>
              <a:rPr lang="en-US" sz="2400" b="1" dirty="0" smtClean="0">
                <a:solidFill>
                  <a:srgbClr val="40822E"/>
                </a:solidFill>
              </a:rPr>
              <a:t> Vs. </a:t>
            </a:r>
            <a:r>
              <a:rPr lang="fr-FR" sz="2400" b="1" dirty="0" smtClean="0">
                <a:solidFill>
                  <a:srgbClr val="40822E"/>
                </a:solidFill>
              </a:rPr>
              <a:t>Multicritère</a:t>
            </a:r>
          </a:p>
        </p:txBody>
      </p:sp>
      <p:grpSp>
        <p:nvGrpSpPr>
          <p:cNvPr id="26" name="Group 16"/>
          <p:cNvGrpSpPr>
            <a:grpSpLocks/>
          </p:cNvGrpSpPr>
          <p:nvPr/>
        </p:nvGrpSpPr>
        <p:grpSpPr bwMode="auto">
          <a:xfrm>
            <a:off x="4398315" y="3704898"/>
            <a:ext cx="4777720" cy="2907691"/>
            <a:chOff x="1008" y="1008"/>
            <a:chExt cx="4114" cy="3045"/>
          </a:xfrm>
        </p:grpSpPr>
        <p:sp>
          <p:nvSpPr>
            <p:cNvPr id="27" name="Line 3"/>
            <p:cNvSpPr>
              <a:spLocks noChangeShapeType="1"/>
            </p:cNvSpPr>
            <p:nvPr/>
          </p:nvSpPr>
          <p:spPr bwMode="auto">
            <a:xfrm>
              <a:off x="1392" y="1008"/>
              <a:ext cx="0" cy="26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28" name="Line 4"/>
            <p:cNvSpPr>
              <a:spLocks noChangeShapeType="1"/>
            </p:cNvSpPr>
            <p:nvPr/>
          </p:nvSpPr>
          <p:spPr bwMode="auto">
            <a:xfrm>
              <a:off x="1392" y="3696"/>
              <a:ext cx="3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9" name="Arc 5"/>
            <p:cNvSpPr>
              <a:spLocks/>
            </p:cNvSpPr>
            <p:nvPr/>
          </p:nvSpPr>
          <p:spPr bwMode="auto">
            <a:xfrm flipH="1">
              <a:off x="1944" y="1394"/>
              <a:ext cx="2012" cy="1774"/>
            </a:xfrm>
            <a:custGeom>
              <a:avLst/>
              <a:gdLst>
                <a:gd name="T0" fmla="*/ 0 w 21598"/>
                <a:gd name="T1" fmla="*/ 0 h 21576"/>
                <a:gd name="T2" fmla="*/ 0 w 21598"/>
                <a:gd name="T3" fmla="*/ 0 h 21576"/>
                <a:gd name="T4" fmla="*/ 0 w 21598"/>
                <a:gd name="T5" fmla="*/ 0 h 21576"/>
                <a:gd name="T6" fmla="*/ 0 60000 65536"/>
                <a:gd name="T7" fmla="*/ 0 60000 65536"/>
                <a:gd name="T8" fmla="*/ 0 60000 65536"/>
                <a:gd name="T9" fmla="*/ 0 w 21598"/>
                <a:gd name="T10" fmla="*/ 0 h 21576"/>
                <a:gd name="T11" fmla="*/ 21598 w 21598"/>
                <a:gd name="T12" fmla="*/ 21576 h 21576"/>
              </a:gdLst>
              <a:ahLst/>
              <a:cxnLst>
                <a:cxn ang="T6">
                  <a:pos x="T0" y="T1"/>
                </a:cxn>
                <a:cxn ang="T7">
                  <a:pos x="T2" y="T3"/>
                </a:cxn>
                <a:cxn ang="T8">
                  <a:pos x="T4" y="T5"/>
                </a:cxn>
              </a:cxnLst>
              <a:rect l="T9" t="T10" r="T11" b="T12"/>
              <a:pathLst>
                <a:path w="21598" h="21576" fill="none" extrusionOk="0">
                  <a:moveTo>
                    <a:pt x="1009" y="-1"/>
                  </a:moveTo>
                  <a:cubicBezTo>
                    <a:pt x="12429" y="533"/>
                    <a:pt x="21455" y="9874"/>
                    <a:pt x="21598" y="21306"/>
                  </a:cubicBezTo>
                </a:path>
                <a:path w="21598" h="21576" stroke="0" extrusionOk="0">
                  <a:moveTo>
                    <a:pt x="1009" y="-1"/>
                  </a:moveTo>
                  <a:cubicBezTo>
                    <a:pt x="12429" y="533"/>
                    <a:pt x="21455" y="9874"/>
                    <a:pt x="21598" y="21306"/>
                  </a:cubicBezTo>
                  <a:lnTo>
                    <a:pt x="0" y="21576"/>
                  </a:lnTo>
                  <a:lnTo>
                    <a:pt x="1009"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0" name="Rectangle 6"/>
            <p:cNvSpPr>
              <a:spLocks noChangeArrowheads="1"/>
            </p:cNvSpPr>
            <p:nvPr/>
          </p:nvSpPr>
          <p:spPr bwMode="auto">
            <a:xfrm>
              <a:off x="1888" y="3080"/>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1" name="Rectangle 7"/>
            <p:cNvSpPr>
              <a:spLocks noChangeArrowheads="1"/>
            </p:cNvSpPr>
            <p:nvPr/>
          </p:nvSpPr>
          <p:spPr bwMode="auto">
            <a:xfrm>
              <a:off x="2152" y="2224"/>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2" name="Rectangle 8"/>
            <p:cNvSpPr>
              <a:spLocks noChangeArrowheads="1"/>
            </p:cNvSpPr>
            <p:nvPr/>
          </p:nvSpPr>
          <p:spPr bwMode="auto">
            <a:xfrm>
              <a:off x="2688" y="1672"/>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3" name="Rectangle 9"/>
            <p:cNvSpPr>
              <a:spLocks noChangeArrowheads="1"/>
            </p:cNvSpPr>
            <p:nvPr/>
          </p:nvSpPr>
          <p:spPr bwMode="auto">
            <a:xfrm>
              <a:off x="3552" y="1352"/>
              <a:ext cx="144" cy="14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fr-FR"/>
            </a:p>
          </p:txBody>
        </p:sp>
        <p:sp>
          <p:nvSpPr>
            <p:cNvPr id="34" name="Text Box 10"/>
            <p:cNvSpPr txBox="1">
              <a:spLocks noChangeArrowheads="1"/>
            </p:cNvSpPr>
            <p:nvPr/>
          </p:nvSpPr>
          <p:spPr bwMode="auto">
            <a:xfrm>
              <a:off x="3552" y="3698"/>
              <a:ext cx="157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1600" dirty="0" smtClean="0">
                  <a:solidFill>
                    <a:schemeClr val="tx1"/>
                  </a:solidFill>
                  <a:latin typeface="+mn-lt"/>
                </a:rPr>
                <a:t>Impact </a:t>
              </a:r>
              <a:r>
                <a:rPr lang="en-US" sz="1600" dirty="0" err="1" smtClean="0">
                  <a:solidFill>
                    <a:schemeClr val="tx1"/>
                  </a:solidFill>
                  <a:latin typeface="+mn-lt"/>
                </a:rPr>
                <a:t>Envi</a:t>
              </a:r>
              <a:r>
                <a:rPr lang="en-US" sz="1600" dirty="0" smtClean="0">
                  <a:solidFill>
                    <a:schemeClr val="tx1"/>
                  </a:solidFill>
                  <a:latin typeface="+mn-lt"/>
                </a:rPr>
                <a:t> (INS)</a:t>
              </a:r>
              <a:endParaRPr lang="en-US" sz="1600" dirty="0">
                <a:solidFill>
                  <a:schemeClr val="tx1"/>
                </a:solidFill>
                <a:latin typeface="+mn-lt"/>
              </a:endParaRPr>
            </a:p>
          </p:txBody>
        </p:sp>
        <p:sp>
          <p:nvSpPr>
            <p:cNvPr id="35" name="Text Box 11"/>
            <p:cNvSpPr txBox="1">
              <a:spLocks noChangeArrowheads="1"/>
            </p:cNvSpPr>
            <p:nvPr/>
          </p:nvSpPr>
          <p:spPr bwMode="auto">
            <a:xfrm>
              <a:off x="1008" y="1569"/>
              <a:ext cx="398" cy="1321"/>
            </a:xfrm>
            <a:prstGeom prst="rect">
              <a:avLst/>
            </a:prstGeom>
            <a:noFill/>
            <a:ln>
              <a:noFill/>
            </a:ln>
            <a:extLst/>
          </p:spPr>
          <p:txBody>
            <a:bodyPr vert="vert270"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Arial" pitchFamily="34" charset="0"/>
                <a:buNone/>
                <a:defRPr/>
              </a:pPr>
              <a:r>
                <a:rPr lang="fr-FR" sz="1800" dirty="0" smtClean="0">
                  <a:latin typeface="+mn-lt"/>
                </a:rPr>
                <a:t>Production </a:t>
              </a:r>
              <a:r>
                <a:rPr lang="en-US" sz="1800" dirty="0" smtClean="0">
                  <a:latin typeface="+mn-lt"/>
                </a:rPr>
                <a:t> </a:t>
              </a:r>
              <a:endParaRPr lang="en-US" sz="1800" dirty="0">
                <a:latin typeface="+mn-lt"/>
              </a:endParaRPr>
            </a:p>
          </p:txBody>
        </p:sp>
        <p:sp>
          <p:nvSpPr>
            <p:cNvPr id="36" name="Text Box 12"/>
            <p:cNvSpPr txBox="1">
              <a:spLocks noChangeArrowheads="1"/>
            </p:cNvSpPr>
            <p:nvPr/>
          </p:nvSpPr>
          <p:spPr bwMode="auto">
            <a:xfrm>
              <a:off x="1584" y="2796"/>
              <a:ext cx="239"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A</a:t>
              </a:r>
              <a:endParaRPr lang="en-US" sz="2400" dirty="0">
                <a:solidFill>
                  <a:schemeClr val="tx1"/>
                </a:solidFill>
                <a:latin typeface="+mn-lt"/>
              </a:endParaRPr>
            </a:p>
          </p:txBody>
        </p:sp>
        <p:sp>
          <p:nvSpPr>
            <p:cNvPr id="37" name="Text Box 13"/>
            <p:cNvSpPr txBox="1">
              <a:spLocks noChangeArrowheads="1"/>
            </p:cNvSpPr>
            <p:nvPr/>
          </p:nvSpPr>
          <p:spPr bwMode="auto">
            <a:xfrm>
              <a:off x="1904" y="1934"/>
              <a:ext cx="248"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B</a:t>
              </a:r>
              <a:endParaRPr lang="en-US" sz="2400" dirty="0">
                <a:solidFill>
                  <a:schemeClr val="tx1"/>
                </a:solidFill>
                <a:latin typeface="+mn-lt"/>
              </a:endParaRPr>
            </a:p>
          </p:txBody>
        </p:sp>
        <p:sp>
          <p:nvSpPr>
            <p:cNvPr id="38" name="Text Box 14"/>
            <p:cNvSpPr txBox="1">
              <a:spLocks noChangeArrowheads="1"/>
            </p:cNvSpPr>
            <p:nvPr/>
          </p:nvSpPr>
          <p:spPr bwMode="auto">
            <a:xfrm>
              <a:off x="2432" y="1402"/>
              <a:ext cx="26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C</a:t>
              </a:r>
              <a:endParaRPr lang="en-US" sz="2400" dirty="0">
                <a:solidFill>
                  <a:schemeClr val="tx1"/>
                </a:solidFill>
                <a:latin typeface="+mn-lt"/>
              </a:endParaRPr>
            </a:p>
          </p:txBody>
        </p:sp>
        <p:sp>
          <p:nvSpPr>
            <p:cNvPr id="39" name="Text Box 15"/>
            <p:cNvSpPr txBox="1">
              <a:spLocks noChangeArrowheads="1"/>
            </p:cNvSpPr>
            <p:nvPr/>
          </p:nvSpPr>
          <p:spPr bwMode="auto">
            <a:xfrm>
              <a:off x="3296" y="1041"/>
              <a:ext cx="256"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400" dirty="0" smtClean="0">
                  <a:solidFill>
                    <a:schemeClr val="tx1"/>
                  </a:solidFill>
                  <a:latin typeface="+mn-lt"/>
                </a:rPr>
                <a:t>D</a:t>
              </a:r>
              <a:endParaRPr lang="en-US" sz="2400" dirty="0">
                <a:solidFill>
                  <a:schemeClr val="tx1"/>
                </a:solidFill>
                <a:latin typeface="+mn-lt"/>
              </a:endParaRPr>
            </a:p>
          </p:txBody>
        </p:sp>
      </p:grpSp>
      <p:sp>
        <p:nvSpPr>
          <p:cNvPr id="40" name="Text Box 10"/>
          <p:cNvSpPr txBox="1">
            <a:spLocks noChangeArrowheads="1"/>
          </p:cNvSpPr>
          <p:nvPr/>
        </p:nvSpPr>
        <p:spPr bwMode="auto">
          <a:xfrm>
            <a:off x="2929931" y="6273474"/>
            <a:ext cx="1531797" cy="3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1600" dirty="0" smtClean="0">
                <a:solidFill>
                  <a:schemeClr val="tx1"/>
                </a:solidFill>
                <a:latin typeface="+mn-lt"/>
              </a:rPr>
              <a:t>    INS</a:t>
            </a:r>
            <a:endParaRPr lang="en-US" sz="1600" dirty="0">
              <a:solidFill>
                <a:schemeClr val="tx1"/>
              </a:solidFill>
              <a:latin typeface="+mn-lt"/>
            </a:endParaRPr>
          </a:p>
        </p:txBody>
      </p:sp>
      <p:sp>
        <p:nvSpPr>
          <p:cNvPr id="41" name="Text Box 32"/>
          <p:cNvSpPr txBox="1">
            <a:spLocks noChangeArrowheads="1"/>
          </p:cNvSpPr>
          <p:nvPr/>
        </p:nvSpPr>
        <p:spPr bwMode="auto">
          <a:xfrm>
            <a:off x="6876256" y="4734938"/>
            <a:ext cx="2135521" cy="400110"/>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p>
            <a:pPr>
              <a:buFont typeface="Wingdings" pitchFamily="2" charset="2"/>
              <a:buChar char="è"/>
              <a:defRPr/>
            </a:pPr>
            <a:r>
              <a:rPr lang="fr-FR" sz="2000" dirty="0" smtClean="0">
                <a:solidFill>
                  <a:schemeClr val="tx1"/>
                </a:solidFill>
                <a:sym typeface="Wingdings" pitchFamily="2" charset="2"/>
              </a:rPr>
              <a:t>Front de Pareto</a:t>
            </a:r>
            <a:endParaRPr lang="en-US" sz="2000" dirty="0">
              <a:solidFill>
                <a:schemeClr val="tx1"/>
              </a:solidFill>
            </a:endParaRPr>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2</a:t>
            </a:fld>
            <a:endParaRPr lang="fr-FR"/>
          </a:p>
        </p:txBody>
      </p:sp>
    </p:spTree>
    <p:extLst>
      <p:ext uri="{BB962C8B-B14F-4D97-AF65-F5344CB8AC3E}">
        <p14:creationId xmlns:p14="http://schemas.microsoft.com/office/powerpoint/2010/main" val="2981853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normAutofit/>
          </a:bodyPr>
          <a:lstStyle/>
          <a:p>
            <a:r>
              <a:rPr lang="en-US" sz="1600" b="1" dirty="0" smtClean="0"/>
              <a:t>Vegetal material</a:t>
            </a:r>
            <a:r>
              <a:rPr lang="en-US" sz="1600" dirty="0" smtClean="0"/>
              <a:t>: 117 recombination lines of a bi-parent breeding (parents: </a:t>
            </a:r>
            <a:r>
              <a:rPr lang="en-US" sz="1600" dirty="0" err="1" smtClean="0"/>
              <a:t>Cervil</a:t>
            </a:r>
            <a:r>
              <a:rPr lang="en-US" sz="1600" dirty="0" smtClean="0"/>
              <a:t>, </a:t>
            </a:r>
            <a:r>
              <a:rPr lang="en-US" sz="1600" dirty="0" err="1" smtClean="0"/>
              <a:t>Levovil</a:t>
            </a:r>
            <a:r>
              <a:rPr lang="en-US" sz="1600" dirty="0" smtClean="0"/>
              <a:t>)</a:t>
            </a:r>
          </a:p>
          <a:p>
            <a:r>
              <a:rPr lang="en-US" sz="1600" dirty="0" smtClean="0"/>
              <a:t>Two different </a:t>
            </a:r>
            <a:r>
              <a:rPr lang="en-US" sz="1600" b="1" dirty="0" smtClean="0"/>
              <a:t>environmental</a:t>
            </a:r>
            <a:r>
              <a:rPr lang="en-US" sz="1600" dirty="0" smtClean="0"/>
              <a:t> </a:t>
            </a:r>
            <a:r>
              <a:rPr lang="en-US" sz="1600" b="1" dirty="0" smtClean="0"/>
              <a:t>conditions</a:t>
            </a:r>
            <a:r>
              <a:rPr lang="en-US" sz="1600" dirty="0" smtClean="0"/>
              <a:t>: </a:t>
            </a:r>
          </a:p>
          <a:p>
            <a:pPr lvl="1"/>
            <a:r>
              <a:rPr lang="en-US" sz="1600" dirty="0" smtClean="0"/>
              <a:t>CONTROLLED (C)</a:t>
            </a:r>
          </a:p>
          <a:p>
            <a:pPr lvl="1"/>
            <a:r>
              <a:rPr lang="en-US" sz="1600" dirty="0" smtClean="0"/>
              <a:t>WATER DEFICIT (WD): </a:t>
            </a:r>
          </a:p>
          <a:p>
            <a:pPr lvl="2"/>
            <a:r>
              <a:rPr lang="en-US" sz="1600" dirty="0"/>
              <a:t>-</a:t>
            </a:r>
            <a:r>
              <a:rPr lang="en-US" sz="1600" dirty="0" smtClean="0"/>
              <a:t>75% of water supply</a:t>
            </a:r>
          </a:p>
          <a:p>
            <a:pPr lvl="2"/>
            <a:r>
              <a:rPr lang="fr-FR" sz="1600" dirty="0" smtClean="0">
                <a:sym typeface="Symbol"/>
              </a:rPr>
              <a:t> 50% of the real ETP </a:t>
            </a:r>
            <a:r>
              <a:rPr lang="fr-FR" sz="1600" dirty="0" err="1" smtClean="0">
                <a:sym typeface="Symbol"/>
              </a:rPr>
              <a:t>needs</a:t>
            </a:r>
            <a:endParaRPr lang="fr-FR" sz="1600" dirty="0" smtClean="0">
              <a:sym typeface="Symbol"/>
            </a:endParaRPr>
          </a:p>
          <a:p>
            <a:pPr lvl="2"/>
            <a:r>
              <a:rPr lang="en-US" sz="1600" dirty="0" smtClean="0">
                <a:sym typeface="Symbol"/>
              </a:rPr>
              <a:t>Drainage  20% / 0%</a:t>
            </a:r>
          </a:p>
          <a:p>
            <a:pPr lvl="2"/>
            <a:endParaRPr lang="en-US" sz="1600" dirty="0">
              <a:sym typeface="Symbol"/>
            </a:endParaRPr>
          </a:p>
          <a:p>
            <a:r>
              <a:rPr lang="en-US" sz="1600" b="1" dirty="0" smtClean="0">
                <a:sym typeface="Symbol"/>
              </a:rPr>
              <a:t>MODELLING APPROACH</a:t>
            </a:r>
            <a:r>
              <a:rPr lang="en-US" sz="1600" dirty="0" smtClean="0">
                <a:sym typeface="Symbol"/>
              </a:rPr>
              <a:t>: Virtual Fruit Model </a:t>
            </a:r>
            <a:br>
              <a:rPr lang="en-US" sz="1600" dirty="0" smtClean="0">
                <a:sym typeface="Symbol"/>
              </a:rPr>
            </a:br>
            <a:r>
              <a:rPr lang="en-US" sz="1600" dirty="0" smtClean="0">
                <a:sym typeface="Symbol"/>
              </a:rPr>
              <a:t>					</a:t>
            </a:r>
          </a:p>
        </p:txBody>
      </p:sp>
      <p:sp>
        <p:nvSpPr>
          <p:cNvPr id="5" name="Espace réservé du numéro de diapositive 4"/>
          <p:cNvSpPr>
            <a:spLocks noGrp="1"/>
          </p:cNvSpPr>
          <p:nvPr>
            <p:ph type="sldNum" sz="quarter" idx="12"/>
          </p:nvPr>
        </p:nvSpPr>
        <p:spPr/>
        <p:txBody>
          <a:bodyPr/>
          <a:lstStyle/>
          <a:p>
            <a:fld id="{90C27C61-35F6-4757-AB6B-E5250E85790B}" type="slidenum">
              <a:rPr lang="fr-FR" smtClean="0"/>
              <a:t>20</a:t>
            </a:fld>
            <a:endParaRPr lang="fr-FR"/>
          </a:p>
        </p:txBody>
      </p:sp>
      <p:sp>
        <p:nvSpPr>
          <p:cNvPr id="6"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a:solidFill>
                  <a:schemeClr val="bg1"/>
                </a:solidFill>
              </a:rPr>
              <a:t> </a:t>
            </a:r>
            <a:r>
              <a:rPr lang="fr-FR" sz="2400" b="1" dirty="0" smtClean="0">
                <a:solidFill>
                  <a:schemeClr val="bg1"/>
                </a:solidFill>
                <a:latin typeface="+mj-lt"/>
              </a:rPr>
              <a:t>: tomate/stress   </a:t>
            </a:r>
            <a:endParaRPr lang="fr-FR" sz="2400" b="1" dirty="0">
              <a:solidFill>
                <a:schemeClr val="bg1"/>
              </a:solidFill>
              <a:latin typeface="+mj-lt"/>
            </a:endParaRPr>
          </a:p>
        </p:txBody>
      </p:sp>
      <p:sp>
        <p:nvSpPr>
          <p:cNvPr id="7" name="Segnaposto contenuto 3"/>
          <p:cNvSpPr txBox="1">
            <a:spLocks/>
          </p:cNvSpPr>
          <p:nvPr/>
        </p:nvSpPr>
        <p:spPr>
          <a:xfrm>
            <a:off x="457200" y="4459560"/>
            <a:ext cx="8219256" cy="19937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Parameters </a:t>
            </a:r>
            <a:r>
              <a:rPr lang="en-US" sz="1600" b="1" dirty="0" smtClean="0"/>
              <a:t>do</a:t>
            </a:r>
            <a:r>
              <a:rPr lang="en-US" sz="1600" dirty="0" smtClean="0"/>
              <a:t> </a:t>
            </a:r>
            <a:r>
              <a:rPr lang="en-US" sz="1600" b="1" dirty="0" smtClean="0"/>
              <a:t>not depend on environmental conditions</a:t>
            </a:r>
            <a:endParaRPr lang="en-US" sz="1600" dirty="0" smtClean="0"/>
          </a:p>
          <a:p>
            <a:r>
              <a:rPr lang="en-US" sz="1600" b="1" dirty="0" smtClean="0"/>
              <a:t>8 parameters </a:t>
            </a:r>
            <a:r>
              <a:rPr lang="en-US" sz="1600" dirty="0" smtClean="0"/>
              <a:t>for the calibration</a:t>
            </a:r>
          </a:p>
          <a:p>
            <a:endParaRPr lang="en-US" sz="1600" dirty="0" smtClean="0"/>
          </a:p>
          <a:p>
            <a:endParaRPr lang="en-US" sz="1600" dirty="0" smtClean="0"/>
          </a:p>
          <a:p>
            <a:pPr marL="0" indent="0">
              <a:buFont typeface="Arial" panose="020B0604020202020204" pitchFamily="34" charset="0"/>
              <a:buNone/>
            </a:pPr>
            <a:endParaRPr lang="en-GB" sz="1600" dirty="0"/>
          </a:p>
        </p:txBody>
      </p:sp>
      <p:grpSp>
        <p:nvGrpSpPr>
          <p:cNvPr id="8" name="Gruppo 16"/>
          <p:cNvGrpSpPr/>
          <p:nvPr/>
        </p:nvGrpSpPr>
        <p:grpSpPr>
          <a:xfrm>
            <a:off x="1043608" y="5157192"/>
            <a:ext cx="6786472" cy="1473045"/>
            <a:chOff x="488694" y="2254793"/>
            <a:chExt cx="6786472" cy="1473045"/>
          </a:xfrm>
        </p:grpSpPr>
        <p:sp>
          <p:nvSpPr>
            <p:cNvPr id="9" name="Rettangolo 15"/>
            <p:cNvSpPr/>
            <p:nvPr/>
          </p:nvSpPr>
          <p:spPr>
            <a:xfrm>
              <a:off x="4981042" y="2254794"/>
              <a:ext cx="2294124" cy="147304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Water conductivities </a:t>
              </a:r>
            </a:p>
            <a:p>
              <a:pPr algn="ctr"/>
              <a:r>
                <a:rPr lang="en-GB" sz="2400" dirty="0" smtClean="0">
                  <a:solidFill>
                    <a:schemeClr val="tx1"/>
                  </a:solidFill>
                </a:rPr>
                <a:t>3 parameters</a:t>
              </a:r>
              <a:endParaRPr lang="en-GB" sz="2400" dirty="0">
                <a:solidFill>
                  <a:schemeClr val="tx1"/>
                </a:solidFill>
              </a:endParaRPr>
            </a:p>
          </p:txBody>
        </p:sp>
        <p:sp>
          <p:nvSpPr>
            <p:cNvPr id="10" name="Rettangolo 14"/>
            <p:cNvSpPr/>
            <p:nvPr/>
          </p:nvSpPr>
          <p:spPr>
            <a:xfrm>
              <a:off x="2726112" y="2254794"/>
              <a:ext cx="2254930" cy="14730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Sugar active uptake</a:t>
              </a:r>
              <a:br>
                <a:rPr lang="en-GB" sz="2400" dirty="0" smtClean="0">
                  <a:solidFill>
                    <a:schemeClr val="tx1"/>
                  </a:solidFill>
                </a:rPr>
              </a:br>
              <a:r>
                <a:rPr lang="en-GB" sz="2400" dirty="0" smtClean="0">
                  <a:solidFill>
                    <a:schemeClr val="tx1"/>
                  </a:solidFill>
                </a:rPr>
                <a:t>4 parameters</a:t>
              </a:r>
              <a:endParaRPr lang="en-GB" sz="2400" dirty="0">
                <a:solidFill>
                  <a:schemeClr val="tx1"/>
                </a:solidFill>
              </a:endParaRPr>
            </a:p>
          </p:txBody>
        </p:sp>
        <p:sp>
          <p:nvSpPr>
            <p:cNvPr id="11" name="Rettangolo 13"/>
            <p:cNvSpPr/>
            <p:nvPr/>
          </p:nvSpPr>
          <p:spPr>
            <a:xfrm>
              <a:off x="488694" y="2254793"/>
              <a:ext cx="2237418" cy="147304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Cell expansion</a:t>
              </a:r>
              <a:br>
                <a:rPr lang="en-GB" sz="2400" dirty="0" smtClean="0">
                  <a:solidFill>
                    <a:schemeClr val="tx1"/>
                  </a:solidFill>
                </a:rPr>
              </a:br>
              <a:r>
                <a:rPr lang="en-GB" sz="2400" dirty="0" smtClean="0">
                  <a:solidFill>
                    <a:schemeClr val="tx1"/>
                  </a:solidFill>
                </a:rPr>
                <a:t>1 parameter</a:t>
              </a:r>
              <a:endParaRPr lang="en-GB" sz="2400" dirty="0">
                <a:solidFill>
                  <a:schemeClr val="tx1"/>
                </a:solidFill>
              </a:endParaRPr>
            </a:p>
          </p:txBody>
        </p:sp>
      </p:grpSp>
      <p:sp>
        <p:nvSpPr>
          <p:cNvPr id="12" name="Rectangle 11"/>
          <p:cNvSpPr/>
          <p:nvPr/>
        </p:nvSpPr>
        <p:spPr>
          <a:xfrm>
            <a:off x="148048" y="786805"/>
            <a:ext cx="8700677" cy="461665"/>
          </a:xfrm>
          <a:prstGeom prst="rect">
            <a:avLst/>
          </a:prstGeom>
        </p:spPr>
        <p:txBody>
          <a:bodyPr wrap="square">
            <a:spAutoFit/>
          </a:bodyPr>
          <a:lstStyle/>
          <a:p>
            <a:pPr marL="0" lvl="1" indent="-342900" eaLnBrk="0" hangingPunct="0"/>
            <a:r>
              <a:rPr lang="fr-FR" sz="2400" b="1" dirty="0" err="1" smtClean="0">
                <a:solidFill>
                  <a:srgbClr val="40822E"/>
                </a:solidFill>
              </a:rPr>
              <a:t>Combining</a:t>
            </a:r>
            <a:r>
              <a:rPr lang="fr-FR" sz="2400" b="1" dirty="0" smtClean="0">
                <a:solidFill>
                  <a:srgbClr val="40822E"/>
                </a:solidFill>
              </a:rPr>
              <a:t> data and </a:t>
            </a:r>
            <a:r>
              <a:rPr lang="fr-FR" sz="2400" b="1" dirty="0" err="1" smtClean="0">
                <a:solidFill>
                  <a:srgbClr val="40822E"/>
                </a:solidFill>
              </a:rPr>
              <a:t>models</a:t>
            </a:r>
            <a:r>
              <a:rPr lang="fr-FR" sz="2400" b="1" dirty="0" smtClean="0">
                <a:solidFill>
                  <a:srgbClr val="40822E"/>
                </a:solidFill>
              </a:rPr>
              <a:t>  </a:t>
            </a:r>
          </a:p>
        </p:txBody>
      </p:sp>
    </p:spTree>
    <p:extLst>
      <p:ext uri="{BB962C8B-B14F-4D97-AF65-F5344CB8AC3E}">
        <p14:creationId xmlns:p14="http://schemas.microsoft.com/office/powerpoint/2010/main" val="316072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ccia a destra 39"/>
          <p:cNvSpPr/>
          <p:nvPr/>
        </p:nvSpPr>
        <p:spPr>
          <a:xfrm>
            <a:off x="1331640" y="3284984"/>
            <a:ext cx="5472608" cy="1224136"/>
          </a:xfrm>
          <a:prstGeom prst="rightArrow">
            <a:avLst/>
          </a:prstGeom>
          <a:solidFill>
            <a:srgbClr val="FCE9AF"/>
          </a:solidFill>
          <a:ln>
            <a:solidFill>
              <a:srgbClr val="FCE9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Freccia a destra 8"/>
          <p:cNvSpPr/>
          <p:nvPr/>
        </p:nvSpPr>
        <p:spPr>
          <a:xfrm>
            <a:off x="1331640" y="1844824"/>
            <a:ext cx="5472608" cy="1224136"/>
          </a:xfrm>
          <a:prstGeom prst="rightArrow">
            <a:avLst/>
          </a:prstGeom>
          <a:solidFill>
            <a:srgbClr val="7AEA7D"/>
          </a:solidFill>
          <a:ln>
            <a:solidFill>
              <a:srgbClr val="7AE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Rettangolo 26"/>
          <p:cNvSpPr/>
          <p:nvPr/>
        </p:nvSpPr>
        <p:spPr>
          <a:xfrm>
            <a:off x="1831039" y="1844824"/>
            <a:ext cx="4421195" cy="2808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8" name="Connettore 1 27"/>
          <p:cNvCxnSpPr>
            <a:stCxn id="27" idx="0"/>
            <a:endCxn id="27" idx="2"/>
          </p:cNvCxnSpPr>
          <p:nvPr/>
        </p:nvCxnSpPr>
        <p:spPr>
          <a:xfrm>
            <a:off x="4041637" y="1844824"/>
            <a:ext cx="0" cy="2808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a:stCxn id="27" idx="1"/>
            <a:endCxn id="27" idx="3"/>
          </p:cNvCxnSpPr>
          <p:nvPr/>
        </p:nvCxnSpPr>
        <p:spPr>
          <a:xfrm>
            <a:off x="1831039" y="3248852"/>
            <a:ext cx="4421195"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1119076" y="1340768"/>
            <a:ext cx="2805187" cy="338554"/>
          </a:xfrm>
          <a:prstGeom prst="rect">
            <a:avLst/>
          </a:prstGeom>
          <a:noFill/>
        </p:spPr>
        <p:txBody>
          <a:bodyPr wrap="square" rtlCol="0">
            <a:spAutoFit/>
          </a:bodyPr>
          <a:lstStyle/>
          <a:p>
            <a:pPr algn="ctr"/>
            <a:r>
              <a:rPr lang="en-US" sz="1600" dirty="0" smtClean="0"/>
              <a:t>Fresh mass</a:t>
            </a:r>
            <a:endParaRPr lang="en-US" sz="1600" dirty="0"/>
          </a:p>
        </p:txBody>
      </p:sp>
      <p:sp>
        <p:nvSpPr>
          <p:cNvPr id="31" name="CasellaDiTesto 30"/>
          <p:cNvSpPr txBox="1"/>
          <p:nvPr/>
        </p:nvSpPr>
        <p:spPr>
          <a:xfrm>
            <a:off x="3783372" y="1349497"/>
            <a:ext cx="2805187" cy="338554"/>
          </a:xfrm>
          <a:prstGeom prst="rect">
            <a:avLst/>
          </a:prstGeom>
          <a:noFill/>
        </p:spPr>
        <p:txBody>
          <a:bodyPr wrap="square" rtlCol="0">
            <a:spAutoFit/>
          </a:bodyPr>
          <a:lstStyle/>
          <a:p>
            <a:pPr algn="ctr"/>
            <a:r>
              <a:rPr lang="en-US" sz="1600" dirty="0" smtClean="0"/>
              <a:t>Dry mass</a:t>
            </a:r>
            <a:endParaRPr lang="en-US" sz="1600" dirty="0"/>
          </a:p>
        </p:txBody>
      </p:sp>
      <p:sp>
        <p:nvSpPr>
          <p:cNvPr id="32" name="CasellaDiTesto 31"/>
          <p:cNvSpPr txBox="1"/>
          <p:nvPr/>
        </p:nvSpPr>
        <p:spPr>
          <a:xfrm>
            <a:off x="303262" y="2225084"/>
            <a:ext cx="1430756" cy="338554"/>
          </a:xfrm>
          <a:prstGeom prst="rect">
            <a:avLst/>
          </a:prstGeom>
          <a:noFill/>
        </p:spPr>
        <p:txBody>
          <a:bodyPr wrap="square" rtlCol="0">
            <a:spAutoFit/>
          </a:bodyPr>
          <a:lstStyle/>
          <a:p>
            <a:pPr algn="ctr"/>
            <a:r>
              <a:rPr lang="en-US" sz="1600" dirty="0" smtClean="0"/>
              <a:t>Control</a:t>
            </a:r>
            <a:endParaRPr lang="en-US" sz="1600" dirty="0"/>
          </a:p>
        </p:txBody>
      </p:sp>
      <p:sp>
        <p:nvSpPr>
          <p:cNvPr id="33" name="CasellaDiTesto 32"/>
          <p:cNvSpPr txBox="1"/>
          <p:nvPr/>
        </p:nvSpPr>
        <p:spPr>
          <a:xfrm>
            <a:off x="0" y="3516377"/>
            <a:ext cx="1734018" cy="338554"/>
          </a:xfrm>
          <a:prstGeom prst="rect">
            <a:avLst/>
          </a:prstGeom>
          <a:noFill/>
        </p:spPr>
        <p:txBody>
          <a:bodyPr wrap="square" rtlCol="0">
            <a:spAutoFit/>
          </a:bodyPr>
          <a:lstStyle/>
          <a:p>
            <a:pPr algn="ctr"/>
            <a:r>
              <a:rPr lang="en-US" sz="1600" dirty="0" smtClean="0"/>
              <a:t>Water Deficit</a:t>
            </a:r>
            <a:endParaRPr lang="en-US" sz="1600" dirty="0"/>
          </a:p>
        </p:txBody>
      </p:sp>
      <mc:AlternateContent xmlns:mc="http://schemas.openxmlformats.org/markup-compatibility/2006" xmlns:a14="http://schemas.microsoft.com/office/drawing/2010/main">
        <mc:Choice Requires="a14">
          <p:sp>
            <p:nvSpPr>
              <p:cNvPr id="34" name="Rettangolo 33"/>
              <p:cNvSpPr/>
              <p:nvPr/>
            </p:nvSpPr>
            <p:spPr>
              <a:xfrm>
                <a:off x="1929947" y="2225084"/>
                <a:ext cx="1990844" cy="3951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𝑁𝑅𝑀𝑆</m:t>
                      </m:r>
                      <m:sSub>
                        <m:sSubPr>
                          <m:ctrlPr>
                            <a:rPr lang="it-IT" sz="1600" i="1">
                              <a:latin typeface="Cambria Math"/>
                            </a:rPr>
                          </m:ctrlPr>
                        </m:sSubPr>
                        <m:e>
                          <m:sSub>
                            <m:sSubPr>
                              <m:ctrlPr>
                                <a:rPr lang="it-IT" sz="1600" i="1">
                                  <a:latin typeface="Cambria Math"/>
                                </a:rPr>
                              </m:ctrlPr>
                            </m:sSubPr>
                            <m:e>
                              <m:r>
                                <a:rPr lang="en-US" sz="1600" i="1">
                                  <a:latin typeface="Cambria Math"/>
                                </a:rPr>
                                <m:t>𝐸</m:t>
                              </m:r>
                            </m:e>
                            <m:sub>
                              <m:r>
                                <a:rPr lang="it-IT" sz="1600" b="0" i="1" smtClean="0">
                                  <a:latin typeface="Cambria Math"/>
                                </a:rPr>
                                <m:t>𝑓𝑟𝑒𝑠</m:t>
                              </m:r>
                              <m:r>
                                <a:rPr lang="it-IT" sz="1600" b="0" i="1" smtClean="0">
                                  <a:latin typeface="Cambria Math"/>
                                </a:rPr>
                                <m:t>h</m:t>
                              </m:r>
                            </m:sub>
                          </m:sSub>
                        </m:e>
                        <m:sub>
                          <m:r>
                            <a:rPr lang="en-US" sz="1600" i="1">
                              <a:latin typeface="Cambria Math"/>
                            </a:rPr>
                            <m:t>𝐶</m:t>
                          </m:r>
                        </m:sub>
                      </m:sSub>
                    </m:oMath>
                  </m:oMathPara>
                </a14:m>
                <a:endParaRPr lang="en-GB" sz="1600" dirty="0"/>
              </a:p>
            </p:txBody>
          </p:sp>
        </mc:Choice>
        <mc:Fallback xmlns="">
          <p:sp>
            <p:nvSpPr>
              <p:cNvPr id="34" name="Rettangolo 33"/>
              <p:cNvSpPr>
                <a:spLocks noRot="1" noChangeAspect="1" noMove="1" noResize="1" noEditPoints="1" noAdjustHandles="1" noChangeArrowheads="1" noChangeShapeType="1" noTextEdit="1"/>
              </p:cNvSpPr>
              <p:nvPr/>
            </p:nvSpPr>
            <p:spPr>
              <a:xfrm>
                <a:off x="1929947" y="2225084"/>
                <a:ext cx="1990844" cy="395108"/>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ttangolo 34"/>
              <p:cNvSpPr/>
              <p:nvPr/>
            </p:nvSpPr>
            <p:spPr>
              <a:xfrm>
                <a:off x="4287369" y="2185265"/>
                <a:ext cx="1797190" cy="3942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𝑁𝑅𝑀𝑆</m:t>
                      </m:r>
                      <m:sSub>
                        <m:sSubPr>
                          <m:ctrlPr>
                            <a:rPr lang="it-IT" sz="1600" i="1">
                              <a:latin typeface="Cambria Math"/>
                            </a:rPr>
                          </m:ctrlPr>
                        </m:sSubPr>
                        <m:e>
                          <m:sSub>
                            <m:sSubPr>
                              <m:ctrlPr>
                                <a:rPr lang="it-IT" sz="1600" i="1">
                                  <a:latin typeface="Cambria Math"/>
                                </a:rPr>
                              </m:ctrlPr>
                            </m:sSubPr>
                            <m:e>
                              <m:r>
                                <a:rPr lang="en-US" sz="1600" i="1">
                                  <a:latin typeface="Cambria Math"/>
                                </a:rPr>
                                <m:t>𝐸</m:t>
                              </m:r>
                            </m:e>
                            <m:sub>
                              <m:r>
                                <a:rPr lang="it-IT" sz="1600" b="0" i="1" smtClean="0">
                                  <a:latin typeface="Cambria Math"/>
                                </a:rPr>
                                <m:t>𝑑𝑟𝑦</m:t>
                              </m:r>
                            </m:sub>
                          </m:sSub>
                        </m:e>
                        <m:sub>
                          <m:r>
                            <a:rPr lang="en-US" sz="1600" i="1">
                              <a:latin typeface="Cambria Math"/>
                            </a:rPr>
                            <m:t>𝐶</m:t>
                          </m:r>
                        </m:sub>
                      </m:sSub>
                    </m:oMath>
                  </m:oMathPara>
                </a14:m>
                <a:endParaRPr lang="en-GB" sz="1600" dirty="0"/>
              </a:p>
            </p:txBody>
          </p:sp>
        </mc:Choice>
        <mc:Fallback xmlns="">
          <p:sp>
            <p:nvSpPr>
              <p:cNvPr id="35" name="Rettangolo 34"/>
              <p:cNvSpPr>
                <a:spLocks noRot="1" noChangeAspect="1" noMove="1" noResize="1" noEditPoints="1" noAdjustHandles="1" noChangeArrowheads="1" noChangeShapeType="1" noTextEdit="1"/>
              </p:cNvSpPr>
              <p:nvPr/>
            </p:nvSpPr>
            <p:spPr>
              <a:xfrm>
                <a:off x="4287369" y="2185265"/>
                <a:ext cx="1797190" cy="394275"/>
              </a:xfrm>
              <a:prstGeom prst="rect">
                <a:avLst/>
              </a:prstGeom>
              <a:blipFill rotWithShape="1">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ttangolo 35"/>
              <p:cNvSpPr/>
              <p:nvPr/>
            </p:nvSpPr>
            <p:spPr>
              <a:xfrm>
                <a:off x="1813676" y="3661352"/>
                <a:ext cx="2223387" cy="3949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𝑁𝑅𝑀𝑆</m:t>
                      </m:r>
                      <m:sSub>
                        <m:sSubPr>
                          <m:ctrlPr>
                            <a:rPr lang="it-IT" sz="1600" i="1">
                              <a:latin typeface="Cambria Math"/>
                            </a:rPr>
                          </m:ctrlPr>
                        </m:sSubPr>
                        <m:e>
                          <m:sSub>
                            <m:sSubPr>
                              <m:ctrlPr>
                                <a:rPr lang="it-IT" sz="1600" i="1">
                                  <a:latin typeface="Cambria Math"/>
                                </a:rPr>
                              </m:ctrlPr>
                            </m:sSubPr>
                            <m:e>
                              <m:r>
                                <a:rPr lang="en-US" sz="1600" i="1">
                                  <a:latin typeface="Cambria Math"/>
                                </a:rPr>
                                <m:t>𝐸</m:t>
                              </m:r>
                            </m:e>
                            <m:sub>
                              <m:r>
                                <a:rPr lang="it-IT" sz="1600" b="0" i="1" smtClean="0">
                                  <a:latin typeface="Cambria Math"/>
                                </a:rPr>
                                <m:t>𝑓𝑟𝑒𝑠</m:t>
                              </m:r>
                              <m:r>
                                <a:rPr lang="it-IT" sz="1600" b="0" i="1" smtClean="0">
                                  <a:latin typeface="Cambria Math"/>
                                </a:rPr>
                                <m:t>h</m:t>
                              </m:r>
                            </m:sub>
                          </m:sSub>
                        </m:e>
                        <m:sub>
                          <m:r>
                            <a:rPr lang="it-IT" sz="1600" b="0" i="1" smtClean="0">
                              <a:latin typeface="Cambria Math"/>
                            </a:rPr>
                            <m:t>𝑊𝐷</m:t>
                          </m:r>
                        </m:sub>
                      </m:sSub>
                    </m:oMath>
                  </m:oMathPara>
                </a14:m>
                <a:endParaRPr lang="en-GB" sz="1600" dirty="0"/>
              </a:p>
            </p:txBody>
          </p:sp>
        </mc:Choice>
        <mc:Fallback xmlns="">
          <p:sp>
            <p:nvSpPr>
              <p:cNvPr id="36" name="Rettangolo 35"/>
              <p:cNvSpPr>
                <a:spLocks noRot="1" noChangeAspect="1" noMove="1" noResize="1" noEditPoints="1" noAdjustHandles="1" noChangeArrowheads="1" noChangeShapeType="1" noTextEdit="1"/>
              </p:cNvSpPr>
              <p:nvPr/>
            </p:nvSpPr>
            <p:spPr>
              <a:xfrm>
                <a:off x="1813676" y="3661352"/>
                <a:ext cx="2223387" cy="394916"/>
              </a:xfrm>
              <a:prstGeom prst="rect">
                <a:avLst/>
              </a:prstGeom>
              <a:blipFill rotWithShape="1">
                <a:blip r:embed="rId5"/>
                <a:stretch>
                  <a:fillRect b="-1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ttangolo 36"/>
              <p:cNvSpPr/>
              <p:nvPr/>
            </p:nvSpPr>
            <p:spPr>
              <a:xfrm>
                <a:off x="4171098" y="3661352"/>
                <a:ext cx="2029733" cy="3940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a:rPr>
                        <m:t>𝑁𝑅𝑀𝑆</m:t>
                      </m:r>
                      <m:sSub>
                        <m:sSubPr>
                          <m:ctrlPr>
                            <a:rPr lang="it-IT" sz="1600" i="1">
                              <a:latin typeface="Cambria Math"/>
                            </a:rPr>
                          </m:ctrlPr>
                        </m:sSubPr>
                        <m:e>
                          <m:sSub>
                            <m:sSubPr>
                              <m:ctrlPr>
                                <a:rPr lang="it-IT" sz="1600" i="1" smtClean="0">
                                  <a:latin typeface="Cambria Math"/>
                                </a:rPr>
                              </m:ctrlPr>
                            </m:sSubPr>
                            <m:e>
                              <m:r>
                                <a:rPr lang="en-US" sz="1600" i="1">
                                  <a:latin typeface="Cambria Math"/>
                                </a:rPr>
                                <m:t>𝐸</m:t>
                              </m:r>
                            </m:e>
                            <m:sub>
                              <m:r>
                                <a:rPr lang="it-IT" sz="1600" b="0" i="1" smtClean="0">
                                  <a:latin typeface="Cambria Math"/>
                                </a:rPr>
                                <m:t>𝑑𝑟𝑦</m:t>
                              </m:r>
                            </m:sub>
                          </m:sSub>
                        </m:e>
                        <m:sub>
                          <m:r>
                            <a:rPr lang="it-IT" sz="1600" b="0" i="1" smtClean="0">
                              <a:latin typeface="Cambria Math"/>
                            </a:rPr>
                            <m:t>𝑊𝐷</m:t>
                          </m:r>
                        </m:sub>
                      </m:sSub>
                    </m:oMath>
                  </m:oMathPara>
                </a14:m>
                <a:endParaRPr lang="en-GB" sz="1600" dirty="0"/>
              </a:p>
            </p:txBody>
          </p:sp>
        </mc:Choice>
        <mc:Fallback xmlns="">
          <p:sp>
            <p:nvSpPr>
              <p:cNvPr id="37" name="Rettangolo 36"/>
              <p:cNvSpPr>
                <a:spLocks noRot="1" noChangeAspect="1" noMove="1" noResize="1" noEditPoints="1" noAdjustHandles="1" noChangeArrowheads="1" noChangeShapeType="1" noTextEdit="1"/>
              </p:cNvSpPr>
              <p:nvPr/>
            </p:nvSpPr>
            <p:spPr>
              <a:xfrm>
                <a:off x="4171098" y="3661352"/>
                <a:ext cx="2029733" cy="394082"/>
              </a:xfrm>
              <a:prstGeom prst="rect">
                <a:avLst/>
              </a:prstGeom>
              <a:blipFill rotWithShape="1">
                <a:blip r:embed="rId6"/>
                <a:stretch>
                  <a:fillRect b="-156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ttangolo 37"/>
              <p:cNvSpPr/>
              <p:nvPr/>
            </p:nvSpPr>
            <p:spPr>
              <a:xfrm>
                <a:off x="6444208" y="2225084"/>
                <a:ext cx="2699791" cy="3703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a:rPr>
                          </m:ctrlPr>
                        </m:sSubPr>
                        <m:e>
                          <m:r>
                            <a:rPr lang="it-IT" sz="1600" b="0" i="1" smtClean="0">
                              <a:latin typeface="Cambria Math"/>
                            </a:rPr>
                            <m:t>𝑓</m:t>
                          </m:r>
                        </m:e>
                        <m:sub>
                          <m:r>
                            <a:rPr lang="it-IT" sz="1600" b="0" i="1" smtClean="0">
                              <a:latin typeface="Cambria Math"/>
                            </a:rPr>
                            <m:t>1</m:t>
                          </m:r>
                        </m:sub>
                      </m:sSub>
                      <m:r>
                        <a:rPr lang="it-IT" sz="1600" i="1">
                          <a:latin typeface="Cambria Math"/>
                        </a:rPr>
                        <m:t>=</m:t>
                      </m:r>
                      <m:acc>
                        <m:accPr>
                          <m:chr m:val="̅"/>
                          <m:ctrlPr>
                            <a:rPr lang="it-IT" sz="1600" b="0" i="1" smtClean="0">
                              <a:latin typeface="Cambria Math"/>
                            </a:rPr>
                          </m:ctrlPr>
                        </m:accPr>
                        <m:e>
                          <m:r>
                            <a:rPr lang="en-US" sz="1600" i="1">
                              <a:latin typeface="Cambria Math"/>
                            </a:rPr>
                            <m:t>𝑁𝑅𝑀𝑆</m:t>
                          </m:r>
                          <m:sSub>
                            <m:sSubPr>
                              <m:ctrlPr>
                                <a:rPr lang="it-IT" sz="1600" i="1">
                                  <a:latin typeface="Cambria Math"/>
                                </a:rPr>
                              </m:ctrlPr>
                            </m:sSubPr>
                            <m:e>
                              <m:r>
                                <a:rPr lang="fr-FR" sz="1600" i="1">
                                  <a:latin typeface="Cambria Math"/>
                                </a:rPr>
                                <m:t>𝐸</m:t>
                              </m:r>
                            </m:e>
                            <m:sub>
                              <m:r>
                                <a:rPr lang="en-US" sz="1600" i="1">
                                  <a:latin typeface="Cambria Math"/>
                                </a:rPr>
                                <m:t>𝐶</m:t>
                              </m:r>
                            </m:sub>
                          </m:sSub>
                          <m:r>
                            <m:rPr>
                              <m:nor/>
                            </m:rPr>
                            <a:rPr lang="en-GB" sz="1600" dirty="0"/>
                            <m:t> </m:t>
                          </m:r>
                        </m:e>
                      </m:acc>
                    </m:oMath>
                  </m:oMathPara>
                </a14:m>
                <a:endParaRPr lang="en-GB" sz="1600" dirty="0"/>
              </a:p>
            </p:txBody>
          </p:sp>
        </mc:Choice>
        <mc:Fallback xmlns="">
          <p:sp>
            <p:nvSpPr>
              <p:cNvPr id="38" name="Rettangolo 37"/>
              <p:cNvSpPr>
                <a:spLocks noRot="1" noChangeAspect="1" noMove="1" noResize="1" noEditPoints="1" noAdjustHandles="1" noChangeArrowheads="1" noChangeShapeType="1" noTextEdit="1"/>
              </p:cNvSpPr>
              <p:nvPr/>
            </p:nvSpPr>
            <p:spPr>
              <a:xfrm>
                <a:off x="6444208" y="2225084"/>
                <a:ext cx="2699791" cy="370358"/>
              </a:xfrm>
              <a:prstGeom prst="rect">
                <a:avLst/>
              </a:prstGeom>
              <a:blipFill rotWithShape="1">
                <a:blip r:embed="rId7"/>
                <a:stretch>
                  <a:fillRect b="-327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ttangolo 38"/>
              <p:cNvSpPr/>
              <p:nvPr/>
            </p:nvSpPr>
            <p:spPr>
              <a:xfrm>
                <a:off x="6252234" y="3660903"/>
                <a:ext cx="2891765" cy="61657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latin typeface="Cambria Math"/>
                            </a:rPr>
                          </m:ctrlPr>
                        </m:sSubPr>
                        <m:e>
                          <m:r>
                            <a:rPr lang="it-IT" sz="1600" b="0" i="1" smtClean="0">
                              <a:latin typeface="Cambria Math"/>
                            </a:rPr>
                            <m:t>𝑓</m:t>
                          </m:r>
                        </m:e>
                        <m:sub>
                          <m:r>
                            <a:rPr lang="it-IT" sz="1600" b="0" i="1" smtClean="0">
                              <a:latin typeface="Cambria Math"/>
                            </a:rPr>
                            <m:t>2</m:t>
                          </m:r>
                        </m:sub>
                      </m:sSub>
                      <m:r>
                        <a:rPr lang="it-IT" sz="1600" b="0" i="1" smtClean="0">
                          <a:latin typeface="Cambria Math"/>
                        </a:rPr>
                        <m:t>=</m:t>
                      </m:r>
                      <m:acc>
                        <m:accPr>
                          <m:chr m:val="̅"/>
                          <m:ctrlPr>
                            <a:rPr lang="it-IT" sz="1600" i="1">
                              <a:latin typeface="Cambria Math"/>
                            </a:rPr>
                          </m:ctrlPr>
                        </m:accPr>
                        <m:e>
                          <m:r>
                            <a:rPr lang="en-US" sz="1600" i="1">
                              <a:latin typeface="Cambria Math"/>
                            </a:rPr>
                            <m:t>𝑁𝑅𝑀𝑆</m:t>
                          </m:r>
                          <m:sSub>
                            <m:sSubPr>
                              <m:ctrlPr>
                                <a:rPr lang="it-IT" sz="1600" i="1">
                                  <a:latin typeface="Cambria Math"/>
                                </a:rPr>
                              </m:ctrlPr>
                            </m:sSubPr>
                            <m:e>
                              <m:r>
                                <a:rPr lang="fr-FR" sz="1600" i="1">
                                  <a:latin typeface="Cambria Math"/>
                                </a:rPr>
                                <m:t>𝐸</m:t>
                              </m:r>
                            </m:e>
                            <m:sub>
                              <m:r>
                                <a:rPr lang="it-IT" sz="1600" b="0" i="1" smtClean="0">
                                  <a:latin typeface="Cambria Math"/>
                                </a:rPr>
                                <m:t>𝑊𝐷</m:t>
                              </m:r>
                            </m:sub>
                          </m:sSub>
                          <m:r>
                            <m:rPr>
                              <m:nor/>
                            </m:rPr>
                            <a:rPr lang="en-GB" sz="1600" dirty="0"/>
                            <m:t> </m:t>
                          </m:r>
                        </m:e>
                      </m:acc>
                    </m:oMath>
                  </m:oMathPara>
                </a14:m>
                <a:endParaRPr lang="en-GB" sz="1600" dirty="0"/>
              </a:p>
              <a:p>
                <a:endParaRPr lang="en-GB" sz="1600" dirty="0"/>
              </a:p>
            </p:txBody>
          </p:sp>
        </mc:Choice>
        <mc:Fallback xmlns="">
          <p:sp>
            <p:nvSpPr>
              <p:cNvPr id="39" name="Rettangolo 38"/>
              <p:cNvSpPr>
                <a:spLocks noRot="1" noChangeAspect="1" noMove="1" noResize="1" noEditPoints="1" noAdjustHandles="1" noChangeArrowheads="1" noChangeShapeType="1" noTextEdit="1"/>
              </p:cNvSpPr>
              <p:nvPr/>
            </p:nvSpPr>
            <p:spPr>
              <a:xfrm>
                <a:off x="6252234" y="3660903"/>
                <a:ext cx="2891765" cy="616579"/>
              </a:xfrm>
              <a:prstGeom prst="rect">
                <a:avLst/>
              </a:prstGeom>
              <a:blipFill rotWithShape="1">
                <a:blip r:embed="rId8"/>
                <a:stretch>
                  <a:fillRect/>
                </a:stretch>
              </a:blipFill>
            </p:spPr>
            <p:txBody>
              <a:bodyPr/>
              <a:lstStyle/>
              <a:p>
                <a:r>
                  <a:rPr lang="fr-FR">
                    <a:noFill/>
                  </a:rPr>
                  <a:t> </a:t>
                </a:r>
              </a:p>
            </p:txBody>
          </p:sp>
        </mc:Fallback>
      </mc:AlternateContent>
      <p:sp>
        <p:nvSpPr>
          <p:cNvPr id="12" name="CasellaDiTesto 11"/>
          <p:cNvSpPr txBox="1"/>
          <p:nvPr/>
        </p:nvSpPr>
        <p:spPr>
          <a:xfrm>
            <a:off x="6510499" y="4563508"/>
            <a:ext cx="2376264" cy="338554"/>
          </a:xfrm>
          <a:prstGeom prst="rect">
            <a:avLst/>
          </a:prstGeom>
          <a:noFill/>
        </p:spPr>
        <p:txBody>
          <a:bodyPr wrap="square" rtlCol="0">
            <a:spAutoFit/>
          </a:bodyPr>
          <a:lstStyle/>
          <a:p>
            <a:pPr algn="ctr"/>
            <a:r>
              <a:rPr lang="en-US" sz="1600" dirty="0" smtClean="0"/>
              <a:t>MEAN NRMSE</a:t>
            </a:r>
            <a:endParaRPr lang="en-US" sz="1600" dirty="0"/>
          </a:p>
        </p:txBody>
      </p:sp>
      <p:sp>
        <p:nvSpPr>
          <p:cNvPr id="3" name="Espace réservé du numéro de diapositive 2"/>
          <p:cNvSpPr>
            <a:spLocks noGrp="1"/>
          </p:cNvSpPr>
          <p:nvPr>
            <p:ph type="sldNum" sz="quarter" idx="12"/>
          </p:nvPr>
        </p:nvSpPr>
        <p:spPr/>
        <p:txBody>
          <a:bodyPr/>
          <a:lstStyle/>
          <a:p>
            <a:fld id="{90C27C61-35F6-4757-AB6B-E5250E85790B}" type="slidenum">
              <a:rPr lang="fr-FR" sz="1600" smtClean="0"/>
              <a:t>21</a:t>
            </a:fld>
            <a:endParaRPr lang="fr-FR" sz="1600"/>
          </a:p>
        </p:txBody>
      </p:sp>
      <p:sp>
        <p:nvSpPr>
          <p:cNvPr id="21"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a:t>
            </a:r>
            <a:r>
              <a:rPr lang="fr-FR" sz="2400" b="1" dirty="0" smtClean="0">
                <a:solidFill>
                  <a:schemeClr val="bg1"/>
                </a:solidFill>
                <a:latin typeface="+mj-lt"/>
              </a:rPr>
              <a:t>tomate/stress   </a:t>
            </a:r>
            <a:endParaRPr lang="fr-FR" sz="2400" b="1" dirty="0">
              <a:solidFill>
                <a:schemeClr val="bg1"/>
              </a:solidFill>
              <a:latin typeface="+mj-lt"/>
            </a:endParaRPr>
          </a:p>
        </p:txBody>
      </p:sp>
      <p:sp>
        <p:nvSpPr>
          <p:cNvPr id="22" name="Rectangle 21"/>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Model calibration</a:t>
            </a:r>
          </a:p>
        </p:txBody>
      </p:sp>
    </p:spTree>
    <p:extLst>
      <p:ext uri="{BB962C8B-B14F-4D97-AF65-F5344CB8AC3E}">
        <p14:creationId xmlns:p14="http://schemas.microsoft.com/office/powerpoint/2010/main" val="280585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4572000" y="6237312"/>
            <a:ext cx="1944216"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3" name="Segnaposto contenuto 2"/>
          <p:cNvSpPr>
            <a:spLocks noGrp="1"/>
          </p:cNvSpPr>
          <p:nvPr>
            <p:ph sz="quarter" idx="1"/>
          </p:nvPr>
        </p:nvSpPr>
        <p:spPr>
          <a:xfrm>
            <a:off x="457200" y="1219200"/>
            <a:ext cx="8229600" cy="481608"/>
          </a:xfrm>
        </p:spPr>
        <p:txBody>
          <a:bodyPr>
            <a:normAutofit/>
          </a:bodyPr>
          <a:lstStyle/>
          <a:p>
            <a:pPr marL="0" indent="0">
              <a:buNone/>
            </a:pPr>
            <a:r>
              <a:rPr lang="en-GB" sz="1800" b="1" dirty="0" smtClean="0">
                <a:solidFill>
                  <a:srgbClr val="FF0000"/>
                </a:solidFill>
              </a:rPr>
              <a:t>Parental line </a:t>
            </a:r>
            <a:r>
              <a:rPr lang="en-GB" sz="1800" b="1" dirty="0" err="1" smtClean="0">
                <a:solidFill>
                  <a:srgbClr val="FF0000"/>
                </a:solidFill>
              </a:rPr>
              <a:t>Cervil</a:t>
            </a:r>
            <a:endParaRPr lang="en-GB" sz="1800" b="1" dirty="0">
              <a:solidFill>
                <a:srgbClr val="FF0000"/>
              </a:solidFill>
            </a:endParaRPr>
          </a:p>
        </p:txBody>
      </p:sp>
      <p:pic>
        <p:nvPicPr>
          <p:cNvPr id="2050" name="Picture 2" descr="C:\Users\Dario\Dropbox\INRA\ModelloTomato\Tomsec_drop\Tomsec\optimizations\output\allgenotype\Cervil\GR_SIMvsOBS_Cervil.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3529" b="5709"/>
          <a:stretch/>
        </p:blipFill>
        <p:spPr bwMode="auto">
          <a:xfrm>
            <a:off x="1737420" y="1573197"/>
            <a:ext cx="5138836" cy="466411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2555776" y="1484784"/>
            <a:ext cx="1152128" cy="37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a:t>
            </a:r>
            <a:endParaRPr lang="en-GB" sz="1400" dirty="0">
              <a:solidFill>
                <a:schemeClr val="tx1"/>
              </a:solidFill>
            </a:endParaRPr>
          </a:p>
        </p:txBody>
      </p:sp>
      <p:sp>
        <p:nvSpPr>
          <p:cNvPr id="7" name="CasellaDiTesto 6"/>
          <p:cNvSpPr txBox="1"/>
          <p:nvPr/>
        </p:nvSpPr>
        <p:spPr>
          <a:xfrm>
            <a:off x="2591780" y="3882650"/>
            <a:ext cx="936104"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10" name="CasellaDiTesto 9"/>
          <p:cNvSpPr txBox="1"/>
          <p:nvPr/>
        </p:nvSpPr>
        <p:spPr>
          <a:xfrm>
            <a:off x="5004048" y="3882649"/>
            <a:ext cx="936104"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11" name="CasellaDiTesto 10"/>
          <p:cNvSpPr txBox="1"/>
          <p:nvPr/>
        </p:nvSpPr>
        <p:spPr>
          <a:xfrm>
            <a:off x="2051720" y="6237311"/>
            <a:ext cx="2016224"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9" name="Rettangolo 8"/>
          <p:cNvSpPr/>
          <p:nvPr/>
        </p:nvSpPr>
        <p:spPr>
          <a:xfrm>
            <a:off x="4042100" y="1501410"/>
            <a:ext cx="504056" cy="307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5040052" y="1465406"/>
            <a:ext cx="1008112" cy="37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WD</a:t>
            </a:r>
            <a:endParaRPr lang="en-GB" sz="1400" dirty="0">
              <a:solidFill>
                <a:schemeClr val="tx1"/>
              </a:solidFill>
            </a:endParaRPr>
          </a:p>
        </p:txBody>
      </p:sp>
      <p:sp>
        <p:nvSpPr>
          <p:cNvPr id="15" name="Rettangolo 14"/>
          <p:cNvSpPr/>
          <p:nvPr/>
        </p:nvSpPr>
        <p:spPr>
          <a:xfrm>
            <a:off x="2202517" y="1865592"/>
            <a:ext cx="1714630" cy="20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8.65 % </a:t>
            </a:r>
            <a:endParaRPr lang="en-GB" sz="1400" dirty="0">
              <a:solidFill>
                <a:schemeClr val="tx1"/>
              </a:solidFill>
            </a:endParaRPr>
          </a:p>
        </p:txBody>
      </p:sp>
      <p:sp>
        <p:nvSpPr>
          <p:cNvPr id="16" name="Rettangolo 15"/>
          <p:cNvSpPr/>
          <p:nvPr/>
        </p:nvSpPr>
        <p:spPr>
          <a:xfrm>
            <a:off x="4848954" y="1862994"/>
            <a:ext cx="1714630" cy="20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9.42 % </a:t>
            </a:r>
            <a:endParaRPr lang="en-GB" sz="1400" dirty="0">
              <a:solidFill>
                <a:schemeClr val="tx1"/>
              </a:solidFill>
            </a:endParaRPr>
          </a:p>
        </p:txBody>
      </p:sp>
      <p:sp>
        <p:nvSpPr>
          <p:cNvPr id="17" name="Rettangolo 16"/>
          <p:cNvSpPr/>
          <p:nvPr/>
        </p:nvSpPr>
        <p:spPr>
          <a:xfrm>
            <a:off x="2202517" y="4268847"/>
            <a:ext cx="1714630" cy="20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9.08 % </a:t>
            </a:r>
            <a:endParaRPr lang="en-GB" sz="1400" dirty="0">
              <a:solidFill>
                <a:schemeClr val="tx1"/>
              </a:solidFill>
            </a:endParaRPr>
          </a:p>
        </p:txBody>
      </p:sp>
      <p:sp>
        <p:nvSpPr>
          <p:cNvPr id="18" name="Rettangolo 17"/>
          <p:cNvSpPr/>
          <p:nvPr/>
        </p:nvSpPr>
        <p:spPr>
          <a:xfrm>
            <a:off x="4614785" y="4249380"/>
            <a:ext cx="1714630" cy="20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8.29 % </a:t>
            </a:r>
            <a:endParaRPr lang="en-GB" sz="1400" dirty="0">
              <a:solidFill>
                <a:schemeClr val="tx1"/>
              </a:solidFill>
            </a:endParaRPr>
          </a:p>
        </p:txBody>
      </p:sp>
      <p:sp>
        <p:nvSpPr>
          <p:cNvPr id="19" name="CasellaDiTesto 18"/>
          <p:cNvSpPr txBox="1"/>
          <p:nvPr/>
        </p:nvSpPr>
        <p:spPr>
          <a:xfrm rot="16200000">
            <a:off x="969702" y="2689951"/>
            <a:ext cx="1538625" cy="307777"/>
          </a:xfrm>
          <a:prstGeom prst="rect">
            <a:avLst/>
          </a:prstGeom>
          <a:solidFill>
            <a:schemeClr val="bg1"/>
          </a:solidFill>
        </p:spPr>
        <p:txBody>
          <a:bodyPr wrap="square" rtlCol="0">
            <a:spAutoFit/>
          </a:bodyPr>
          <a:lstStyle/>
          <a:p>
            <a:pPr algn="ctr"/>
            <a:r>
              <a:rPr lang="en-GB" sz="1400" dirty="0" smtClean="0"/>
              <a:t>Fresh weight [g]</a:t>
            </a:r>
            <a:endParaRPr lang="en-GB" sz="1400" dirty="0"/>
          </a:p>
        </p:txBody>
      </p:sp>
      <p:sp>
        <p:nvSpPr>
          <p:cNvPr id="20" name="CasellaDiTesto 19"/>
          <p:cNvSpPr txBox="1"/>
          <p:nvPr/>
        </p:nvSpPr>
        <p:spPr>
          <a:xfrm rot="16200000">
            <a:off x="3497278" y="2686141"/>
            <a:ext cx="1531005" cy="307777"/>
          </a:xfrm>
          <a:prstGeom prst="rect">
            <a:avLst/>
          </a:prstGeom>
          <a:solidFill>
            <a:schemeClr val="bg1"/>
          </a:solidFill>
        </p:spPr>
        <p:txBody>
          <a:bodyPr wrap="square" rtlCol="0">
            <a:spAutoFit/>
          </a:bodyPr>
          <a:lstStyle/>
          <a:p>
            <a:pPr algn="ctr"/>
            <a:r>
              <a:rPr lang="en-GB" sz="1400" dirty="0" smtClean="0"/>
              <a:t>Fresh weight [g]</a:t>
            </a:r>
            <a:endParaRPr lang="en-GB" sz="1400" dirty="0"/>
          </a:p>
        </p:txBody>
      </p:sp>
      <p:sp>
        <p:nvSpPr>
          <p:cNvPr id="21" name="CasellaDiTesto 20"/>
          <p:cNvSpPr txBox="1"/>
          <p:nvPr/>
        </p:nvSpPr>
        <p:spPr>
          <a:xfrm rot="16200000">
            <a:off x="3557446" y="5029846"/>
            <a:ext cx="1546537" cy="338554"/>
          </a:xfrm>
          <a:prstGeom prst="rect">
            <a:avLst/>
          </a:prstGeom>
          <a:solidFill>
            <a:schemeClr val="bg1"/>
          </a:solidFill>
        </p:spPr>
        <p:txBody>
          <a:bodyPr wrap="square" rtlCol="0">
            <a:spAutoFit/>
          </a:bodyPr>
          <a:lstStyle/>
          <a:p>
            <a:pPr algn="ctr"/>
            <a:r>
              <a:rPr lang="en-GB" sz="1600" dirty="0" smtClean="0"/>
              <a:t>Dry weight [g]</a:t>
            </a:r>
            <a:endParaRPr lang="en-GB" sz="1600" dirty="0"/>
          </a:p>
        </p:txBody>
      </p:sp>
      <p:sp>
        <p:nvSpPr>
          <p:cNvPr id="22" name="CasellaDiTesto 21"/>
          <p:cNvSpPr txBox="1"/>
          <p:nvPr/>
        </p:nvSpPr>
        <p:spPr>
          <a:xfrm rot="16200000">
            <a:off x="970290" y="5081774"/>
            <a:ext cx="1546537" cy="338554"/>
          </a:xfrm>
          <a:prstGeom prst="rect">
            <a:avLst/>
          </a:prstGeom>
          <a:solidFill>
            <a:schemeClr val="bg1"/>
          </a:solidFill>
        </p:spPr>
        <p:txBody>
          <a:bodyPr wrap="square" rtlCol="0">
            <a:spAutoFit/>
          </a:bodyPr>
          <a:lstStyle/>
          <a:p>
            <a:pPr algn="ctr"/>
            <a:r>
              <a:rPr lang="en-GB" sz="1600" dirty="0" smtClean="0"/>
              <a:t>Dry weight [g]</a:t>
            </a:r>
            <a:endParaRPr lang="en-GB" sz="1600" dirty="0"/>
          </a:p>
        </p:txBody>
      </p:sp>
      <p:sp>
        <p:nvSpPr>
          <p:cNvPr id="5" name="Espace réservé du numéro de diapositive 4"/>
          <p:cNvSpPr>
            <a:spLocks noGrp="1"/>
          </p:cNvSpPr>
          <p:nvPr>
            <p:ph type="sldNum" sz="quarter" idx="12"/>
          </p:nvPr>
        </p:nvSpPr>
        <p:spPr/>
        <p:txBody>
          <a:bodyPr/>
          <a:lstStyle/>
          <a:p>
            <a:fld id="{90C27C61-35F6-4757-AB6B-E5250E85790B}" type="slidenum">
              <a:rPr lang="fr-FR" smtClean="0"/>
              <a:t>22</a:t>
            </a:fld>
            <a:endParaRPr lang="fr-FR"/>
          </a:p>
        </p:txBody>
      </p:sp>
      <p:sp>
        <p:nvSpPr>
          <p:cNvPr id="2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a:t>
            </a:r>
            <a:r>
              <a:rPr lang="fr-FR" sz="2400" b="1" dirty="0" smtClean="0">
                <a:solidFill>
                  <a:schemeClr val="bg1"/>
                </a:solidFill>
                <a:latin typeface="+mj-lt"/>
              </a:rPr>
              <a:t>tomate/stress   </a:t>
            </a:r>
            <a:endParaRPr lang="fr-FR" sz="2400" b="1" dirty="0">
              <a:solidFill>
                <a:schemeClr val="bg1"/>
              </a:solidFill>
              <a:latin typeface="+mj-lt"/>
            </a:endParaRPr>
          </a:p>
        </p:txBody>
      </p:sp>
      <p:sp>
        <p:nvSpPr>
          <p:cNvPr id="24" name="Rectangle 23"/>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Model calibration</a:t>
            </a:r>
          </a:p>
        </p:txBody>
      </p:sp>
    </p:spTree>
    <p:extLst>
      <p:ext uri="{BB962C8B-B14F-4D97-AF65-F5344CB8AC3E}">
        <p14:creationId xmlns:p14="http://schemas.microsoft.com/office/powerpoint/2010/main" val="2443215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Dario\Dropbox\INRA\ModelloTomato\Tomsec_drop\Tomsec\optimizations\output\allgenotype\Levovil\GR_SIMvsOBS_Levovil.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3149" b="4976"/>
          <a:stretch/>
        </p:blipFill>
        <p:spPr bwMode="auto">
          <a:xfrm>
            <a:off x="1763688" y="1700808"/>
            <a:ext cx="4987486" cy="458225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728114" y="1609055"/>
            <a:ext cx="1008112" cy="307777"/>
          </a:xfrm>
          <a:prstGeom prst="rect">
            <a:avLst/>
          </a:prstGeom>
          <a:solidFill>
            <a:schemeClr val="bg1"/>
          </a:solidFill>
        </p:spPr>
        <p:txBody>
          <a:bodyPr wrap="square" rtlCol="0">
            <a:spAutoFit/>
          </a:bodyPr>
          <a:lstStyle/>
          <a:p>
            <a:pPr algn="ctr"/>
            <a:endParaRPr lang="en-GB" sz="1400" dirty="0"/>
          </a:p>
        </p:txBody>
      </p:sp>
      <p:sp>
        <p:nvSpPr>
          <p:cNvPr id="13" name="Rettangolo 12"/>
          <p:cNvSpPr/>
          <p:nvPr/>
        </p:nvSpPr>
        <p:spPr>
          <a:xfrm>
            <a:off x="2202517" y="1762944"/>
            <a:ext cx="1714630" cy="439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34 % </a:t>
            </a:r>
            <a:endParaRPr lang="en-GB" sz="1400" dirty="0">
              <a:solidFill>
                <a:schemeClr val="tx1"/>
              </a:solidFill>
            </a:endParaRPr>
          </a:p>
        </p:txBody>
      </p:sp>
      <p:sp>
        <p:nvSpPr>
          <p:cNvPr id="16" name="Rettangolo 15"/>
          <p:cNvSpPr/>
          <p:nvPr/>
        </p:nvSpPr>
        <p:spPr>
          <a:xfrm>
            <a:off x="4736226" y="1916832"/>
            <a:ext cx="1714630" cy="285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24.11 % </a:t>
            </a:r>
            <a:endParaRPr lang="en-GB" sz="1400" dirty="0">
              <a:solidFill>
                <a:schemeClr val="tx1"/>
              </a:solidFill>
            </a:endParaRPr>
          </a:p>
        </p:txBody>
      </p:sp>
      <p:sp>
        <p:nvSpPr>
          <p:cNvPr id="18" name="Rettangolo 17"/>
          <p:cNvSpPr/>
          <p:nvPr/>
        </p:nvSpPr>
        <p:spPr>
          <a:xfrm>
            <a:off x="4660505" y="4267815"/>
            <a:ext cx="1714630" cy="20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25.19 % </a:t>
            </a:r>
            <a:endParaRPr lang="en-GB" sz="1400" dirty="0">
              <a:solidFill>
                <a:schemeClr val="tx1"/>
              </a:solidFill>
            </a:endParaRPr>
          </a:p>
        </p:txBody>
      </p:sp>
      <p:sp>
        <p:nvSpPr>
          <p:cNvPr id="25" name="Segnaposto contenuto 2"/>
          <p:cNvSpPr txBox="1">
            <a:spLocks/>
          </p:cNvSpPr>
          <p:nvPr/>
        </p:nvSpPr>
        <p:spPr>
          <a:xfrm>
            <a:off x="457200" y="1219200"/>
            <a:ext cx="8229600" cy="481608"/>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GB" sz="1800" b="1" dirty="0" smtClean="0">
                <a:solidFill>
                  <a:srgbClr val="FF0000"/>
                </a:solidFill>
              </a:rPr>
              <a:t>Parental line </a:t>
            </a:r>
            <a:r>
              <a:rPr lang="en-GB" sz="1800" b="1" dirty="0" err="1" smtClean="0">
                <a:solidFill>
                  <a:srgbClr val="FF0000"/>
                </a:solidFill>
              </a:rPr>
              <a:t>Levovil</a:t>
            </a:r>
            <a:endParaRPr lang="en-GB" sz="1800" b="1" dirty="0">
              <a:solidFill>
                <a:srgbClr val="FF0000"/>
              </a:solidFill>
            </a:endParaRPr>
          </a:p>
        </p:txBody>
      </p:sp>
      <p:sp>
        <p:nvSpPr>
          <p:cNvPr id="26" name="CasellaDiTesto 25"/>
          <p:cNvSpPr txBox="1"/>
          <p:nvPr/>
        </p:nvSpPr>
        <p:spPr>
          <a:xfrm>
            <a:off x="4572000" y="6237312"/>
            <a:ext cx="1944216"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27" name="Rettangolo 26"/>
          <p:cNvSpPr/>
          <p:nvPr/>
        </p:nvSpPr>
        <p:spPr>
          <a:xfrm>
            <a:off x="2555776" y="1484784"/>
            <a:ext cx="1152128" cy="37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a:t>
            </a:r>
            <a:endParaRPr lang="en-GB" sz="1400" dirty="0">
              <a:solidFill>
                <a:schemeClr val="tx1"/>
              </a:solidFill>
            </a:endParaRPr>
          </a:p>
        </p:txBody>
      </p:sp>
      <p:sp>
        <p:nvSpPr>
          <p:cNvPr id="28" name="CasellaDiTesto 27"/>
          <p:cNvSpPr txBox="1"/>
          <p:nvPr/>
        </p:nvSpPr>
        <p:spPr>
          <a:xfrm>
            <a:off x="2051720" y="6237311"/>
            <a:ext cx="2016224"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29" name="Rettangolo 28"/>
          <p:cNvSpPr/>
          <p:nvPr/>
        </p:nvSpPr>
        <p:spPr>
          <a:xfrm>
            <a:off x="5040052" y="1465405"/>
            <a:ext cx="1008112" cy="517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WD</a:t>
            </a:r>
            <a:endParaRPr lang="en-GB" sz="1400" dirty="0">
              <a:solidFill>
                <a:schemeClr val="tx1"/>
              </a:solidFill>
            </a:endParaRPr>
          </a:p>
        </p:txBody>
      </p:sp>
      <p:sp>
        <p:nvSpPr>
          <p:cNvPr id="32" name="Rettangolo 31"/>
          <p:cNvSpPr/>
          <p:nvPr/>
        </p:nvSpPr>
        <p:spPr>
          <a:xfrm>
            <a:off x="2202517" y="4268847"/>
            <a:ext cx="1714630" cy="20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NRMSE = 15.78 % </a:t>
            </a:r>
            <a:endParaRPr lang="en-GB" sz="1400" dirty="0">
              <a:solidFill>
                <a:schemeClr val="tx1"/>
              </a:solidFill>
            </a:endParaRPr>
          </a:p>
        </p:txBody>
      </p:sp>
      <p:sp>
        <p:nvSpPr>
          <p:cNvPr id="34" name="CasellaDiTesto 33"/>
          <p:cNvSpPr txBox="1"/>
          <p:nvPr/>
        </p:nvSpPr>
        <p:spPr>
          <a:xfrm rot="16200000">
            <a:off x="969702" y="2689951"/>
            <a:ext cx="1538625" cy="307777"/>
          </a:xfrm>
          <a:prstGeom prst="rect">
            <a:avLst/>
          </a:prstGeom>
          <a:solidFill>
            <a:schemeClr val="bg1"/>
          </a:solidFill>
        </p:spPr>
        <p:txBody>
          <a:bodyPr wrap="square" rtlCol="0">
            <a:spAutoFit/>
          </a:bodyPr>
          <a:lstStyle/>
          <a:p>
            <a:pPr algn="ctr"/>
            <a:r>
              <a:rPr lang="en-GB" sz="1400" dirty="0" smtClean="0"/>
              <a:t>Fresh weight [g]</a:t>
            </a:r>
            <a:endParaRPr lang="en-GB" sz="1400" dirty="0"/>
          </a:p>
        </p:txBody>
      </p:sp>
      <p:sp>
        <p:nvSpPr>
          <p:cNvPr id="35" name="CasellaDiTesto 34"/>
          <p:cNvSpPr txBox="1"/>
          <p:nvPr/>
        </p:nvSpPr>
        <p:spPr>
          <a:xfrm rot="16200000">
            <a:off x="3497278" y="2686141"/>
            <a:ext cx="1531005" cy="307777"/>
          </a:xfrm>
          <a:prstGeom prst="rect">
            <a:avLst/>
          </a:prstGeom>
          <a:solidFill>
            <a:schemeClr val="bg1"/>
          </a:solidFill>
        </p:spPr>
        <p:txBody>
          <a:bodyPr wrap="square" rtlCol="0">
            <a:spAutoFit/>
          </a:bodyPr>
          <a:lstStyle/>
          <a:p>
            <a:pPr algn="ctr"/>
            <a:r>
              <a:rPr lang="en-GB" sz="1400" dirty="0" smtClean="0"/>
              <a:t>Fresh weight [g]</a:t>
            </a:r>
            <a:endParaRPr lang="en-GB" sz="1400" dirty="0"/>
          </a:p>
        </p:txBody>
      </p:sp>
      <p:sp>
        <p:nvSpPr>
          <p:cNvPr id="36" name="CasellaDiTesto 35"/>
          <p:cNvSpPr txBox="1"/>
          <p:nvPr/>
        </p:nvSpPr>
        <p:spPr>
          <a:xfrm rot="16200000">
            <a:off x="3489515" y="5029846"/>
            <a:ext cx="1546537" cy="338554"/>
          </a:xfrm>
          <a:prstGeom prst="rect">
            <a:avLst/>
          </a:prstGeom>
          <a:solidFill>
            <a:schemeClr val="bg1"/>
          </a:solidFill>
        </p:spPr>
        <p:txBody>
          <a:bodyPr wrap="square" rtlCol="0">
            <a:spAutoFit/>
          </a:bodyPr>
          <a:lstStyle/>
          <a:p>
            <a:pPr algn="ctr"/>
            <a:r>
              <a:rPr lang="en-GB" sz="1600" dirty="0" smtClean="0"/>
              <a:t>Dry weight [g]</a:t>
            </a:r>
            <a:endParaRPr lang="en-GB" sz="1600" dirty="0"/>
          </a:p>
        </p:txBody>
      </p:sp>
      <p:sp>
        <p:nvSpPr>
          <p:cNvPr id="37" name="CasellaDiTesto 36"/>
          <p:cNvSpPr txBox="1"/>
          <p:nvPr/>
        </p:nvSpPr>
        <p:spPr>
          <a:xfrm rot="16200000">
            <a:off x="970290" y="5081774"/>
            <a:ext cx="1546537" cy="338554"/>
          </a:xfrm>
          <a:prstGeom prst="rect">
            <a:avLst/>
          </a:prstGeom>
          <a:solidFill>
            <a:schemeClr val="bg1"/>
          </a:solidFill>
        </p:spPr>
        <p:txBody>
          <a:bodyPr wrap="square" rtlCol="0">
            <a:spAutoFit/>
          </a:bodyPr>
          <a:lstStyle/>
          <a:p>
            <a:pPr algn="ctr"/>
            <a:r>
              <a:rPr lang="en-GB" sz="1600" dirty="0" smtClean="0"/>
              <a:t>Dry weight [g]</a:t>
            </a:r>
            <a:endParaRPr lang="en-GB" sz="1600" dirty="0"/>
          </a:p>
        </p:txBody>
      </p:sp>
      <p:sp>
        <p:nvSpPr>
          <p:cNvPr id="38" name="CasellaDiTesto 37"/>
          <p:cNvSpPr txBox="1"/>
          <p:nvPr/>
        </p:nvSpPr>
        <p:spPr>
          <a:xfrm>
            <a:off x="2041529" y="3960038"/>
            <a:ext cx="2016224"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39" name="CasellaDiTesto 38"/>
          <p:cNvSpPr txBox="1"/>
          <p:nvPr/>
        </p:nvSpPr>
        <p:spPr>
          <a:xfrm>
            <a:off x="4545712" y="3960037"/>
            <a:ext cx="1944216" cy="307777"/>
          </a:xfrm>
          <a:prstGeom prst="rect">
            <a:avLst/>
          </a:prstGeom>
          <a:solidFill>
            <a:schemeClr val="bg1"/>
          </a:solidFill>
        </p:spPr>
        <p:txBody>
          <a:bodyPr wrap="square" rtlCol="0">
            <a:spAutoFit/>
          </a:bodyPr>
          <a:lstStyle/>
          <a:p>
            <a:pPr algn="ctr"/>
            <a:r>
              <a:rPr lang="en-GB" sz="1400" dirty="0" smtClean="0"/>
              <a:t>Time[h]</a:t>
            </a:r>
            <a:endParaRPr lang="en-GB" sz="1400" dirty="0"/>
          </a:p>
        </p:txBody>
      </p:sp>
      <p:sp>
        <p:nvSpPr>
          <p:cNvPr id="3" name="Espace réservé du numéro de diapositive 2"/>
          <p:cNvSpPr>
            <a:spLocks noGrp="1"/>
          </p:cNvSpPr>
          <p:nvPr>
            <p:ph type="sldNum" sz="quarter" idx="12"/>
          </p:nvPr>
        </p:nvSpPr>
        <p:spPr/>
        <p:txBody>
          <a:bodyPr/>
          <a:lstStyle/>
          <a:p>
            <a:fld id="{90C27C61-35F6-4757-AB6B-E5250E85790B}" type="slidenum">
              <a:rPr lang="fr-FR" smtClean="0"/>
              <a:t>23</a:t>
            </a:fld>
            <a:endParaRPr lang="fr-FR"/>
          </a:p>
        </p:txBody>
      </p:sp>
      <p:sp>
        <p:nvSpPr>
          <p:cNvPr id="22"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a:t>
            </a:r>
            <a:r>
              <a:rPr lang="fr-FR" sz="2400" b="1" dirty="0" smtClean="0">
                <a:solidFill>
                  <a:schemeClr val="bg1"/>
                </a:solidFill>
                <a:latin typeface="+mj-lt"/>
              </a:rPr>
              <a:t>tomate/stress   </a:t>
            </a:r>
            <a:endParaRPr lang="fr-FR" sz="2400" b="1" dirty="0">
              <a:solidFill>
                <a:schemeClr val="bg1"/>
              </a:solidFill>
              <a:latin typeface="+mj-lt"/>
            </a:endParaRPr>
          </a:p>
        </p:txBody>
      </p:sp>
      <p:sp>
        <p:nvSpPr>
          <p:cNvPr id="23" name="Rectangle 22"/>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Model calibration</a:t>
            </a:r>
          </a:p>
        </p:txBody>
      </p:sp>
    </p:spTree>
    <p:extLst>
      <p:ext uri="{BB962C8B-B14F-4D97-AF65-F5344CB8AC3E}">
        <p14:creationId xmlns:p14="http://schemas.microsoft.com/office/powerpoint/2010/main" val="1031573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457200" y="1600201"/>
            <a:ext cx="8229600" cy="2044824"/>
          </a:xfrm>
        </p:spPr>
        <p:txBody>
          <a:bodyPr>
            <a:noAutofit/>
          </a:bodyPr>
          <a:lstStyle/>
          <a:p>
            <a:r>
              <a:rPr lang="en-US" sz="2000" b="1" dirty="0" smtClean="0"/>
              <a:t>Three classes of fruit sizes</a:t>
            </a:r>
          </a:p>
          <a:p>
            <a:endParaRPr lang="en-US" sz="2000" dirty="0"/>
          </a:p>
          <a:p>
            <a:endParaRPr lang="en-US" sz="2000" dirty="0" smtClean="0"/>
          </a:p>
          <a:p>
            <a:endParaRPr lang="en-US" sz="2000" dirty="0"/>
          </a:p>
          <a:p>
            <a:endParaRPr lang="en-US" sz="2000" dirty="0" smtClean="0"/>
          </a:p>
          <a:p>
            <a:endParaRPr lang="en-US" sz="2000" b="1" dirty="0" smtClean="0"/>
          </a:p>
          <a:p>
            <a:r>
              <a:rPr lang="en-US" sz="2000" b="1" dirty="0" smtClean="0"/>
              <a:t>Objectives</a:t>
            </a:r>
            <a:r>
              <a:rPr lang="en-US" sz="2000" dirty="0" smtClean="0"/>
              <a:t> </a:t>
            </a:r>
          </a:p>
          <a:p>
            <a:endParaRPr lang="en-US" sz="2000" dirty="0"/>
          </a:p>
          <a:p>
            <a:endParaRPr lang="en-US" sz="2000" dirty="0" smtClean="0"/>
          </a:p>
          <a:p>
            <a:endParaRPr lang="en-US" sz="2000" dirty="0"/>
          </a:p>
        </p:txBody>
      </p:sp>
      <p:sp>
        <p:nvSpPr>
          <p:cNvPr id="14" name="Ovale 13"/>
          <p:cNvSpPr/>
          <p:nvPr/>
        </p:nvSpPr>
        <p:spPr>
          <a:xfrm>
            <a:off x="755576" y="2348880"/>
            <a:ext cx="711439" cy="6567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e 14"/>
          <p:cNvSpPr/>
          <p:nvPr/>
        </p:nvSpPr>
        <p:spPr>
          <a:xfrm>
            <a:off x="3635896" y="2184701"/>
            <a:ext cx="1067158" cy="9850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p:cNvSpPr/>
          <p:nvPr/>
        </p:nvSpPr>
        <p:spPr>
          <a:xfrm>
            <a:off x="6588224" y="1844824"/>
            <a:ext cx="1482165"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391215" y="2996952"/>
            <a:ext cx="1440160" cy="338554"/>
          </a:xfrm>
          <a:prstGeom prst="rect">
            <a:avLst/>
          </a:prstGeom>
          <a:noFill/>
        </p:spPr>
        <p:txBody>
          <a:bodyPr wrap="square" rtlCol="0">
            <a:spAutoFit/>
          </a:bodyPr>
          <a:lstStyle/>
          <a:p>
            <a:pPr algn="ctr"/>
            <a:r>
              <a:rPr lang="en-US" sz="1600" dirty="0" smtClean="0"/>
              <a:t>5 – 15g</a:t>
            </a:r>
            <a:endParaRPr lang="en-US" sz="1600" dirty="0"/>
          </a:p>
        </p:txBody>
      </p:sp>
      <p:sp>
        <p:nvSpPr>
          <p:cNvPr id="18" name="CasellaDiTesto 17"/>
          <p:cNvSpPr txBox="1"/>
          <p:nvPr/>
        </p:nvSpPr>
        <p:spPr>
          <a:xfrm>
            <a:off x="3368386" y="3220338"/>
            <a:ext cx="1602178" cy="338554"/>
          </a:xfrm>
          <a:prstGeom prst="rect">
            <a:avLst/>
          </a:prstGeom>
          <a:noFill/>
        </p:spPr>
        <p:txBody>
          <a:bodyPr wrap="square" rtlCol="0">
            <a:spAutoFit/>
          </a:bodyPr>
          <a:lstStyle/>
          <a:p>
            <a:pPr algn="ctr"/>
            <a:r>
              <a:rPr lang="en-US" sz="1600" dirty="0" smtClean="0"/>
              <a:t>20 – 80g</a:t>
            </a:r>
            <a:endParaRPr lang="en-US" sz="1600" dirty="0"/>
          </a:p>
        </p:txBody>
      </p:sp>
      <p:sp>
        <p:nvSpPr>
          <p:cNvPr id="19" name="CasellaDiTesto 18"/>
          <p:cNvSpPr txBox="1"/>
          <p:nvPr/>
        </p:nvSpPr>
        <p:spPr>
          <a:xfrm>
            <a:off x="6286690" y="3356992"/>
            <a:ext cx="2085232" cy="338554"/>
          </a:xfrm>
          <a:prstGeom prst="rect">
            <a:avLst/>
          </a:prstGeom>
          <a:noFill/>
        </p:spPr>
        <p:txBody>
          <a:bodyPr wrap="square" rtlCol="0">
            <a:spAutoFit/>
          </a:bodyPr>
          <a:lstStyle/>
          <a:p>
            <a:pPr algn="ctr"/>
            <a:r>
              <a:rPr lang="en-US" sz="1600" dirty="0" smtClean="0"/>
              <a:t>100 – 300g</a:t>
            </a:r>
            <a:endParaRPr lang="en-US" sz="1600" dirty="0"/>
          </a:p>
        </p:txBody>
      </p:sp>
      <p:sp>
        <p:nvSpPr>
          <p:cNvPr id="4" name="Rettangolo 3"/>
          <p:cNvSpPr/>
          <p:nvPr/>
        </p:nvSpPr>
        <p:spPr>
          <a:xfrm>
            <a:off x="1111293" y="4509120"/>
            <a:ext cx="3244681" cy="12961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DRY MATTER CONTENT IN CONTROL CONDITION</a:t>
            </a:r>
          </a:p>
          <a:p>
            <a:pPr algn="ctr"/>
            <a:r>
              <a:rPr lang="en-US" sz="2000" dirty="0" smtClean="0">
                <a:solidFill>
                  <a:schemeClr val="tx1"/>
                </a:solidFill>
                <a:sym typeface="Wingdings" panose="05000000000000000000" pitchFamily="2" charset="2"/>
              </a:rPr>
              <a:t> “FLESHNESS”</a:t>
            </a:r>
            <a:endParaRPr lang="en-US" sz="2000" dirty="0">
              <a:solidFill>
                <a:schemeClr val="tx1"/>
              </a:solidFill>
            </a:endParaRPr>
          </a:p>
        </p:txBody>
      </p:sp>
      <p:sp>
        <p:nvSpPr>
          <p:cNvPr id="20" name="Rettangolo 19"/>
          <p:cNvSpPr/>
          <p:nvPr/>
        </p:nvSpPr>
        <p:spPr>
          <a:xfrm>
            <a:off x="5104410" y="4509120"/>
            <a:ext cx="3244681"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WATER LOSS DUE TO WATER DEFICIT</a:t>
            </a:r>
            <a:endParaRPr lang="en-US" sz="2000" dirty="0">
              <a:solidFill>
                <a:schemeClr val="bg1"/>
              </a:solidFill>
            </a:endParaRPr>
          </a:p>
        </p:txBody>
      </p:sp>
      <p:sp>
        <p:nvSpPr>
          <p:cNvPr id="8" name="Freccia in giù 7"/>
          <p:cNvSpPr/>
          <p:nvPr/>
        </p:nvSpPr>
        <p:spPr>
          <a:xfrm>
            <a:off x="8451827" y="4573982"/>
            <a:ext cx="611560" cy="1275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ccia in su 21"/>
          <p:cNvSpPr/>
          <p:nvPr/>
        </p:nvSpPr>
        <p:spPr>
          <a:xfrm>
            <a:off x="391216" y="4517574"/>
            <a:ext cx="621890" cy="133204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numéro de diapositive 2"/>
          <p:cNvSpPr>
            <a:spLocks noGrp="1"/>
          </p:cNvSpPr>
          <p:nvPr>
            <p:ph type="sldNum" sz="quarter" idx="12"/>
          </p:nvPr>
        </p:nvSpPr>
        <p:spPr/>
        <p:txBody>
          <a:bodyPr/>
          <a:lstStyle/>
          <a:p>
            <a:fld id="{90C27C61-35F6-4757-AB6B-E5250E85790B}" type="slidenum">
              <a:rPr lang="fr-FR" smtClean="0"/>
              <a:t>24</a:t>
            </a:fld>
            <a:endParaRPr lang="fr-FR"/>
          </a:p>
        </p:txBody>
      </p:sp>
      <p:sp>
        <p:nvSpPr>
          <p:cNvPr id="21"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a:solidFill>
                  <a:schemeClr val="bg1"/>
                </a:solidFill>
              </a:rPr>
              <a:t> </a:t>
            </a:r>
            <a:r>
              <a:rPr lang="fr-FR" sz="2400" b="1" dirty="0" smtClean="0">
                <a:solidFill>
                  <a:schemeClr val="bg1"/>
                </a:solidFill>
                <a:latin typeface="+mj-lt"/>
              </a:rPr>
              <a:t>: tomate/stress   </a:t>
            </a:r>
            <a:endParaRPr lang="fr-FR" sz="2400" b="1" dirty="0">
              <a:solidFill>
                <a:schemeClr val="bg1"/>
              </a:solidFill>
              <a:latin typeface="+mj-lt"/>
            </a:endParaRPr>
          </a:p>
        </p:txBody>
      </p:sp>
      <p:sp>
        <p:nvSpPr>
          <p:cNvPr id="23" name="CasellaDiTesto 2"/>
          <p:cNvSpPr txBox="1"/>
          <p:nvPr/>
        </p:nvSpPr>
        <p:spPr>
          <a:xfrm>
            <a:off x="146586" y="5757063"/>
            <a:ext cx="8997414" cy="1015663"/>
          </a:xfrm>
          <a:prstGeom prst="rect">
            <a:avLst/>
          </a:prstGeom>
          <a:noFill/>
        </p:spPr>
        <p:txBody>
          <a:bodyPr wrap="square" rtlCol="0">
            <a:spAutoFit/>
          </a:bodyPr>
          <a:lstStyle/>
          <a:p>
            <a:r>
              <a:rPr lang="en-US" sz="2000" dirty="0" smtClean="0"/>
              <a:t>The </a:t>
            </a:r>
            <a:r>
              <a:rPr lang="en-US" sz="2000" i="1" dirty="0" smtClean="0"/>
              <a:t>ideal</a:t>
            </a:r>
            <a:r>
              <a:rPr lang="en-US" sz="2000" dirty="0" smtClean="0"/>
              <a:t> fruits are selected according to the criteria:</a:t>
            </a:r>
          </a:p>
          <a:p>
            <a:pPr marL="342900" indent="-342900">
              <a:buFont typeface="Wingdings" panose="05000000000000000000" pitchFamily="2" charset="2"/>
              <a:buChar char="Ø"/>
            </a:pPr>
            <a:r>
              <a:rPr lang="en-US" sz="2000" b="1" dirty="0" smtClean="0"/>
              <a:t>Dry matter content </a:t>
            </a:r>
            <a:r>
              <a:rPr lang="en-US" sz="2000" dirty="0" smtClean="0"/>
              <a:t>in C condition </a:t>
            </a:r>
            <a:r>
              <a:rPr lang="en-US" sz="2000" b="1" dirty="0" smtClean="0"/>
              <a:t>more than 8%</a:t>
            </a:r>
          </a:p>
          <a:p>
            <a:pPr marL="342900" indent="-342900">
              <a:buFont typeface="Wingdings" panose="05000000000000000000" pitchFamily="2" charset="2"/>
              <a:buChar char="Ø"/>
            </a:pPr>
            <a:r>
              <a:rPr lang="en-US" sz="2000" b="1" dirty="0" smtClean="0"/>
              <a:t>Water loss</a:t>
            </a:r>
            <a:r>
              <a:rPr lang="en-US" sz="2000" dirty="0" smtClean="0"/>
              <a:t> due to WD conditions </a:t>
            </a:r>
            <a:r>
              <a:rPr lang="en-US" sz="2000" b="1" dirty="0" smtClean="0"/>
              <a:t>less than 15%</a:t>
            </a:r>
            <a:endParaRPr lang="en-US" sz="2000" b="1" dirty="0"/>
          </a:p>
        </p:txBody>
      </p:sp>
      <p:sp>
        <p:nvSpPr>
          <p:cNvPr id="24" name="Rectangle 23"/>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Design of </a:t>
            </a:r>
            <a:r>
              <a:rPr lang="fr-FR" sz="2400" b="1" dirty="0" err="1" smtClean="0">
                <a:solidFill>
                  <a:srgbClr val="40822E"/>
                </a:solidFill>
              </a:rPr>
              <a:t>idéotypes</a:t>
            </a:r>
            <a:endParaRPr lang="fr-FR" sz="2400" b="1" dirty="0" smtClean="0">
              <a:solidFill>
                <a:srgbClr val="40822E"/>
              </a:solidFill>
            </a:endParaRPr>
          </a:p>
        </p:txBody>
      </p:sp>
    </p:spTree>
    <p:extLst>
      <p:ext uri="{BB962C8B-B14F-4D97-AF65-F5344CB8AC3E}">
        <p14:creationId xmlns:p14="http://schemas.microsoft.com/office/powerpoint/2010/main" val="1481594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4437360" y="1501509"/>
            <a:ext cx="4181161" cy="3730916"/>
            <a:chOff x="174443" y="2057903"/>
            <a:chExt cx="4181161" cy="3730916"/>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212" t="8886" r="33575"/>
            <a:stretch/>
          </p:blipFill>
          <p:spPr bwMode="auto">
            <a:xfrm>
              <a:off x="174443" y="2057903"/>
              <a:ext cx="4181161" cy="373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279204"/>
              <a:ext cx="15525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ttangolo 8"/>
          <p:cNvSpPr/>
          <p:nvPr/>
        </p:nvSpPr>
        <p:spPr>
          <a:xfrm>
            <a:off x="6228184" y="1196752"/>
            <a:ext cx="1146468" cy="369332"/>
          </a:xfrm>
          <a:prstGeom prst="rect">
            <a:avLst/>
          </a:prstGeom>
        </p:spPr>
        <p:txBody>
          <a:bodyPr wrap="none">
            <a:spAutoFit/>
          </a:bodyPr>
          <a:lstStyle/>
          <a:p>
            <a:r>
              <a:rPr lang="en-US" dirty="0" smtClean="0"/>
              <a:t>20 – 80g </a:t>
            </a:r>
            <a:endParaRPr lang="en-US" dirty="0"/>
          </a:p>
        </p:txBody>
      </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926" t="8886"/>
          <a:stretch/>
        </p:blipFill>
        <p:spPr bwMode="auto">
          <a:xfrm>
            <a:off x="276148" y="1508898"/>
            <a:ext cx="4151836" cy="372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2123728" y="1204141"/>
            <a:ext cx="954107" cy="369332"/>
          </a:xfrm>
          <a:prstGeom prst="rect">
            <a:avLst/>
          </a:prstGeom>
        </p:spPr>
        <p:txBody>
          <a:bodyPr wrap="none">
            <a:spAutoFit/>
          </a:bodyPr>
          <a:lstStyle/>
          <a:p>
            <a:r>
              <a:rPr lang="en-US" dirty="0" smtClean="0"/>
              <a:t>5 – 15g</a:t>
            </a:r>
            <a:endParaRPr lang="en-US" dirty="0"/>
          </a:p>
        </p:txBody>
      </p:sp>
      <p:sp>
        <p:nvSpPr>
          <p:cNvPr id="3" name="Rettangolo 2"/>
          <p:cNvSpPr/>
          <p:nvPr/>
        </p:nvSpPr>
        <p:spPr>
          <a:xfrm>
            <a:off x="2119916" y="4005064"/>
            <a:ext cx="2304256"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6314266" y="4006111"/>
            <a:ext cx="2304256"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43398" y="5517232"/>
            <a:ext cx="3575124" cy="954107"/>
          </a:xfrm>
          <a:prstGeom prst="rect">
            <a:avLst/>
          </a:prstGeom>
          <a:solidFill>
            <a:schemeClr val="bg1">
              <a:lumMod val="85000"/>
            </a:schemeClr>
          </a:solidFill>
          <a:ln>
            <a:solidFill>
              <a:schemeClr val="tx2">
                <a:lumMod val="50000"/>
              </a:schemeClr>
            </a:solidFill>
          </a:ln>
        </p:spPr>
        <p:txBody>
          <a:bodyPr wrap="square">
            <a:spAutoFit/>
          </a:bodyPr>
          <a:lstStyle/>
          <a:p>
            <a:r>
              <a:rPr lang="en-US" sz="1400" dirty="0" smtClean="0"/>
              <a:t>Medium </a:t>
            </a:r>
            <a:r>
              <a:rPr lang="en-US" sz="1400" dirty="0"/>
              <a:t>fruit-size ideotypes (group 2) were associated with low pedicel conductance and sugar uptake rate, but high fruit composite membrane conductivity. </a:t>
            </a:r>
            <a:endParaRPr lang="fr-FR" sz="1400" dirty="0"/>
          </a:p>
        </p:txBody>
      </p:sp>
      <p:sp>
        <p:nvSpPr>
          <p:cNvPr id="7" name="Rectangle 6"/>
          <p:cNvSpPr/>
          <p:nvPr/>
        </p:nvSpPr>
        <p:spPr>
          <a:xfrm>
            <a:off x="827584" y="5686508"/>
            <a:ext cx="3312189" cy="523220"/>
          </a:xfrm>
          <a:prstGeom prst="rect">
            <a:avLst/>
          </a:prstGeom>
          <a:solidFill>
            <a:schemeClr val="bg1">
              <a:lumMod val="85000"/>
            </a:schemeClr>
          </a:solidFill>
          <a:ln>
            <a:solidFill>
              <a:schemeClr val="tx2">
                <a:lumMod val="50000"/>
              </a:schemeClr>
            </a:solidFill>
          </a:ln>
        </p:spPr>
        <p:txBody>
          <a:bodyPr wrap="square">
            <a:spAutoFit/>
          </a:bodyPr>
          <a:lstStyle/>
          <a:p>
            <a:r>
              <a:rPr lang="en-US" sz="1400" dirty="0" smtClean="0"/>
              <a:t>Four QTL-Nils in the ideotype space:</a:t>
            </a:r>
          </a:p>
          <a:p>
            <a:r>
              <a:rPr lang="en-US" sz="1400" dirty="0" err="1" smtClean="0"/>
              <a:t>Cervil</a:t>
            </a:r>
            <a:r>
              <a:rPr lang="en-US" sz="1400" dirty="0"/>
              <a:t>, SSD84, SSD107, SSD121 and SSD154</a:t>
            </a:r>
            <a:endParaRPr lang="fr-FR" sz="1400" dirty="0"/>
          </a:p>
        </p:txBody>
      </p:sp>
      <p:sp>
        <p:nvSpPr>
          <p:cNvPr id="15" name="Ovale 13"/>
          <p:cNvSpPr/>
          <p:nvPr/>
        </p:nvSpPr>
        <p:spPr>
          <a:xfrm>
            <a:off x="1379860" y="1196752"/>
            <a:ext cx="451515" cy="3475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4"/>
          <p:cNvSpPr/>
          <p:nvPr/>
        </p:nvSpPr>
        <p:spPr>
          <a:xfrm>
            <a:off x="7308304" y="887599"/>
            <a:ext cx="720080" cy="6746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space réservé du numéro de diapositive 7"/>
          <p:cNvSpPr>
            <a:spLocks noGrp="1"/>
          </p:cNvSpPr>
          <p:nvPr>
            <p:ph type="sldNum" sz="quarter" idx="12"/>
          </p:nvPr>
        </p:nvSpPr>
        <p:spPr/>
        <p:txBody>
          <a:bodyPr/>
          <a:lstStyle/>
          <a:p>
            <a:fld id="{90C27C61-35F6-4757-AB6B-E5250E85790B}" type="slidenum">
              <a:rPr lang="fr-FR" smtClean="0"/>
              <a:t>25</a:t>
            </a:fld>
            <a:endParaRPr lang="fr-FR"/>
          </a:p>
        </p:txBody>
      </p:sp>
      <p:sp>
        <p:nvSpPr>
          <p:cNvPr id="17"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a:t>
            </a:r>
            <a:r>
              <a:rPr lang="fr-FR" sz="2400" b="1" dirty="0" smtClean="0">
                <a:solidFill>
                  <a:schemeClr val="bg1"/>
                </a:solidFill>
                <a:latin typeface="+mj-lt"/>
              </a:rPr>
              <a:t>tomate/stress   </a:t>
            </a:r>
            <a:endParaRPr lang="fr-FR" sz="2400" b="1" dirty="0">
              <a:solidFill>
                <a:schemeClr val="bg1"/>
              </a:solidFill>
              <a:latin typeface="+mj-lt"/>
            </a:endParaRPr>
          </a:p>
        </p:txBody>
      </p:sp>
      <p:sp>
        <p:nvSpPr>
          <p:cNvPr id="19" name="Rectangle 18"/>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Design of </a:t>
            </a:r>
            <a:r>
              <a:rPr lang="fr-FR" sz="2400" b="1" dirty="0" err="1" smtClean="0">
                <a:solidFill>
                  <a:srgbClr val="40822E"/>
                </a:solidFill>
              </a:rPr>
              <a:t>idéotypes</a:t>
            </a:r>
            <a:endParaRPr lang="fr-FR" sz="2400" b="1" dirty="0" smtClean="0">
              <a:solidFill>
                <a:srgbClr val="40822E"/>
              </a:solidFill>
            </a:endParaRPr>
          </a:p>
        </p:txBody>
      </p:sp>
    </p:spTree>
    <p:extLst>
      <p:ext uri="{BB962C8B-B14F-4D97-AF65-F5344CB8AC3E}">
        <p14:creationId xmlns:p14="http://schemas.microsoft.com/office/powerpoint/2010/main" val="862678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6415272" y="1102504"/>
            <a:ext cx="1402948" cy="369332"/>
          </a:xfrm>
          <a:prstGeom prst="rect">
            <a:avLst/>
          </a:prstGeom>
        </p:spPr>
        <p:txBody>
          <a:bodyPr wrap="none">
            <a:spAutoFit/>
          </a:bodyPr>
          <a:lstStyle/>
          <a:p>
            <a:r>
              <a:rPr lang="en-US" dirty="0"/>
              <a:t>100 – 300g </a:t>
            </a:r>
          </a:p>
        </p:txBody>
      </p:sp>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886" r="65839"/>
          <a:stretch/>
        </p:blipFill>
        <p:spPr bwMode="auto">
          <a:xfrm>
            <a:off x="2213052" y="1494076"/>
            <a:ext cx="4378002" cy="379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4144885" y="4005064"/>
            <a:ext cx="2304256"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98688" y="5615923"/>
            <a:ext cx="7445719" cy="1077218"/>
          </a:xfrm>
          <a:prstGeom prst="rect">
            <a:avLst/>
          </a:prstGeom>
          <a:solidFill>
            <a:schemeClr val="bg1">
              <a:lumMod val="85000"/>
            </a:schemeClr>
          </a:solidFill>
          <a:ln>
            <a:solidFill>
              <a:schemeClr val="tx2">
                <a:lumMod val="50000"/>
              </a:schemeClr>
            </a:solidFill>
          </a:ln>
        </p:spPr>
        <p:txBody>
          <a:bodyPr wrap="square">
            <a:spAutoFit/>
          </a:bodyPr>
          <a:lstStyle/>
          <a:p>
            <a:r>
              <a:rPr lang="en-US" sz="1600" dirty="0" smtClean="0"/>
              <a:t>High </a:t>
            </a:r>
            <a:r>
              <a:rPr lang="en-US" sz="1600" dirty="0"/>
              <a:t>conductance in the pedicel which promotes water and sugar inflows in combination with high active uptake of sugars could be a successful strategy to produce large fruit-size ideotypes able to maintain, under WD conditions, a fresh weight above 100 g and </a:t>
            </a:r>
            <a:r>
              <a:rPr lang="en-US" sz="1600" dirty="0" err="1"/>
              <a:t>dm</a:t>
            </a:r>
            <a:r>
              <a:rPr lang="en-US" sz="1600" dirty="0"/>
              <a:t> content above 6 % </a:t>
            </a:r>
            <a:endParaRPr lang="fr-FR" sz="1600" dirty="0"/>
          </a:p>
        </p:txBody>
      </p:sp>
      <p:sp>
        <p:nvSpPr>
          <p:cNvPr id="10" name="Ovale 14"/>
          <p:cNvSpPr/>
          <p:nvPr/>
        </p:nvSpPr>
        <p:spPr>
          <a:xfrm>
            <a:off x="6583167" y="1471836"/>
            <a:ext cx="1067158" cy="9850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p:txBody>
          <a:bodyPr/>
          <a:lstStyle/>
          <a:p>
            <a:fld id="{90C27C61-35F6-4757-AB6B-E5250E85790B}" type="slidenum">
              <a:rPr lang="fr-FR" smtClean="0"/>
              <a:t>26</a:t>
            </a:fld>
            <a:endParaRPr lang="fr-FR"/>
          </a:p>
        </p:txBody>
      </p:sp>
      <p:sp>
        <p:nvSpPr>
          <p:cNvPr id="11"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a:t>
            </a:r>
            <a:r>
              <a:rPr lang="fr-FR" sz="2400" b="1" dirty="0" smtClean="0">
                <a:solidFill>
                  <a:schemeClr val="bg1"/>
                </a:solidFill>
                <a:latin typeface="+mj-lt"/>
              </a:rPr>
              <a:t>tomate/stress   </a:t>
            </a:r>
            <a:endParaRPr lang="fr-FR" sz="2400" b="1" dirty="0">
              <a:solidFill>
                <a:schemeClr val="bg1"/>
              </a:solidFill>
              <a:latin typeface="+mj-lt"/>
            </a:endParaRPr>
          </a:p>
        </p:txBody>
      </p:sp>
      <p:sp>
        <p:nvSpPr>
          <p:cNvPr id="12" name="Rectangle 11"/>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Design of </a:t>
            </a:r>
            <a:r>
              <a:rPr lang="fr-FR" sz="2400" b="1" dirty="0" err="1" smtClean="0">
                <a:solidFill>
                  <a:srgbClr val="40822E"/>
                </a:solidFill>
              </a:rPr>
              <a:t>idéotypes</a:t>
            </a:r>
            <a:endParaRPr lang="fr-FR" sz="2400" b="1" dirty="0" smtClean="0">
              <a:solidFill>
                <a:srgbClr val="40822E"/>
              </a:solidFill>
            </a:endParaRPr>
          </a:p>
        </p:txBody>
      </p:sp>
    </p:spTree>
    <p:extLst>
      <p:ext uri="{BB962C8B-B14F-4D97-AF65-F5344CB8AC3E}">
        <p14:creationId xmlns:p14="http://schemas.microsoft.com/office/powerpoint/2010/main" val="2518092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49437E1-56B6-471B-AE53-8955651AA451}" type="slidenum">
              <a:rPr lang="en-GB" smtClean="0"/>
              <a:t>27</a:t>
            </a:fld>
            <a:endParaRPr lang="en-GB" dirty="0"/>
          </a:p>
        </p:txBody>
      </p:sp>
      <p:sp>
        <p:nvSpPr>
          <p:cNvPr id="13" name="Rettangolo 9"/>
          <p:cNvSpPr/>
          <p:nvPr/>
        </p:nvSpPr>
        <p:spPr>
          <a:xfrm>
            <a:off x="7390497" y="3302216"/>
            <a:ext cx="1428434" cy="82869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Membrane </a:t>
            </a:r>
            <a:r>
              <a:rPr lang="en-GB" sz="1400" dirty="0" smtClean="0">
                <a:solidFill>
                  <a:schemeClr val="tx1"/>
                </a:solidFill>
              </a:rPr>
              <a:t>water </a:t>
            </a:r>
            <a:r>
              <a:rPr lang="en-GB" sz="1400" b="1" dirty="0" smtClean="0">
                <a:solidFill>
                  <a:schemeClr val="tx1"/>
                </a:solidFill>
              </a:rPr>
              <a:t>conductivities </a:t>
            </a:r>
          </a:p>
        </p:txBody>
      </p:sp>
      <p:sp>
        <p:nvSpPr>
          <p:cNvPr id="14" name="Rettangolo 11"/>
          <p:cNvSpPr/>
          <p:nvPr/>
        </p:nvSpPr>
        <p:spPr>
          <a:xfrm>
            <a:off x="7380312" y="2263474"/>
            <a:ext cx="1404030" cy="8286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Sugar active </a:t>
            </a:r>
            <a:r>
              <a:rPr lang="en-GB" sz="1400" b="1" dirty="0" smtClean="0">
                <a:solidFill>
                  <a:schemeClr val="tx1"/>
                </a:solidFill>
              </a:rPr>
              <a:t>uptake</a:t>
            </a:r>
            <a:endParaRPr lang="en-GB" sz="1400" b="1" dirty="0">
              <a:solidFill>
                <a:schemeClr val="tx1"/>
              </a:solidFill>
            </a:endParaRPr>
          </a:p>
        </p:txBody>
      </p:sp>
      <p:sp>
        <p:nvSpPr>
          <p:cNvPr id="15" name="Rettangolo 12"/>
          <p:cNvSpPr/>
          <p:nvPr/>
        </p:nvSpPr>
        <p:spPr>
          <a:xfrm>
            <a:off x="7376202" y="1292803"/>
            <a:ext cx="1393126" cy="82868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Cell </a:t>
            </a:r>
            <a:r>
              <a:rPr lang="en-GB" sz="1400" b="1" dirty="0" smtClean="0">
                <a:solidFill>
                  <a:schemeClr val="tx1"/>
                </a:solidFill>
              </a:rPr>
              <a:t>expansion</a:t>
            </a:r>
            <a:endParaRPr lang="en-GB" sz="1400" b="1" dirty="0">
              <a:solidFill>
                <a:schemeClr val="tx1"/>
              </a:solidFill>
            </a:endParaRPr>
          </a:p>
        </p:txBody>
      </p:sp>
      <p:sp>
        <p:nvSpPr>
          <p:cNvPr id="19" name="Rettangolo 9"/>
          <p:cNvSpPr/>
          <p:nvPr/>
        </p:nvSpPr>
        <p:spPr>
          <a:xfrm>
            <a:off x="7390496" y="4328502"/>
            <a:ext cx="1428434" cy="8286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Pedicel</a:t>
            </a:r>
            <a:r>
              <a:rPr lang="en-GB" sz="1400" dirty="0" smtClean="0">
                <a:solidFill>
                  <a:schemeClr val="tx1"/>
                </a:solidFill>
              </a:rPr>
              <a:t> water </a:t>
            </a:r>
            <a:r>
              <a:rPr lang="en-GB" sz="1400" b="1" dirty="0" smtClean="0">
                <a:solidFill>
                  <a:schemeClr val="tx1"/>
                </a:solidFill>
              </a:rPr>
              <a:t>conductivities </a:t>
            </a:r>
          </a:p>
        </p:txBody>
      </p:sp>
      <p:sp>
        <p:nvSpPr>
          <p:cNvPr id="31" name="Ovale 6"/>
          <p:cNvSpPr/>
          <p:nvPr/>
        </p:nvSpPr>
        <p:spPr>
          <a:xfrm>
            <a:off x="3151183" y="4289439"/>
            <a:ext cx="355719" cy="3283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latin typeface="Arial" pitchFamily="34" charset="0"/>
                <a:cs typeface="Arial" pitchFamily="34" charset="0"/>
              </a:rPr>
              <a:t>3</a:t>
            </a:r>
            <a:endParaRPr lang="en-US" sz="1400" dirty="0">
              <a:latin typeface="Arial" pitchFamily="34" charset="0"/>
              <a:cs typeface="Arial" pitchFamily="34" charset="0"/>
            </a:endParaRPr>
          </a:p>
        </p:txBody>
      </p:sp>
      <p:sp>
        <p:nvSpPr>
          <p:cNvPr id="32" name="Ovale 8"/>
          <p:cNvSpPr/>
          <p:nvPr/>
        </p:nvSpPr>
        <p:spPr>
          <a:xfrm>
            <a:off x="1919945" y="4214748"/>
            <a:ext cx="533579" cy="492535"/>
          </a:xfrm>
          <a:prstGeom prst="ellips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Arial" pitchFamily="34" charset="0"/>
                <a:cs typeface="Arial" pitchFamily="34" charset="0"/>
              </a:rPr>
              <a:t>2</a:t>
            </a:r>
            <a:endParaRPr lang="en-US" dirty="0">
              <a:latin typeface="Arial" pitchFamily="34" charset="0"/>
              <a:cs typeface="Arial" pitchFamily="34" charset="0"/>
            </a:endParaRPr>
          </a:p>
        </p:txBody>
      </p:sp>
      <p:sp>
        <p:nvSpPr>
          <p:cNvPr id="33" name="Ovale 9"/>
          <p:cNvSpPr/>
          <p:nvPr/>
        </p:nvSpPr>
        <p:spPr>
          <a:xfrm>
            <a:off x="484234" y="4111579"/>
            <a:ext cx="741082" cy="684076"/>
          </a:xfrm>
          <a:prstGeom prst="ellipse">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Arial" pitchFamily="34" charset="0"/>
                <a:cs typeface="Arial" pitchFamily="34" charset="0"/>
              </a:rPr>
              <a:t>1</a:t>
            </a:r>
            <a:endParaRPr lang="en-US" dirty="0">
              <a:latin typeface="Arial" pitchFamily="34" charset="0"/>
              <a:cs typeface="Arial" pitchFamily="34" charset="0"/>
            </a:endParaRPr>
          </a:p>
        </p:txBody>
      </p:sp>
      <p:sp>
        <p:nvSpPr>
          <p:cNvPr id="34" name="CasellaDiTesto 10"/>
          <p:cNvSpPr txBox="1"/>
          <p:nvPr/>
        </p:nvSpPr>
        <p:spPr>
          <a:xfrm>
            <a:off x="2608963" y="4734910"/>
            <a:ext cx="1440160" cy="276999"/>
          </a:xfrm>
          <a:prstGeom prst="rect">
            <a:avLst/>
          </a:prstGeom>
          <a:noFill/>
        </p:spPr>
        <p:txBody>
          <a:bodyPr wrap="square" rtlCol="0">
            <a:spAutoFit/>
          </a:bodyPr>
          <a:lstStyle/>
          <a:p>
            <a:pPr algn="ctr"/>
            <a:r>
              <a:rPr lang="en-US" sz="1200" dirty="0" smtClean="0"/>
              <a:t>5 – 15g</a:t>
            </a:r>
            <a:endParaRPr lang="en-US" sz="1200" dirty="0"/>
          </a:p>
        </p:txBody>
      </p:sp>
      <p:sp>
        <p:nvSpPr>
          <p:cNvPr id="35" name="CasellaDiTesto 11"/>
          <p:cNvSpPr txBox="1"/>
          <p:nvPr/>
        </p:nvSpPr>
        <p:spPr>
          <a:xfrm>
            <a:off x="1385646" y="4818074"/>
            <a:ext cx="1602178" cy="276999"/>
          </a:xfrm>
          <a:prstGeom prst="rect">
            <a:avLst/>
          </a:prstGeom>
          <a:noFill/>
        </p:spPr>
        <p:txBody>
          <a:bodyPr wrap="square" rtlCol="0">
            <a:spAutoFit/>
          </a:bodyPr>
          <a:lstStyle/>
          <a:p>
            <a:pPr algn="ctr"/>
            <a:r>
              <a:rPr lang="en-US" sz="1200" dirty="0" smtClean="0"/>
              <a:t>20 – 80g</a:t>
            </a:r>
            <a:endParaRPr lang="en-US" sz="1200" dirty="0"/>
          </a:p>
        </p:txBody>
      </p:sp>
      <p:sp>
        <p:nvSpPr>
          <p:cNvPr id="36" name="CasellaDiTesto 12"/>
          <p:cNvSpPr txBox="1"/>
          <p:nvPr/>
        </p:nvSpPr>
        <p:spPr>
          <a:xfrm>
            <a:off x="-187841" y="4880193"/>
            <a:ext cx="2085232" cy="276999"/>
          </a:xfrm>
          <a:prstGeom prst="rect">
            <a:avLst/>
          </a:prstGeom>
          <a:noFill/>
        </p:spPr>
        <p:txBody>
          <a:bodyPr wrap="square" rtlCol="0">
            <a:spAutoFit/>
          </a:bodyPr>
          <a:lstStyle/>
          <a:p>
            <a:pPr algn="ctr"/>
            <a:r>
              <a:rPr lang="en-US" sz="1200" dirty="0" smtClean="0"/>
              <a:t>100 – 300g</a:t>
            </a:r>
            <a:endParaRPr lang="en-US" sz="1200" dirty="0"/>
          </a:p>
        </p:txBody>
      </p:sp>
      <p:sp>
        <p:nvSpPr>
          <p:cNvPr id="26" name="CasellaDiTesto 26"/>
          <p:cNvSpPr txBox="1"/>
          <p:nvPr/>
        </p:nvSpPr>
        <p:spPr>
          <a:xfrm>
            <a:off x="2623439" y="5189924"/>
            <a:ext cx="3574709" cy="923330"/>
          </a:xfrm>
          <a:prstGeom prst="rect">
            <a:avLst/>
          </a:prstGeom>
          <a:noFill/>
        </p:spPr>
        <p:txBody>
          <a:bodyPr wrap="square" rtlCol="0">
            <a:spAutoFit/>
          </a:bodyPr>
          <a:lstStyle/>
          <a:p>
            <a:r>
              <a:rPr lang="it-IT" b="1" dirty="0"/>
              <a:t>sugar active uptake </a:t>
            </a:r>
            <a:r>
              <a:rPr lang="it-IT" dirty="0"/>
              <a:t>and </a:t>
            </a:r>
            <a:r>
              <a:rPr lang="it-IT" b="1" dirty="0"/>
              <a:t>pedicel conductivities </a:t>
            </a:r>
            <a:r>
              <a:rPr lang="en-US" dirty="0" smtClean="0"/>
              <a:t>are a limiting factor for</a:t>
            </a:r>
            <a:r>
              <a:rPr lang="en-US" b="1" dirty="0" smtClean="0"/>
              <a:t> </a:t>
            </a:r>
            <a:r>
              <a:rPr lang="en-US" dirty="0" smtClean="0"/>
              <a:t>ideal</a:t>
            </a:r>
            <a:r>
              <a:rPr lang="it-IT" b="1" dirty="0" smtClean="0"/>
              <a:t> </a:t>
            </a:r>
            <a:r>
              <a:rPr lang="it-IT" b="1" dirty="0"/>
              <a:t>b</a:t>
            </a:r>
            <a:r>
              <a:rPr lang="it-IT" b="1" dirty="0" smtClean="0"/>
              <a:t>ig size fruits</a:t>
            </a:r>
            <a:endParaRPr lang="en-US" b="1" dirty="0"/>
          </a:p>
        </p:txBody>
      </p:sp>
      <p:grpSp>
        <p:nvGrpSpPr>
          <p:cNvPr id="18" name="Groupe 17"/>
          <p:cNvGrpSpPr/>
          <p:nvPr/>
        </p:nvGrpSpPr>
        <p:grpSpPr>
          <a:xfrm>
            <a:off x="395537" y="1268760"/>
            <a:ext cx="6603465" cy="2835536"/>
            <a:chOff x="395537" y="1268760"/>
            <a:chExt cx="6603465" cy="2835536"/>
          </a:xfrm>
        </p:grpSpPr>
        <p:pic>
          <p:nvPicPr>
            <p:cNvPr id="1026" name="Picture 2" descr="\\nas1-avi\psh$\psh\dconstantin\Mes documents\IDEOTYPE\Pictures\figure_Gotebor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41" t="54844" r="1150" b="7459"/>
            <a:stretch/>
          </p:blipFill>
          <p:spPr bwMode="auto">
            <a:xfrm>
              <a:off x="783150" y="1414411"/>
              <a:ext cx="2996164" cy="2412886"/>
            </a:xfrm>
            <a:prstGeom prst="rect">
              <a:avLst/>
            </a:prstGeom>
            <a:noFill/>
            <a:ln w="6350" cmpd="sng">
              <a:solidFill>
                <a:schemeClr val="tx1"/>
              </a:solidFill>
            </a:ln>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597156" y="3827297"/>
              <a:ext cx="1368152" cy="276999"/>
            </a:xfrm>
            <a:prstGeom prst="rect">
              <a:avLst/>
            </a:prstGeom>
            <a:noFill/>
          </p:spPr>
          <p:txBody>
            <a:bodyPr wrap="square" rtlCol="0">
              <a:spAutoFit/>
            </a:bodyPr>
            <a:lstStyle/>
            <a:p>
              <a:pPr algn="ctr"/>
              <a:r>
                <a:rPr lang="it-IT" sz="1200" dirty="0" smtClean="0">
                  <a:latin typeface="Arial" pitchFamily="34" charset="0"/>
                  <a:cs typeface="Arial" pitchFamily="34" charset="0"/>
                </a:rPr>
                <a:t>PC1(49.35%)</a:t>
              </a:r>
              <a:endParaRPr lang="en-US" sz="1200" dirty="0">
                <a:latin typeface="Arial" pitchFamily="34" charset="0"/>
                <a:cs typeface="Arial" pitchFamily="34" charset="0"/>
              </a:endParaRPr>
            </a:p>
          </p:txBody>
        </p:sp>
        <p:sp>
          <p:nvSpPr>
            <p:cNvPr id="7" name="ZoneTexte 6"/>
            <p:cNvSpPr txBox="1"/>
            <p:nvPr/>
          </p:nvSpPr>
          <p:spPr>
            <a:xfrm rot="16200000">
              <a:off x="-150039" y="2482354"/>
              <a:ext cx="1368152" cy="276999"/>
            </a:xfrm>
            <a:prstGeom prst="rect">
              <a:avLst/>
            </a:prstGeom>
            <a:noFill/>
          </p:spPr>
          <p:txBody>
            <a:bodyPr wrap="square" rtlCol="0">
              <a:spAutoFit/>
            </a:bodyPr>
            <a:lstStyle/>
            <a:p>
              <a:pPr algn="ctr"/>
              <a:r>
                <a:rPr lang="it-IT" sz="1200" dirty="0" smtClean="0">
                  <a:latin typeface="Arial" pitchFamily="34" charset="0"/>
                  <a:cs typeface="Arial" pitchFamily="34" charset="0"/>
                </a:rPr>
                <a:t>PC2(14.9%)</a:t>
              </a:r>
              <a:endParaRPr lang="en-US" sz="1200" dirty="0">
                <a:latin typeface="Arial" pitchFamily="34" charset="0"/>
                <a:cs typeface="Arial" pitchFamily="34" charset="0"/>
              </a:endParaRPr>
            </a:p>
          </p:txBody>
        </p:sp>
        <p:pic>
          <p:nvPicPr>
            <p:cNvPr id="9" name="Picture 2" descr="C:\Users\dconstantin\Dropbox\INRA\Paper Frontiers Modelassisted\Plots\final_plots\pca_param.bmp"/>
            <p:cNvPicPr>
              <a:picLocks noChangeAspect="1" noChangeArrowheads="1"/>
            </p:cNvPicPr>
            <p:nvPr/>
          </p:nvPicPr>
          <p:blipFill rotWithShape="1">
            <a:blip r:embed="rId4">
              <a:extLst>
                <a:ext uri="{28A0092B-C50C-407E-A947-70E740481C1C}">
                  <a14:useLocalDpi xmlns:a14="http://schemas.microsoft.com/office/drawing/2010/main" val="0"/>
                </a:ext>
              </a:extLst>
            </a:blip>
            <a:srcRect l="52070" t="2948" b="53213"/>
            <a:stretch/>
          </p:blipFill>
          <p:spPr bwMode="auto">
            <a:xfrm>
              <a:off x="3791086" y="1268760"/>
              <a:ext cx="3207916" cy="28060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ttangolo 12"/>
            <p:cNvSpPr/>
            <p:nvPr/>
          </p:nvSpPr>
          <p:spPr>
            <a:xfrm>
              <a:off x="5148064" y="1414411"/>
              <a:ext cx="648072" cy="384604"/>
            </a:xfrm>
            <a:prstGeom prst="rect">
              <a:avLst/>
            </a:prstGeom>
            <a:solidFill>
              <a:srgbClr val="FADA7A">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1" name="Rettangolo 11"/>
            <p:cNvSpPr/>
            <p:nvPr/>
          </p:nvSpPr>
          <p:spPr>
            <a:xfrm>
              <a:off x="3797983" y="2957593"/>
              <a:ext cx="634278" cy="414345"/>
            </a:xfrm>
            <a:prstGeom prst="rect">
              <a:avLst/>
            </a:prstGeom>
            <a:solidFill>
              <a:srgbClr val="638CAE">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2" name="Rettangolo 9"/>
            <p:cNvSpPr/>
            <p:nvPr/>
          </p:nvSpPr>
          <p:spPr>
            <a:xfrm>
              <a:off x="6084168" y="2730719"/>
              <a:ext cx="842826" cy="541173"/>
            </a:xfrm>
            <a:prstGeom prst="rect">
              <a:avLst/>
            </a:prstGeom>
            <a:solidFill>
              <a:srgbClr val="92D050">
                <a:alpha val="3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1"/>
                </a:solidFill>
              </a:endParaRPr>
            </a:p>
          </p:txBody>
        </p:sp>
        <p:sp>
          <p:nvSpPr>
            <p:cNvPr id="23" name="Rettangolo 9"/>
            <p:cNvSpPr/>
            <p:nvPr/>
          </p:nvSpPr>
          <p:spPr>
            <a:xfrm>
              <a:off x="3778890" y="2483896"/>
              <a:ext cx="805815" cy="517409"/>
            </a:xfrm>
            <a:prstGeom prst="rect">
              <a:avLst/>
            </a:prstGeom>
            <a:solidFill>
              <a:srgbClr val="D4B5A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1"/>
                </a:solidFill>
              </a:endParaRPr>
            </a:p>
          </p:txBody>
        </p:sp>
        <p:sp>
          <p:nvSpPr>
            <p:cNvPr id="4" name="Rectangle 3"/>
            <p:cNvSpPr/>
            <p:nvPr/>
          </p:nvSpPr>
          <p:spPr>
            <a:xfrm>
              <a:off x="808795" y="1475219"/>
              <a:ext cx="332466" cy="222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32352" y="1414411"/>
              <a:ext cx="332466" cy="222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nas1-avi\psh$\psh\dconstantin\Mes documents\IDEOTYPE\Pictures\figure_Gotebor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041" t="58401" r="43580" b="36561"/>
            <a:stretch/>
          </p:blipFill>
          <p:spPr bwMode="auto">
            <a:xfrm>
              <a:off x="783150" y="1425161"/>
              <a:ext cx="280324" cy="322477"/>
            </a:xfrm>
            <a:prstGeom prst="rect">
              <a:avLst/>
            </a:prstGeom>
            <a:noFill/>
            <a:ln w="6350" cmpd="sng">
              <a:noFill/>
            </a:ln>
            <a:extLst>
              <a:ext uri="{909E8E84-426E-40DD-AFC4-6F175D3DCCD1}">
                <a14:hiddenFill xmlns:a14="http://schemas.microsoft.com/office/drawing/2010/main">
                  <a:solidFill>
                    <a:srgbClr val="FFFFFF"/>
                  </a:solidFill>
                </a14:hiddenFill>
              </a:ext>
            </a:extLst>
          </p:spPr>
        </p:pic>
      </p:grpSp>
      <p:sp>
        <p:nvSpPr>
          <p:cNvPr id="27"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a:t>
            </a:r>
            <a:r>
              <a:rPr lang="fr-FR" sz="2400" b="1" dirty="0">
                <a:solidFill>
                  <a:schemeClr val="bg1"/>
                </a:solidFill>
                <a:latin typeface="+mj-lt"/>
              </a:rPr>
              <a:t>: </a:t>
            </a:r>
            <a:r>
              <a:rPr lang="fr-FR" sz="2400" b="1" dirty="0" smtClean="0">
                <a:solidFill>
                  <a:schemeClr val="bg1"/>
                </a:solidFill>
                <a:latin typeface="+mj-lt"/>
              </a:rPr>
              <a:t>tomate/stress   </a:t>
            </a:r>
            <a:endParaRPr lang="fr-FR" sz="2400" b="1" dirty="0">
              <a:solidFill>
                <a:schemeClr val="bg1"/>
              </a:solidFill>
              <a:latin typeface="+mj-lt"/>
            </a:endParaRPr>
          </a:p>
        </p:txBody>
      </p:sp>
    </p:spTree>
    <p:extLst>
      <p:ext uri="{BB962C8B-B14F-4D97-AF65-F5344CB8AC3E}">
        <p14:creationId xmlns:p14="http://schemas.microsoft.com/office/powerpoint/2010/main" val="1513786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409575" y="1364367"/>
            <a:ext cx="8410897"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93750">
              <a:tabLst>
                <a:tab pos="344488" algn="l"/>
                <a:tab pos="749300" algn="l"/>
                <a:tab pos="1198563" algn="l"/>
              </a:tabLst>
              <a:defRPr>
                <a:solidFill>
                  <a:schemeClr val="tx1"/>
                </a:solidFill>
                <a:latin typeface="Arial" pitchFamily="34" charset="0"/>
              </a:defRPr>
            </a:lvl1pPr>
            <a:lvl2pPr defTabSz="793750">
              <a:tabLst>
                <a:tab pos="344488" algn="l"/>
                <a:tab pos="749300" algn="l"/>
                <a:tab pos="1198563" algn="l"/>
              </a:tabLst>
              <a:defRPr>
                <a:solidFill>
                  <a:schemeClr val="tx1"/>
                </a:solidFill>
                <a:latin typeface="Arial" pitchFamily="34" charset="0"/>
              </a:defRPr>
            </a:lvl2pPr>
            <a:lvl3pPr defTabSz="793750">
              <a:tabLst>
                <a:tab pos="344488" algn="l"/>
                <a:tab pos="749300" algn="l"/>
                <a:tab pos="1198563" algn="l"/>
              </a:tabLst>
              <a:defRPr>
                <a:solidFill>
                  <a:schemeClr val="tx1"/>
                </a:solidFill>
                <a:latin typeface="Arial" pitchFamily="34" charset="0"/>
              </a:defRPr>
            </a:lvl3pPr>
            <a:lvl4pPr defTabSz="793750">
              <a:tabLst>
                <a:tab pos="344488" algn="l"/>
                <a:tab pos="749300" algn="l"/>
                <a:tab pos="1198563" algn="l"/>
              </a:tabLst>
              <a:defRPr>
                <a:solidFill>
                  <a:schemeClr val="tx1"/>
                </a:solidFill>
                <a:latin typeface="Arial" pitchFamily="34" charset="0"/>
              </a:defRPr>
            </a:lvl4pPr>
            <a:lvl5pPr defTabSz="793750">
              <a:tabLst>
                <a:tab pos="344488" algn="l"/>
                <a:tab pos="749300" algn="l"/>
                <a:tab pos="1198563" algn="l"/>
              </a:tabLst>
              <a:defRPr>
                <a:solidFill>
                  <a:schemeClr val="tx1"/>
                </a:solidFill>
                <a:latin typeface="Arial" pitchFamily="34" charset="0"/>
              </a:defRPr>
            </a:lvl5pPr>
            <a:lvl6pPr defTabSz="793750" fontAlgn="base">
              <a:spcBef>
                <a:spcPct val="0"/>
              </a:spcBef>
              <a:spcAft>
                <a:spcPct val="0"/>
              </a:spcAft>
              <a:tabLst>
                <a:tab pos="344488" algn="l"/>
                <a:tab pos="749300" algn="l"/>
                <a:tab pos="1198563" algn="l"/>
              </a:tabLst>
              <a:defRPr>
                <a:solidFill>
                  <a:schemeClr val="tx1"/>
                </a:solidFill>
                <a:latin typeface="Arial" pitchFamily="34" charset="0"/>
              </a:defRPr>
            </a:lvl6pPr>
            <a:lvl7pPr defTabSz="793750" fontAlgn="base">
              <a:spcBef>
                <a:spcPct val="0"/>
              </a:spcBef>
              <a:spcAft>
                <a:spcPct val="0"/>
              </a:spcAft>
              <a:tabLst>
                <a:tab pos="344488" algn="l"/>
                <a:tab pos="749300" algn="l"/>
                <a:tab pos="1198563" algn="l"/>
              </a:tabLst>
              <a:defRPr>
                <a:solidFill>
                  <a:schemeClr val="tx1"/>
                </a:solidFill>
                <a:latin typeface="Arial" pitchFamily="34" charset="0"/>
              </a:defRPr>
            </a:lvl7pPr>
            <a:lvl8pPr defTabSz="793750" fontAlgn="base">
              <a:spcBef>
                <a:spcPct val="0"/>
              </a:spcBef>
              <a:spcAft>
                <a:spcPct val="0"/>
              </a:spcAft>
              <a:tabLst>
                <a:tab pos="344488" algn="l"/>
                <a:tab pos="749300" algn="l"/>
                <a:tab pos="1198563" algn="l"/>
              </a:tabLst>
              <a:defRPr>
                <a:solidFill>
                  <a:schemeClr val="tx1"/>
                </a:solidFill>
                <a:latin typeface="Arial" pitchFamily="34" charset="0"/>
              </a:defRPr>
            </a:lvl8pPr>
            <a:lvl9pPr defTabSz="793750" fontAlgn="base">
              <a:spcBef>
                <a:spcPct val="0"/>
              </a:spcBef>
              <a:spcAft>
                <a:spcPct val="0"/>
              </a:spcAft>
              <a:tabLst>
                <a:tab pos="344488" algn="l"/>
                <a:tab pos="749300" algn="l"/>
                <a:tab pos="1198563" algn="l"/>
              </a:tabLst>
              <a:defRPr>
                <a:solidFill>
                  <a:schemeClr val="tx1"/>
                </a:solidFill>
                <a:latin typeface="Arial" pitchFamily="34" charset="0"/>
              </a:defRPr>
            </a:lvl9pPr>
          </a:lstStyle>
          <a:p>
            <a:pPr marL="285750" indent="-285750">
              <a:lnSpc>
                <a:spcPct val="120000"/>
              </a:lnSpc>
              <a:spcBef>
                <a:spcPts val="300"/>
              </a:spcBef>
              <a:buFont typeface="Arial" pitchFamily="34" charset="0"/>
              <a:buChar char="•"/>
            </a:pPr>
            <a:r>
              <a:rPr lang="fr-FR" sz="2000" dirty="0" smtClean="0">
                <a:solidFill>
                  <a:prstClr val="black"/>
                </a:solidFill>
                <a:latin typeface="Calibri"/>
              </a:rPr>
              <a:t>Plusieurs sources d’incertitudes (choix ce courbes de croissance, choix final)</a:t>
            </a:r>
          </a:p>
          <a:p>
            <a:pPr marL="285750" indent="-285750">
              <a:lnSpc>
                <a:spcPct val="120000"/>
              </a:lnSpc>
              <a:spcBef>
                <a:spcPts val="300"/>
              </a:spcBef>
              <a:buFont typeface="Arial" pitchFamily="34" charset="0"/>
              <a:buChar char="•"/>
            </a:pPr>
            <a:r>
              <a:rPr lang="fr-FR" sz="2000" dirty="0" smtClean="0">
                <a:solidFill>
                  <a:prstClr val="black"/>
                </a:solidFill>
                <a:latin typeface="Calibri"/>
              </a:rPr>
              <a:t>Problèmes liés aux corrélations entre les variables (paramètres du modèle)</a:t>
            </a:r>
          </a:p>
          <a:p>
            <a:pPr marL="285750" indent="-285750">
              <a:spcBef>
                <a:spcPts val="300"/>
              </a:spcBef>
              <a:buFont typeface="Arial" pitchFamily="34" charset="0"/>
              <a:buChar char="•"/>
            </a:pPr>
            <a:r>
              <a:rPr lang="fr-FR" sz="2000" dirty="0" smtClean="0">
                <a:solidFill>
                  <a:prstClr val="black"/>
                </a:solidFill>
                <a:latin typeface="Calibri"/>
              </a:rPr>
              <a:t>Explosion de nombre de variables de décision (paramètres génétiques) : génotype-dépendant vs constant mais inconnu!!!</a:t>
            </a:r>
          </a:p>
          <a:p>
            <a:pPr marL="285750" indent="-285750">
              <a:spcBef>
                <a:spcPts val="300"/>
              </a:spcBef>
              <a:buFont typeface="Arial" pitchFamily="34" charset="0"/>
              <a:buChar char="•"/>
            </a:pPr>
            <a:r>
              <a:rPr lang="fr-FR" sz="2000" dirty="0">
                <a:solidFill>
                  <a:prstClr val="black"/>
                </a:solidFill>
                <a:latin typeface="Calibri"/>
              </a:rPr>
              <a:t>Contraintes d’égalité stochastiques (lien probabiliste entre les </a:t>
            </a:r>
            <a:r>
              <a:rPr lang="fr-FR" sz="2000" dirty="0" err="1">
                <a:solidFill>
                  <a:prstClr val="black"/>
                </a:solidFill>
                <a:latin typeface="Calibri"/>
              </a:rPr>
              <a:t>QTLs</a:t>
            </a:r>
            <a:r>
              <a:rPr lang="fr-FR" sz="2000" dirty="0">
                <a:solidFill>
                  <a:prstClr val="black"/>
                </a:solidFill>
                <a:latin typeface="Calibri"/>
              </a:rPr>
              <a:t> probabilité que deux </a:t>
            </a:r>
            <a:r>
              <a:rPr lang="fr-FR" sz="2000" dirty="0" err="1">
                <a:solidFill>
                  <a:prstClr val="black"/>
                </a:solidFill>
                <a:latin typeface="Calibri"/>
              </a:rPr>
              <a:t>QTLs</a:t>
            </a:r>
            <a:r>
              <a:rPr lang="fr-FR" sz="2000" dirty="0">
                <a:solidFill>
                  <a:prstClr val="black"/>
                </a:solidFill>
                <a:latin typeface="Calibri"/>
              </a:rPr>
              <a:t> soient inséparables) </a:t>
            </a:r>
          </a:p>
          <a:p>
            <a:pPr marL="285750" indent="-285750">
              <a:spcBef>
                <a:spcPts val="300"/>
              </a:spcBef>
              <a:buFont typeface="Arial" pitchFamily="34" charset="0"/>
              <a:buChar char="•"/>
            </a:pPr>
            <a:r>
              <a:rPr lang="fr-FR" sz="2000" dirty="0" smtClean="0">
                <a:solidFill>
                  <a:prstClr val="black"/>
                </a:solidFill>
                <a:latin typeface="Calibri"/>
              </a:rPr>
              <a:t>Manque de méthodes d’optimisation alternatives </a:t>
            </a:r>
          </a:p>
        </p:txBody>
      </p:sp>
      <p:sp>
        <p:nvSpPr>
          <p:cNvPr id="5" name="Rectangle 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Les limites de notre travail</a:t>
            </a:r>
          </a:p>
        </p:txBody>
      </p:sp>
      <p:sp>
        <p:nvSpPr>
          <p:cNvPr id="8"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 points de blocage  </a:t>
            </a:r>
            <a:endParaRPr lang="fr-FR" sz="2400" b="1" dirty="0">
              <a:solidFill>
                <a:schemeClr val="bg1"/>
              </a:solidFill>
              <a:latin typeface="+mj-lt"/>
            </a:endParaRPr>
          </a:p>
        </p:txBody>
      </p:sp>
      <p:sp>
        <p:nvSpPr>
          <p:cNvPr id="2" name="Espace réservé du numéro de diapositive 1"/>
          <p:cNvSpPr>
            <a:spLocks noGrp="1"/>
          </p:cNvSpPr>
          <p:nvPr>
            <p:ph type="sldNum" sz="quarter" idx="12"/>
          </p:nvPr>
        </p:nvSpPr>
        <p:spPr/>
        <p:txBody>
          <a:bodyPr/>
          <a:lstStyle/>
          <a:p>
            <a:fld id="{449D3B13-C2DA-4361-86BE-35CC9E7BB3A9}"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7779084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0C27C61-35F6-4757-AB6B-E5250E85790B}" type="slidenum">
              <a:rPr lang="fr-FR" smtClean="0"/>
              <a:t>29</a:t>
            </a:fld>
            <a:endParaRPr lang="fr-FR"/>
          </a:p>
        </p:txBody>
      </p:sp>
      <p:sp>
        <p:nvSpPr>
          <p:cNvPr id="5" name="Text Box 10"/>
          <p:cNvSpPr txBox="1">
            <a:spLocks noChangeArrowheads="1"/>
          </p:cNvSpPr>
          <p:nvPr/>
        </p:nvSpPr>
        <p:spPr bwMode="auto">
          <a:xfrm>
            <a:off x="1649295" y="2019300"/>
            <a:ext cx="5699656" cy="1943100"/>
          </a:xfrm>
          <a:prstGeom prst="rect">
            <a:avLst/>
          </a:prstGeom>
          <a:solidFill>
            <a:srgbClr val="006600"/>
          </a:solidFill>
          <a:ln w="9525">
            <a:noFill/>
            <a:miter lim="800000"/>
            <a:headEnd/>
            <a:tailEnd/>
          </a:ln>
          <a:effectLst>
            <a:glow rad="63500">
              <a:schemeClr val="accent3">
                <a:satMod val="175000"/>
                <a:alpha val="40000"/>
              </a:schemeClr>
            </a:glow>
            <a:softEdge rad="63500"/>
          </a:effectLst>
          <a:scene3d>
            <a:camera prst="orthographicFront"/>
            <a:lightRig rig="threePt" dir="t"/>
          </a:scene3d>
          <a:sp3d>
            <a:bevelT/>
          </a:sp3d>
        </p:spPr>
        <p:txBody>
          <a:bodyPr anchor="ctr"/>
          <a:lstStyle/>
          <a:p>
            <a:pPr algn="ctr"/>
            <a:r>
              <a:rPr lang="fr-FR" sz="3000" dirty="0" smtClean="0">
                <a:solidFill>
                  <a:prstClr val="white"/>
                </a:solidFill>
                <a:latin typeface="+mj-lt"/>
                <a:ea typeface="Khmer UI" pitchFamily="34" charset="0"/>
                <a:cs typeface="Arial" pitchFamily="34" charset="0"/>
              </a:rPr>
              <a:t>Voilà, Merci à vous!</a:t>
            </a:r>
          </a:p>
          <a:p>
            <a:pPr algn="ctr"/>
            <a:endParaRPr lang="fr-FR" sz="3000" dirty="0">
              <a:solidFill>
                <a:prstClr val="white"/>
              </a:solidFill>
              <a:latin typeface="+mj-lt"/>
              <a:ea typeface="Khmer UI" pitchFamily="34" charset="0"/>
              <a:cs typeface="Arial" pitchFamily="34" charset="0"/>
            </a:endParaRPr>
          </a:p>
        </p:txBody>
      </p:sp>
    </p:spTree>
    <p:extLst>
      <p:ext uri="{BB962C8B-B14F-4D97-AF65-F5344CB8AC3E}">
        <p14:creationId xmlns:p14="http://schemas.microsoft.com/office/powerpoint/2010/main" val="427764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5442036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llipse 9"/>
          <p:cNvSpPr/>
          <p:nvPr/>
        </p:nvSpPr>
        <p:spPr>
          <a:xfrm>
            <a:off x="2483768" y="3140968"/>
            <a:ext cx="3600400" cy="64807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1" name="Ellipse 10"/>
          <p:cNvSpPr/>
          <p:nvPr/>
        </p:nvSpPr>
        <p:spPr>
          <a:xfrm>
            <a:off x="5580112" y="4725144"/>
            <a:ext cx="2088232" cy="64807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2" name="Ellipse 11"/>
          <p:cNvSpPr/>
          <p:nvPr/>
        </p:nvSpPr>
        <p:spPr>
          <a:xfrm>
            <a:off x="3121688" y="5481228"/>
            <a:ext cx="2016224" cy="64807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14" name="Connecteur droit avec flèche 13"/>
          <p:cNvCxnSpPr/>
          <p:nvPr/>
        </p:nvCxnSpPr>
        <p:spPr>
          <a:xfrm flipH="1">
            <a:off x="6570222" y="5373216"/>
            <a:ext cx="108012" cy="216024"/>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2" idx="6"/>
          </p:cNvCxnSpPr>
          <p:nvPr/>
        </p:nvCxnSpPr>
        <p:spPr>
          <a:xfrm flipV="1">
            <a:off x="5137912" y="5697252"/>
            <a:ext cx="648072" cy="108012"/>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563888" y="4581128"/>
            <a:ext cx="144016" cy="144016"/>
          </a:xfrm>
          <a:prstGeom prst="straightConnector1">
            <a:avLst/>
          </a:prstGeom>
          <a:ln w="127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349676" y="2852936"/>
            <a:ext cx="2188612" cy="369332"/>
          </a:xfrm>
          <a:prstGeom prst="rect">
            <a:avLst/>
          </a:prstGeom>
          <a:noFill/>
        </p:spPr>
        <p:txBody>
          <a:bodyPr wrap="none" rtlCol="0">
            <a:spAutoFit/>
          </a:bodyPr>
          <a:lstStyle/>
          <a:p>
            <a:r>
              <a:rPr lang="fr-FR" b="1" dirty="0" smtClean="0">
                <a:solidFill>
                  <a:srgbClr val="FF0000"/>
                </a:solidFill>
              </a:rPr>
              <a:t>Optimisation difficile</a:t>
            </a:r>
            <a:endParaRPr lang="fr-FR" b="1" dirty="0">
              <a:solidFill>
                <a:srgbClr val="FF0000"/>
              </a:solidFill>
            </a:endParaRPr>
          </a:p>
        </p:txBody>
      </p:sp>
      <p:sp>
        <p:nvSpPr>
          <p:cNvPr id="22" name="ZoneTexte 21"/>
          <p:cNvSpPr txBox="1"/>
          <p:nvPr/>
        </p:nvSpPr>
        <p:spPr>
          <a:xfrm>
            <a:off x="6243298" y="6593271"/>
            <a:ext cx="2908489" cy="276999"/>
          </a:xfrm>
          <a:prstGeom prst="rect">
            <a:avLst/>
          </a:prstGeom>
          <a:noFill/>
        </p:spPr>
        <p:txBody>
          <a:bodyPr wrap="none" rtlCol="0">
            <a:spAutoFit/>
          </a:bodyPr>
          <a:lstStyle/>
          <a:p>
            <a:pPr algn="r"/>
            <a:r>
              <a:rPr lang="fr-FR" sz="1200" dirty="0" smtClean="0">
                <a:solidFill>
                  <a:srgbClr val="FF0000"/>
                </a:solidFill>
              </a:rPr>
              <a:t>Source: http</a:t>
            </a:r>
            <a:r>
              <a:rPr lang="fr-FR" sz="1200" dirty="0">
                <a:solidFill>
                  <a:srgbClr val="FF0000"/>
                </a:solidFill>
              </a:rPr>
              <a:t>://slideplayer.fr/slide/1288635/</a:t>
            </a:r>
          </a:p>
        </p:txBody>
      </p:sp>
      <p:sp>
        <p:nvSpPr>
          <p:cNvPr id="13"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a:solidFill>
                  <a:schemeClr val="bg1"/>
                </a:solidFill>
                <a:latin typeface="+mj-lt"/>
              </a:rPr>
              <a:t>Optimisation </a:t>
            </a:r>
            <a:r>
              <a:rPr lang="fr-FR" sz="2400" b="1" dirty="0" smtClean="0">
                <a:solidFill>
                  <a:schemeClr val="bg1"/>
                </a:solidFill>
                <a:latin typeface="+mj-lt"/>
              </a:rPr>
              <a:t> </a:t>
            </a:r>
            <a:endParaRPr lang="fr-FR" sz="2400" b="1" dirty="0">
              <a:solidFill>
                <a:schemeClr val="bg1"/>
              </a:solidFill>
              <a:latin typeface="+mj-lt"/>
            </a:endParaRPr>
          </a:p>
        </p:txBody>
      </p:sp>
      <p:sp>
        <p:nvSpPr>
          <p:cNvPr id="15" name="Rectangle 1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Classification: problèmes et méthodes d’optimisation </a:t>
            </a:r>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3</a:t>
            </a:fld>
            <a:endParaRPr lang="fr-FR"/>
          </a:p>
        </p:txBody>
      </p:sp>
    </p:spTree>
    <p:extLst>
      <p:ext uri="{BB962C8B-B14F-4D97-AF65-F5344CB8AC3E}">
        <p14:creationId xmlns:p14="http://schemas.microsoft.com/office/powerpoint/2010/main" val="3270030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60848"/>
            <a:ext cx="462915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338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409575" y="1364367"/>
            <a:ext cx="8410897" cy="265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93750">
              <a:tabLst>
                <a:tab pos="344488" algn="l"/>
                <a:tab pos="749300" algn="l"/>
                <a:tab pos="1198563" algn="l"/>
              </a:tabLst>
              <a:defRPr>
                <a:solidFill>
                  <a:schemeClr val="tx1"/>
                </a:solidFill>
                <a:latin typeface="Arial" pitchFamily="34" charset="0"/>
              </a:defRPr>
            </a:lvl1pPr>
            <a:lvl2pPr defTabSz="793750">
              <a:tabLst>
                <a:tab pos="344488" algn="l"/>
                <a:tab pos="749300" algn="l"/>
                <a:tab pos="1198563" algn="l"/>
              </a:tabLst>
              <a:defRPr>
                <a:solidFill>
                  <a:schemeClr val="tx1"/>
                </a:solidFill>
                <a:latin typeface="Arial" pitchFamily="34" charset="0"/>
              </a:defRPr>
            </a:lvl2pPr>
            <a:lvl3pPr defTabSz="793750">
              <a:tabLst>
                <a:tab pos="344488" algn="l"/>
                <a:tab pos="749300" algn="l"/>
                <a:tab pos="1198563" algn="l"/>
              </a:tabLst>
              <a:defRPr>
                <a:solidFill>
                  <a:schemeClr val="tx1"/>
                </a:solidFill>
                <a:latin typeface="Arial" pitchFamily="34" charset="0"/>
              </a:defRPr>
            </a:lvl3pPr>
            <a:lvl4pPr defTabSz="793750">
              <a:tabLst>
                <a:tab pos="344488" algn="l"/>
                <a:tab pos="749300" algn="l"/>
                <a:tab pos="1198563" algn="l"/>
              </a:tabLst>
              <a:defRPr>
                <a:solidFill>
                  <a:schemeClr val="tx1"/>
                </a:solidFill>
                <a:latin typeface="Arial" pitchFamily="34" charset="0"/>
              </a:defRPr>
            </a:lvl4pPr>
            <a:lvl5pPr defTabSz="793750">
              <a:tabLst>
                <a:tab pos="344488" algn="l"/>
                <a:tab pos="749300" algn="l"/>
                <a:tab pos="1198563" algn="l"/>
              </a:tabLst>
              <a:defRPr>
                <a:solidFill>
                  <a:schemeClr val="tx1"/>
                </a:solidFill>
                <a:latin typeface="Arial" pitchFamily="34" charset="0"/>
              </a:defRPr>
            </a:lvl5pPr>
            <a:lvl6pPr defTabSz="793750" fontAlgn="base">
              <a:spcBef>
                <a:spcPct val="0"/>
              </a:spcBef>
              <a:spcAft>
                <a:spcPct val="0"/>
              </a:spcAft>
              <a:tabLst>
                <a:tab pos="344488" algn="l"/>
                <a:tab pos="749300" algn="l"/>
                <a:tab pos="1198563" algn="l"/>
              </a:tabLst>
              <a:defRPr>
                <a:solidFill>
                  <a:schemeClr val="tx1"/>
                </a:solidFill>
                <a:latin typeface="Arial" pitchFamily="34" charset="0"/>
              </a:defRPr>
            </a:lvl6pPr>
            <a:lvl7pPr defTabSz="793750" fontAlgn="base">
              <a:spcBef>
                <a:spcPct val="0"/>
              </a:spcBef>
              <a:spcAft>
                <a:spcPct val="0"/>
              </a:spcAft>
              <a:tabLst>
                <a:tab pos="344488" algn="l"/>
                <a:tab pos="749300" algn="l"/>
                <a:tab pos="1198563" algn="l"/>
              </a:tabLst>
              <a:defRPr>
                <a:solidFill>
                  <a:schemeClr val="tx1"/>
                </a:solidFill>
                <a:latin typeface="Arial" pitchFamily="34" charset="0"/>
              </a:defRPr>
            </a:lvl7pPr>
            <a:lvl8pPr defTabSz="793750" fontAlgn="base">
              <a:spcBef>
                <a:spcPct val="0"/>
              </a:spcBef>
              <a:spcAft>
                <a:spcPct val="0"/>
              </a:spcAft>
              <a:tabLst>
                <a:tab pos="344488" algn="l"/>
                <a:tab pos="749300" algn="l"/>
                <a:tab pos="1198563" algn="l"/>
              </a:tabLst>
              <a:defRPr>
                <a:solidFill>
                  <a:schemeClr val="tx1"/>
                </a:solidFill>
                <a:latin typeface="Arial" pitchFamily="34" charset="0"/>
              </a:defRPr>
            </a:lvl8pPr>
            <a:lvl9pPr defTabSz="793750" fontAlgn="base">
              <a:spcBef>
                <a:spcPct val="0"/>
              </a:spcBef>
              <a:spcAft>
                <a:spcPct val="0"/>
              </a:spcAft>
              <a:tabLst>
                <a:tab pos="344488" algn="l"/>
                <a:tab pos="749300" algn="l"/>
                <a:tab pos="1198563" algn="l"/>
              </a:tabLst>
              <a:defRPr>
                <a:solidFill>
                  <a:schemeClr val="tx1"/>
                </a:solidFill>
                <a:latin typeface="Arial" pitchFamily="34" charset="0"/>
              </a:defRPr>
            </a:lvl9pPr>
          </a:lstStyle>
          <a:p>
            <a:pPr marL="285750" indent="-285750">
              <a:lnSpc>
                <a:spcPct val="120000"/>
              </a:lnSpc>
              <a:spcBef>
                <a:spcPts val="300"/>
              </a:spcBef>
              <a:buFont typeface="Arial" pitchFamily="34" charset="0"/>
              <a:buChar char="•"/>
            </a:pPr>
            <a:r>
              <a:rPr lang="fr-FR" sz="2000" dirty="0" smtClean="0">
                <a:solidFill>
                  <a:prstClr val="black"/>
                </a:solidFill>
                <a:latin typeface="Calibri"/>
              </a:rPr>
              <a:t>Ne requièrent ni dérivabilité ni continuité de(s) critère(s) et/ou contrainte(s)</a:t>
            </a:r>
            <a:endParaRPr lang="fr-FR" sz="2000" dirty="0">
              <a:solidFill>
                <a:prstClr val="black"/>
              </a:solidFill>
              <a:latin typeface="Calibri"/>
            </a:endParaRPr>
          </a:p>
          <a:p>
            <a:pPr marL="285750" indent="-285750">
              <a:lnSpc>
                <a:spcPct val="120000"/>
              </a:lnSpc>
              <a:spcBef>
                <a:spcPts val="300"/>
              </a:spcBef>
              <a:buFont typeface="Arial" pitchFamily="34" charset="0"/>
              <a:buChar char="•"/>
            </a:pPr>
            <a:r>
              <a:rPr lang="fr-FR" sz="2000" dirty="0" smtClean="0">
                <a:solidFill>
                  <a:prstClr val="black"/>
                </a:solidFill>
                <a:latin typeface="Calibri"/>
              </a:rPr>
              <a:t>Peu de paramètres à spécifier </a:t>
            </a:r>
          </a:p>
          <a:p>
            <a:pPr marL="285750" indent="-285750">
              <a:lnSpc>
                <a:spcPct val="120000"/>
              </a:lnSpc>
              <a:spcBef>
                <a:spcPts val="300"/>
              </a:spcBef>
              <a:buFont typeface="Arial" pitchFamily="34" charset="0"/>
              <a:buChar char="•"/>
            </a:pPr>
            <a:r>
              <a:rPr lang="fr-FR" sz="2000" dirty="0" smtClean="0">
                <a:solidFill>
                  <a:prstClr val="black"/>
                </a:solidFill>
                <a:latin typeface="Calibri"/>
              </a:rPr>
              <a:t>Plusieurs paradigmes  </a:t>
            </a:r>
          </a:p>
          <a:p>
            <a:pPr marL="285750" indent="-285750">
              <a:spcBef>
                <a:spcPts val="300"/>
              </a:spcBef>
              <a:buFont typeface="Arial" pitchFamily="34" charset="0"/>
              <a:buChar char="•"/>
            </a:pPr>
            <a:r>
              <a:rPr lang="fr-FR" sz="2000" dirty="0">
                <a:solidFill>
                  <a:prstClr val="black"/>
                </a:solidFill>
                <a:latin typeface="Calibri"/>
              </a:rPr>
              <a:t>C</a:t>
            </a:r>
            <a:r>
              <a:rPr lang="fr-FR" sz="2000" dirty="0" smtClean="0">
                <a:solidFill>
                  <a:prstClr val="black"/>
                </a:solidFill>
                <a:latin typeface="Calibri"/>
              </a:rPr>
              <a:t>ompromis entre la recherche locale et la recherche globale </a:t>
            </a:r>
          </a:p>
          <a:p>
            <a:pPr marL="285750" indent="-285750">
              <a:spcBef>
                <a:spcPts val="300"/>
              </a:spcBef>
              <a:buFont typeface="Arial" pitchFamily="34" charset="0"/>
              <a:buChar char="•"/>
            </a:pPr>
            <a:r>
              <a:rPr lang="fr-FR" sz="2000" dirty="0" smtClean="0">
                <a:solidFill>
                  <a:prstClr val="black"/>
                </a:solidFill>
                <a:latin typeface="Calibri"/>
              </a:rPr>
              <a:t>Plusieurs variantes pour différentes types de problèmes d’optimisation </a:t>
            </a:r>
          </a:p>
          <a:p>
            <a:pPr indent="-285750">
              <a:lnSpc>
                <a:spcPct val="120000"/>
              </a:lnSpc>
              <a:spcBef>
                <a:spcPts val="300"/>
              </a:spcBef>
              <a:buFontTx/>
              <a:buChar char="•"/>
            </a:pPr>
            <a:r>
              <a:rPr lang="fr-FR" sz="2000" dirty="0" smtClean="0">
                <a:solidFill>
                  <a:prstClr val="black"/>
                </a:solidFill>
                <a:latin typeface="Calibri"/>
              </a:rPr>
              <a:t>Hybridation </a:t>
            </a:r>
            <a:r>
              <a:rPr lang="fr-FR" sz="2000" dirty="0" err="1" smtClean="0">
                <a:solidFill>
                  <a:prstClr val="black"/>
                </a:solidFill>
                <a:latin typeface="Calibri"/>
              </a:rPr>
              <a:t>métaheuristique</a:t>
            </a:r>
            <a:r>
              <a:rPr lang="fr-FR" sz="2000" dirty="0" smtClean="0">
                <a:solidFill>
                  <a:prstClr val="black"/>
                </a:solidFill>
                <a:latin typeface="Calibri"/>
              </a:rPr>
              <a:t>/</a:t>
            </a:r>
            <a:r>
              <a:rPr lang="fr-FR" sz="2000" dirty="0" err="1" smtClean="0">
                <a:solidFill>
                  <a:prstClr val="black"/>
                </a:solidFill>
                <a:latin typeface="Calibri"/>
              </a:rPr>
              <a:t>métaheuristique</a:t>
            </a:r>
            <a:r>
              <a:rPr lang="fr-FR" sz="2000" dirty="0" smtClean="0">
                <a:solidFill>
                  <a:prstClr val="black"/>
                </a:solidFill>
                <a:latin typeface="Calibri"/>
              </a:rPr>
              <a:t> ou </a:t>
            </a:r>
            <a:r>
              <a:rPr lang="fr-FR" sz="2000" dirty="0" err="1" smtClean="0">
                <a:solidFill>
                  <a:prstClr val="black"/>
                </a:solidFill>
                <a:latin typeface="Calibri"/>
              </a:rPr>
              <a:t>métaheuristique</a:t>
            </a:r>
            <a:r>
              <a:rPr lang="fr-FR" sz="2000" dirty="0" smtClean="0">
                <a:solidFill>
                  <a:prstClr val="black"/>
                </a:solidFill>
                <a:latin typeface="Calibri"/>
              </a:rPr>
              <a:t>/autre   	méthode d’optimisation </a:t>
            </a:r>
          </a:p>
        </p:txBody>
      </p:sp>
      <p:sp>
        <p:nvSpPr>
          <p:cNvPr id="5" name="Rectangle 4"/>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Les </a:t>
            </a:r>
            <a:r>
              <a:rPr lang="fr-FR" sz="2400" b="1" dirty="0" err="1" smtClean="0">
                <a:solidFill>
                  <a:srgbClr val="40822E"/>
                </a:solidFill>
              </a:rPr>
              <a:t>métaheuristiques</a:t>
            </a:r>
            <a:endParaRPr lang="fr-FR" sz="2400" b="1" dirty="0" smtClean="0">
              <a:solidFill>
                <a:srgbClr val="40822E"/>
              </a:solidFill>
            </a:endParaRPr>
          </a:p>
        </p:txBody>
      </p:sp>
      <p:sp>
        <p:nvSpPr>
          <p:cNvPr id="8"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marL="0" lvl="1" algn="ctr"/>
            <a:r>
              <a:rPr lang="fr-FR" sz="2400" b="1" dirty="0">
                <a:solidFill>
                  <a:schemeClr val="bg1"/>
                </a:solidFill>
              </a:rPr>
              <a:t>Conception d’</a:t>
            </a:r>
            <a:r>
              <a:rPr lang="fr-FR" sz="2400" b="1" dirty="0" err="1">
                <a:solidFill>
                  <a:schemeClr val="bg1"/>
                </a:solidFill>
              </a:rPr>
              <a:t>idéotypes</a:t>
            </a:r>
            <a:r>
              <a:rPr lang="fr-FR" sz="2400" b="1" dirty="0" smtClean="0">
                <a:solidFill>
                  <a:schemeClr val="bg1"/>
                </a:solidFill>
                <a:latin typeface="+mj-lt"/>
              </a:rPr>
              <a:t> : points forts</a:t>
            </a:r>
            <a:endParaRPr lang="fr-FR" sz="2400" b="1" dirty="0">
              <a:solidFill>
                <a:schemeClr val="bg1"/>
              </a:solidFill>
              <a:latin typeface="+mj-lt"/>
            </a:endParaRPr>
          </a:p>
        </p:txBody>
      </p:sp>
      <p:sp>
        <p:nvSpPr>
          <p:cNvPr id="9" name="Rectangle 8"/>
          <p:cNvSpPr/>
          <p:nvPr/>
        </p:nvSpPr>
        <p:spPr>
          <a:xfrm>
            <a:off x="131347" y="4263479"/>
            <a:ext cx="8700677" cy="830997"/>
          </a:xfrm>
          <a:prstGeom prst="rect">
            <a:avLst/>
          </a:prstGeom>
        </p:spPr>
        <p:txBody>
          <a:bodyPr wrap="square">
            <a:spAutoFit/>
          </a:bodyPr>
          <a:lstStyle/>
          <a:p>
            <a:pPr marL="0" lvl="1" indent="-342900" eaLnBrk="0" hangingPunct="0"/>
            <a:r>
              <a:rPr lang="fr-FR" sz="2400" b="1" dirty="0" smtClean="0">
                <a:solidFill>
                  <a:srgbClr val="FF0000"/>
                </a:solidFill>
              </a:rPr>
              <a:t>Les problèmes d’optimisation considérés sont de ‘petites’ tailles!!!!!</a:t>
            </a:r>
          </a:p>
        </p:txBody>
      </p:sp>
      <p:sp>
        <p:nvSpPr>
          <p:cNvPr id="2" name="Espace réservé du numéro de diapositive 1"/>
          <p:cNvSpPr>
            <a:spLocks noGrp="1"/>
          </p:cNvSpPr>
          <p:nvPr>
            <p:ph type="sldNum" sz="quarter" idx="12"/>
          </p:nvPr>
        </p:nvSpPr>
        <p:spPr/>
        <p:txBody>
          <a:bodyPr/>
          <a:lstStyle/>
          <a:p>
            <a:fld id="{449D3B13-C2DA-4361-86BE-35CC9E7BB3A9}"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26502447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6" name="Espace réservé du contenu 3"/>
          <p:cNvSpPr txBox="1">
            <a:spLocks/>
          </p:cNvSpPr>
          <p:nvPr/>
        </p:nvSpPr>
        <p:spPr>
          <a:xfrm>
            <a:off x="742950" y="1201737"/>
            <a:ext cx="8229600" cy="2979737"/>
          </a:xfrm>
          <a:prstGeom prst="rect">
            <a:avLst/>
          </a:prstGeom>
        </p:spPr>
        <p:txBody>
          <a:bodyPr>
            <a:noAutofit/>
          </a:bodyPr>
          <a:lstStyle/>
          <a:p>
            <a:r>
              <a:rPr lang="en-US" sz="2400" i="1" dirty="0"/>
              <a:t>“An iterative generation process </a:t>
            </a:r>
            <a:r>
              <a:rPr lang="en-US" sz="2400" i="1" dirty="0" smtClean="0"/>
              <a:t>which guides </a:t>
            </a:r>
            <a:r>
              <a:rPr lang="en-US" sz="2400" i="1" dirty="0"/>
              <a:t>a subordinate heuristic by combining intelligently </a:t>
            </a:r>
            <a:r>
              <a:rPr lang="en-US" sz="2400" i="1" dirty="0" smtClean="0"/>
              <a:t>different concepts </a:t>
            </a:r>
            <a:r>
              <a:rPr lang="en-US" sz="2400" i="1" dirty="0"/>
              <a:t>for </a:t>
            </a:r>
            <a:r>
              <a:rPr lang="en-US" sz="2400" i="1" dirty="0" smtClean="0"/>
              <a:t>exploring </a:t>
            </a:r>
            <a:r>
              <a:rPr lang="en-US" sz="2400" i="1" dirty="0"/>
              <a:t>and exploiting the search </a:t>
            </a:r>
            <a:r>
              <a:rPr lang="en-US" sz="2400" i="1" dirty="0" smtClean="0"/>
              <a:t>space using </a:t>
            </a:r>
            <a:r>
              <a:rPr lang="en-US" sz="2400" i="1" dirty="0"/>
              <a:t>learning strategies to structure information in order </a:t>
            </a:r>
            <a:r>
              <a:rPr lang="en-US" sz="2400" i="1" dirty="0" smtClean="0"/>
              <a:t>to find </a:t>
            </a:r>
            <a:r>
              <a:rPr lang="en-US" sz="2400" i="1" dirty="0"/>
              <a:t>efficiently near-optimal solutions” (</a:t>
            </a:r>
            <a:r>
              <a:rPr lang="en-US" sz="2400" i="1" dirty="0" err="1"/>
              <a:t>Laporte</a:t>
            </a:r>
            <a:r>
              <a:rPr lang="en-US" sz="2400" i="1" dirty="0"/>
              <a:t> and </a:t>
            </a:r>
            <a:r>
              <a:rPr lang="en-US" sz="2400" i="1" dirty="0" smtClean="0"/>
              <a:t>Osman 1995)</a:t>
            </a:r>
            <a:endParaRPr lang="fr-FR" sz="2200" i="1" dirty="0" smtClean="0">
              <a:solidFill>
                <a:srgbClr val="FF0000"/>
              </a:solidFill>
            </a:endParaRPr>
          </a:p>
          <a:p>
            <a:pPr marR="0" lvl="0" algn="l" defTabSz="914400" rtl="0" eaLnBrk="1" fontAlgn="auto" latinLnBrk="0" hangingPunct="1">
              <a:lnSpc>
                <a:spcPct val="100000"/>
              </a:lnSpc>
              <a:spcBef>
                <a:spcPct val="20000"/>
              </a:spcBef>
              <a:spcAft>
                <a:spcPts val="0"/>
              </a:spcAft>
              <a:buClrTx/>
              <a:buSzTx/>
              <a:tabLst/>
              <a:defRPr/>
            </a:pPr>
            <a:r>
              <a:rPr lang="fr-FR" sz="2200" dirty="0" smtClean="0">
                <a:solidFill>
                  <a:srgbClr val="FF0000"/>
                </a:solidFill>
              </a:rPr>
              <a:t>bien adaptées à certains types de problèmes d’optimisation multicritère: </a:t>
            </a:r>
            <a:r>
              <a:rPr lang="en-US" sz="2400" dirty="0" err="1" smtClean="0">
                <a:solidFill>
                  <a:srgbClr val="FF0000"/>
                </a:solidFill>
                <a:cs typeface="Times New Roman" pitchFamily="18" charset="0"/>
              </a:rPr>
              <a:t>espace</a:t>
            </a:r>
            <a:r>
              <a:rPr lang="en-US" sz="2400" dirty="0" smtClean="0">
                <a:solidFill>
                  <a:srgbClr val="FF0000"/>
                </a:solidFill>
                <a:cs typeface="Times New Roman" pitchFamily="18" charset="0"/>
              </a:rPr>
              <a:t> de </a:t>
            </a:r>
            <a:r>
              <a:rPr lang="en-US" sz="2400" dirty="0" err="1" smtClean="0">
                <a:solidFill>
                  <a:srgbClr val="FF0000"/>
                </a:solidFill>
                <a:cs typeface="Times New Roman" pitchFamily="18" charset="0"/>
              </a:rPr>
              <a:t>recherche</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très</a:t>
            </a:r>
            <a:r>
              <a:rPr lang="en-US" sz="2400" dirty="0" smtClean="0">
                <a:solidFill>
                  <a:srgbClr val="FF0000"/>
                </a:solidFill>
                <a:cs typeface="Times New Roman" pitchFamily="18" charset="0"/>
              </a:rPr>
              <a:t> large et pas </a:t>
            </a:r>
            <a:r>
              <a:rPr lang="en-US" sz="2400" dirty="0" err="1" smtClean="0">
                <a:solidFill>
                  <a:srgbClr val="FF0000"/>
                </a:solidFill>
                <a:cs typeface="Times New Roman" pitchFamily="18" charset="0"/>
              </a:rPr>
              <a:t>bien</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connu</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problème</a:t>
            </a:r>
            <a:r>
              <a:rPr lang="en-US" sz="2400" dirty="0" smtClean="0">
                <a:solidFill>
                  <a:srgbClr val="FF0000"/>
                </a:solidFill>
                <a:cs typeface="Times New Roman" pitchFamily="18" charset="0"/>
              </a:rPr>
              <a:t> </a:t>
            </a:r>
            <a:r>
              <a:rPr lang="en-US" sz="2400" dirty="0" err="1" smtClean="0">
                <a:solidFill>
                  <a:srgbClr val="FF0000"/>
                </a:solidFill>
                <a:cs typeface="Times New Roman" pitchFamily="18" charset="0"/>
              </a:rPr>
              <a:t>boîte</a:t>
            </a:r>
            <a:r>
              <a:rPr lang="en-US" sz="2400" dirty="0" smtClean="0">
                <a:solidFill>
                  <a:srgbClr val="FF0000"/>
                </a:solidFill>
                <a:cs typeface="Times New Roman" pitchFamily="18" charset="0"/>
              </a:rPr>
              <a:t> noire, </a:t>
            </a:r>
            <a:r>
              <a:rPr lang="en-US" sz="2400" dirty="0" err="1" smtClean="0">
                <a:solidFill>
                  <a:srgbClr val="FF0000"/>
                </a:solidFill>
                <a:cs typeface="Times New Roman" pitchFamily="18" charset="0"/>
              </a:rPr>
              <a:t>plusieurs</a:t>
            </a:r>
            <a:r>
              <a:rPr lang="en-US" sz="2400" dirty="0" smtClean="0">
                <a:solidFill>
                  <a:srgbClr val="FF0000"/>
                </a:solidFill>
                <a:cs typeface="Times New Roman" pitchFamily="18" charset="0"/>
              </a:rPr>
              <a:t> minima </a:t>
            </a:r>
            <a:r>
              <a:rPr lang="en-US" sz="2400" dirty="0" err="1" smtClean="0">
                <a:solidFill>
                  <a:srgbClr val="FF0000"/>
                </a:solidFill>
                <a:cs typeface="Times New Roman" pitchFamily="18" charset="0"/>
              </a:rPr>
              <a:t>locaux</a:t>
            </a:r>
            <a:r>
              <a:rPr lang="en-US" sz="2400" dirty="0" smtClean="0">
                <a:solidFill>
                  <a:srgbClr val="FF0000"/>
                </a:solidFill>
                <a:cs typeface="Times New Roman" pitchFamily="18" charset="0"/>
              </a:rPr>
              <a:t>, etc</a:t>
            </a:r>
            <a:r>
              <a:rPr lang="en-US" sz="2400" dirty="0">
                <a:solidFill>
                  <a:srgbClr val="FF0000"/>
                </a:solidFill>
                <a:cs typeface="Times New Roman" pitchFamily="18" charset="0"/>
              </a:rPr>
              <a:t>.</a:t>
            </a:r>
            <a:endParaRPr lang="en-US" sz="2400" b="1" dirty="0">
              <a:solidFill>
                <a:srgbClr val="FF000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2200" b="0" i="0" u="none" strike="noStrike" kern="1200" cap="none" spc="0" normalizeH="0" baseline="0" noProof="0" dirty="0" smtClean="0">
              <a:ln>
                <a:noFill/>
              </a:ln>
              <a:solidFill>
                <a:srgbClr val="FF0000"/>
              </a:solidFill>
              <a:effectLst/>
              <a:uLnTx/>
              <a:uFillTx/>
              <a:latin typeface="+mn-lt"/>
              <a:ea typeface="+mn-ea"/>
              <a:cs typeface="+mn-cs"/>
            </a:endParaRPr>
          </a:p>
        </p:txBody>
      </p:sp>
      <p:grpSp>
        <p:nvGrpSpPr>
          <p:cNvPr id="2" name="Groupe 1"/>
          <p:cNvGrpSpPr/>
          <p:nvPr/>
        </p:nvGrpSpPr>
        <p:grpSpPr>
          <a:xfrm>
            <a:off x="2302789" y="4365104"/>
            <a:ext cx="7161327" cy="3037551"/>
            <a:chOff x="1562203" y="4141788"/>
            <a:chExt cx="7438921" cy="3068795"/>
          </a:xfrm>
        </p:grpSpPr>
        <p:sp>
          <p:nvSpPr>
            <p:cNvPr id="7" name="Rectangle 2"/>
            <p:cNvSpPr>
              <a:spLocks noChangeArrowheads="1"/>
            </p:cNvSpPr>
            <p:nvPr/>
          </p:nvSpPr>
          <p:spPr bwMode="auto">
            <a:xfrm>
              <a:off x="3678109" y="4141788"/>
              <a:ext cx="2806585" cy="912825"/>
            </a:xfrm>
            <a:prstGeom prst="rect">
              <a:avLst/>
            </a:prstGeom>
            <a:solidFill>
              <a:schemeClr val="tx1"/>
            </a:solidFill>
            <a:ln w="57150" algn="ctr">
              <a:solidFill>
                <a:schemeClr val="tx2"/>
              </a:solidFill>
              <a:miter lim="800000"/>
              <a:headEnd/>
              <a:tailEnd/>
            </a:ln>
          </p:spPr>
          <p:txBody>
            <a:bodyPr wrap="none" anchor="ctr"/>
            <a:lstStyle/>
            <a:p>
              <a:pPr algn="ctr"/>
              <a:r>
                <a:rPr lang="en-US" sz="7200" dirty="0">
                  <a:cs typeface="Courier New" pitchFamily="49" charset="0"/>
                </a:rPr>
                <a:t>?</a:t>
              </a:r>
            </a:p>
          </p:txBody>
        </p:sp>
        <p:sp>
          <p:nvSpPr>
            <p:cNvPr id="8" name="Rectangle 5"/>
            <p:cNvSpPr>
              <a:spLocks noChangeArrowheads="1"/>
            </p:cNvSpPr>
            <p:nvPr/>
          </p:nvSpPr>
          <p:spPr bwMode="auto">
            <a:xfrm>
              <a:off x="3504070" y="5674029"/>
              <a:ext cx="3270250" cy="995331"/>
            </a:xfrm>
            <a:prstGeom prst="rect">
              <a:avLst/>
            </a:prstGeom>
            <a:solidFill>
              <a:srgbClr val="CCCCFF"/>
            </a:solidFill>
            <a:ln w="57150" algn="ctr">
              <a:solidFill>
                <a:schemeClr val="accent2"/>
              </a:solidFill>
              <a:miter lim="800000"/>
              <a:headEnd/>
              <a:tailEnd/>
            </a:ln>
          </p:spPr>
          <p:txBody>
            <a:bodyPr wrap="none" anchor="ctr"/>
            <a:lstStyle/>
            <a:p>
              <a:endParaRPr lang="fr-FR"/>
            </a:p>
          </p:txBody>
        </p:sp>
        <p:sp>
          <p:nvSpPr>
            <p:cNvPr id="9" name="Line 7"/>
            <p:cNvSpPr>
              <a:spLocks noChangeShapeType="1"/>
            </p:cNvSpPr>
            <p:nvPr/>
          </p:nvSpPr>
          <p:spPr bwMode="auto">
            <a:xfrm flipH="1">
              <a:off x="3105377" y="4326653"/>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0" name="Line 8"/>
            <p:cNvSpPr>
              <a:spLocks noChangeShapeType="1"/>
            </p:cNvSpPr>
            <p:nvPr/>
          </p:nvSpPr>
          <p:spPr bwMode="auto">
            <a:xfrm flipH="1">
              <a:off x="3105377" y="4563115"/>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1" name="Line 9"/>
            <p:cNvSpPr>
              <a:spLocks noChangeShapeType="1"/>
            </p:cNvSpPr>
            <p:nvPr/>
          </p:nvSpPr>
          <p:spPr bwMode="auto">
            <a:xfrm flipH="1">
              <a:off x="6502937" y="4639766"/>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2" name="Line 10"/>
            <p:cNvSpPr>
              <a:spLocks noChangeShapeType="1"/>
            </p:cNvSpPr>
            <p:nvPr/>
          </p:nvSpPr>
          <p:spPr bwMode="auto">
            <a:xfrm flipH="1">
              <a:off x="6511045" y="4505689"/>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3" name="Line 11"/>
            <p:cNvSpPr>
              <a:spLocks noChangeShapeType="1"/>
            </p:cNvSpPr>
            <p:nvPr/>
          </p:nvSpPr>
          <p:spPr bwMode="auto">
            <a:xfrm flipH="1">
              <a:off x="6509735" y="4358941"/>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4" name="Line 12"/>
            <p:cNvSpPr>
              <a:spLocks noChangeShapeType="1"/>
            </p:cNvSpPr>
            <p:nvPr/>
          </p:nvSpPr>
          <p:spPr bwMode="auto">
            <a:xfrm flipH="1">
              <a:off x="3105377" y="4448236"/>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15" name="Text Box 13"/>
            <p:cNvSpPr txBox="1">
              <a:spLocks noChangeArrowheads="1"/>
            </p:cNvSpPr>
            <p:nvPr/>
          </p:nvSpPr>
          <p:spPr bwMode="auto">
            <a:xfrm>
              <a:off x="3343593" y="5733255"/>
              <a:ext cx="33886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algn="ctr" eaLnBrk="1" hangingPunct="1">
                <a:spcBef>
                  <a:spcPct val="50000"/>
                </a:spcBef>
              </a:pPr>
              <a:r>
                <a:rPr lang="fr-FR" sz="2000" dirty="0" smtClean="0">
                  <a:solidFill>
                    <a:srgbClr val="993366"/>
                  </a:solidFill>
                  <a:latin typeface="+mn-lt"/>
                  <a:cs typeface="Courier New" pitchFamily="49" charset="0"/>
                </a:rPr>
                <a:t>L’algorithme d’optimisation peut seulement évaluer  les solutions</a:t>
              </a:r>
              <a:endParaRPr lang="fr-FR" sz="2000" dirty="0" smtClean="0">
                <a:solidFill>
                  <a:srgbClr val="000000"/>
                </a:solidFill>
                <a:latin typeface="+mn-lt"/>
                <a:cs typeface="Courier New" pitchFamily="49" charset="0"/>
              </a:endParaRPr>
            </a:p>
            <a:p>
              <a:pPr algn="ctr" eaLnBrk="1" hangingPunct="1">
                <a:spcBef>
                  <a:spcPct val="50000"/>
                </a:spcBef>
              </a:pPr>
              <a:endParaRPr lang="fr-FR" sz="2000" dirty="0">
                <a:solidFill>
                  <a:schemeClr val="tx1"/>
                </a:solidFill>
                <a:latin typeface="+mn-lt"/>
                <a:cs typeface="Courier New" pitchFamily="49" charset="0"/>
              </a:endParaRPr>
            </a:p>
          </p:txBody>
        </p:sp>
        <p:sp>
          <p:nvSpPr>
            <p:cNvPr id="17" name="Text Box 15"/>
            <p:cNvSpPr txBox="1">
              <a:spLocks noChangeArrowheads="1"/>
            </p:cNvSpPr>
            <p:nvPr/>
          </p:nvSpPr>
          <p:spPr bwMode="auto">
            <a:xfrm>
              <a:off x="7153377" y="4173032"/>
              <a:ext cx="18477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rtl="1" eaLnBrk="1" hangingPunct="1">
                <a:spcBef>
                  <a:spcPct val="50000"/>
                </a:spcBef>
              </a:pPr>
              <a:r>
                <a:rPr lang="en-US" sz="2000" dirty="0" err="1" smtClean="0">
                  <a:solidFill>
                    <a:schemeClr val="tx1"/>
                  </a:solidFill>
                  <a:latin typeface="+mn-lt"/>
                  <a:cs typeface="Courier New" pitchFamily="49" charset="0"/>
                </a:rPr>
                <a:t>Fonctions</a:t>
              </a:r>
              <a:r>
                <a:rPr lang="en-US" sz="2000" dirty="0" smtClean="0">
                  <a:solidFill>
                    <a:schemeClr val="tx1"/>
                  </a:solidFill>
                  <a:latin typeface="+mn-lt"/>
                  <a:cs typeface="Courier New" pitchFamily="49" charset="0"/>
                </a:rPr>
                <a:t> </a:t>
              </a:r>
              <a:r>
                <a:rPr lang="en-US" sz="2000" dirty="0" err="1" smtClean="0">
                  <a:solidFill>
                    <a:schemeClr val="tx1"/>
                  </a:solidFill>
                  <a:latin typeface="+mn-lt"/>
                  <a:cs typeface="Courier New" pitchFamily="49" charset="0"/>
                </a:rPr>
                <a:t>objectifs</a:t>
              </a:r>
              <a:r>
                <a:rPr lang="en-US" sz="2000" dirty="0" smtClean="0">
                  <a:solidFill>
                    <a:schemeClr val="tx1"/>
                  </a:solidFill>
                  <a:latin typeface="+mn-lt"/>
                  <a:cs typeface="Courier New" pitchFamily="49" charset="0"/>
                </a:rPr>
                <a:t> F(X)</a:t>
              </a:r>
              <a:endParaRPr lang="en-US" sz="2000" dirty="0">
                <a:solidFill>
                  <a:schemeClr val="tx1"/>
                </a:solidFill>
                <a:latin typeface="+mn-lt"/>
                <a:cs typeface="Courier New" pitchFamily="49" charset="0"/>
              </a:endParaRPr>
            </a:p>
          </p:txBody>
        </p:sp>
        <p:sp>
          <p:nvSpPr>
            <p:cNvPr id="18" name="Line 16"/>
            <p:cNvSpPr>
              <a:spLocks noChangeShapeType="1"/>
            </p:cNvSpPr>
            <p:nvPr/>
          </p:nvSpPr>
          <p:spPr bwMode="auto">
            <a:xfrm flipH="1" flipV="1">
              <a:off x="2185966" y="6037613"/>
              <a:ext cx="1318103" cy="4677"/>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 name="Line 17"/>
            <p:cNvSpPr>
              <a:spLocks noChangeShapeType="1"/>
            </p:cNvSpPr>
            <p:nvPr/>
          </p:nvSpPr>
          <p:spPr bwMode="auto">
            <a:xfrm flipH="1">
              <a:off x="2185966" y="4792820"/>
              <a:ext cx="0" cy="1244794"/>
            </a:xfrm>
            <a:prstGeom prst="line">
              <a:avLst/>
            </a:prstGeom>
            <a:noFill/>
            <a:ln w="38100">
              <a:solidFill>
                <a:schemeClr val="accent2"/>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20" name="Line 18"/>
            <p:cNvSpPr>
              <a:spLocks noChangeShapeType="1"/>
            </p:cNvSpPr>
            <p:nvPr/>
          </p:nvSpPr>
          <p:spPr bwMode="auto">
            <a:xfrm flipH="1">
              <a:off x="6774320" y="6037613"/>
              <a:ext cx="888270" cy="9354"/>
            </a:xfrm>
            <a:prstGeom prst="line">
              <a:avLst/>
            </a:prstGeom>
            <a:noFill/>
            <a:ln w="38100">
              <a:solidFill>
                <a:schemeClr val="accent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1" name="Line 19"/>
            <p:cNvSpPr>
              <a:spLocks noChangeShapeType="1"/>
            </p:cNvSpPr>
            <p:nvPr/>
          </p:nvSpPr>
          <p:spPr bwMode="auto">
            <a:xfrm flipH="1" flipV="1">
              <a:off x="7652624" y="4802174"/>
              <a:ext cx="9965" cy="124479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2" name="Text Box 21"/>
            <p:cNvSpPr txBox="1">
              <a:spLocks noChangeArrowheads="1"/>
            </p:cNvSpPr>
            <p:nvPr/>
          </p:nvSpPr>
          <p:spPr bwMode="auto">
            <a:xfrm>
              <a:off x="3689018" y="5060526"/>
              <a:ext cx="3393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spcBef>
                  <a:spcPct val="50000"/>
                </a:spcBef>
              </a:pPr>
              <a:r>
                <a:rPr lang="en-US" sz="2000" dirty="0" smtClean="0">
                  <a:solidFill>
                    <a:schemeClr val="tx1"/>
                  </a:solidFill>
                  <a:latin typeface="+mn-lt"/>
                  <a:cs typeface="Courier New" pitchFamily="49" charset="0"/>
                </a:rPr>
                <a:t>(</a:t>
              </a:r>
              <a:r>
                <a:rPr lang="fr-FR" sz="2000" dirty="0" smtClean="0">
                  <a:solidFill>
                    <a:schemeClr val="tx1"/>
                  </a:solidFill>
                  <a:latin typeface="+mn-lt"/>
                  <a:cs typeface="Courier New" pitchFamily="49" charset="0"/>
                </a:rPr>
                <a:t>modèle</a:t>
              </a:r>
              <a:r>
                <a:rPr lang="en-US" sz="2000" dirty="0" smtClean="0">
                  <a:solidFill>
                    <a:schemeClr val="tx1"/>
                  </a:solidFill>
                  <a:latin typeface="+mn-lt"/>
                  <a:cs typeface="Courier New" pitchFamily="49" charset="0"/>
                </a:rPr>
                <a:t> de simulation)</a:t>
              </a:r>
              <a:endParaRPr lang="en-US" sz="2000" dirty="0">
                <a:solidFill>
                  <a:schemeClr val="tx1"/>
                </a:solidFill>
                <a:latin typeface="+mn-lt"/>
                <a:cs typeface="Courier New" pitchFamily="49" charset="0"/>
              </a:endParaRPr>
            </a:p>
          </p:txBody>
        </p:sp>
        <p:sp>
          <p:nvSpPr>
            <p:cNvPr id="23" name="Line 8"/>
            <p:cNvSpPr>
              <a:spLocks noChangeShapeType="1"/>
            </p:cNvSpPr>
            <p:nvPr/>
          </p:nvSpPr>
          <p:spPr bwMode="auto">
            <a:xfrm flipH="1">
              <a:off x="3105377" y="4678072"/>
              <a:ext cx="542765"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24" name="Text Box 15"/>
            <p:cNvSpPr txBox="1">
              <a:spLocks noChangeArrowheads="1"/>
            </p:cNvSpPr>
            <p:nvPr/>
          </p:nvSpPr>
          <p:spPr bwMode="auto">
            <a:xfrm>
              <a:off x="1562203" y="4153982"/>
              <a:ext cx="15207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rtl="1" eaLnBrk="1" hangingPunct="1">
                <a:spcBef>
                  <a:spcPct val="50000"/>
                </a:spcBef>
              </a:pPr>
              <a:r>
                <a:rPr lang="en-US" sz="2000" dirty="0" err="1" smtClean="0">
                  <a:solidFill>
                    <a:schemeClr val="tx1"/>
                  </a:solidFill>
                  <a:latin typeface="+mn-lt"/>
                  <a:cs typeface="Courier New" pitchFamily="49" charset="0"/>
                </a:rPr>
                <a:t>Vecteur</a:t>
              </a:r>
              <a:r>
                <a:rPr lang="en-US" sz="2000" dirty="0" smtClean="0">
                  <a:solidFill>
                    <a:schemeClr val="tx1"/>
                  </a:solidFill>
                  <a:latin typeface="+mn-lt"/>
                  <a:cs typeface="Courier New" pitchFamily="49" charset="0"/>
                </a:rPr>
                <a:t> de </a:t>
              </a:r>
              <a:r>
                <a:rPr lang="en-US" sz="2000" dirty="0" err="1" smtClean="0">
                  <a:solidFill>
                    <a:schemeClr val="tx1"/>
                  </a:solidFill>
                  <a:latin typeface="+mn-lt"/>
                  <a:cs typeface="Courier New" pitchFamily="49" charset="0"/>
                </a:rPr>
                <a:t>décision</a:t>
              </a:r>
              <a:r>
                <a:rPr lang="en-US" sz="2000" dirty="0" smtClean="0">
                  <a:solidFill>
                    <a:schemeClr val="tx1"/>
                  </a:solidFill>
                  <a:latin typeface="+mn-lt"/>
                  <a:cs typeface="Courier New" pitchFamily="49" charset="0"/>
                </a:rPr>
                <a:t> X</a:t>
              </a:r>
              <a:endParaRPr lang="en-US" sz="2000" dirty="0">
                <a:solidFill>
                  <a:schemeClr val="tx1"/>
                </a:solidFill>
                <a:latin typeface="+mn-lt"/>
                <a:cs typeface="Courier New" pitchFamily="49" charset="0"/>
              </a:endParaRPr>
            </a:p>
          </p:txBody>
        </p:sp>
      </p:grpSp>
      <p:pic>
        <p:nvPicPr>
          <p:cNvPr id="26" name="Picture 30"/>
          <p:cNvPicPr>
            <a:picLocks noChangeAspect="1" noChangeArrowheads="1"/>
          </p:cNvPicPr>
          <p:nvPr/>
        </p:nvPicPr>
        <p:blipFill>
          <a:blip r:embed="rId2" cstate="print"/>
          <a:srcRect/>
          <a:stretch>
            <a:fillRect/>
          </a:stretch>
        </p:blipFill>
        <p:spPr bwMode="auto">
          <a:xfrm>
            <a:off x="0" y="4221088"/>
            <a:ext cx="2335035" cy="2165829"/>
          </a:xfrm>
          <a:prstGeom prst="rect">
            <a:avLst/>
          </a:prstGeom>
          <a:noFill/>
          <a:ln w="25400">
            <a:noFill/>
            <a:miter lim="800000"/>
            <a:headEnd/>
            <a:tailEnd/>
          </a:ln>
        </p:spPr>
      </p:pic>
      <p:sp>
        <p:nvSpPr>
          <p:cNvPr id="27" name="Rectangle 26"/>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Définition </a:t>
            </a:r>
          </a:p>
        </p:txBody>
      </p:sp>
      <p:sp>
        <p:nvSpPr>
          <p:cNvPr id="3" name="Espace réservé du numéro de diapositive 2"/>
          <p:cNvSpPr>
            <a:spLocks noGrp="1"/>
          </p:cNvSpPr>
          <p:nvPr>
            <p:ph type="sldNum" sz="quarter" idx="12"/>
          </p:nvPr>
        </p:nvSpPr>
        <p:spPr/>
        <p:txBody>
          <a:bodyPr/>
          <a:lstStyle/>
          <a:p>
            <a:fld id="{90C27C61-35F6-4757-AB6B-E5250E85790B}" type="slidenum">
              <a:rPr lang="fr-FR" smtClean="0"/>
              <a:t>4</a:t>
            </a:fld>
            <a:endParaRPr lang="fr-FR"/>
          </a:p>
        </p:txBody>
      </p:sp>
    </p:spTree>
    <p:extLst>
      <p:ext uri="{BB962C8B-B14F-4D97-AF65-F5344CB8AC3E}">
        <p14:creationId xmlns:p14="http://schemas.microsoft.com/office/powerpoint/2010/main" val="3388588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34385" y="1430568"/>
            <a:ext cx="5873919" cy="466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393103" y="6581953"/>
            <a:ext cx="5759525" cy="276999"/>
          </a:xfrm>
          <a:prstGeom prst="rect">
            <a:avLst/>
          </a:prstGeom>
          <a:noFill/>
        </p:spPr>
        <p:txBody>
          <a:bodyPr wrap="none" rtlCol="0">
            <a:spAutoFit/>
          </a:bodyPr>
          <a:lstStyle/>
          <a:p>
            <a:r>
              <a:rPr lang="fr-FR" sz="1200" dirty="0">
                <a:solidFill>
                  <a:srgbClr val="FF0000"/>
                </a:solidFill>
              </a:rPr>
              <a:t>Source: http://renoir.univ-lr.fr/web/guest/contexte-et-enjeux-scientifiques-et-techniques </a:t>
            </a:r>
          </a:p>
        </p:txBody>
      </p:sp>
      <p:sp>
        <p:nvSpPr>
          <p:cNvPr id="6" name="Rectangle 5"/>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…...partie de l’intelligence computationnelle   </a:t>
            </a:r>
          </a:p>
        </p:txBody>
      </p:sp>
      <p:sp>
        <p:nvSpPr>
          <p:cNvPr id="2" name="Ellipse 1"/>
          <p:cNvSpPr/>
          <p:nvPr/>
        </p:nvSpPr>
        <p:spPr>
          <a:xfrm>
            <a:off x="6514543" y="4853530"/>
            <a:ext cx="792088" cy="864096"/>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7" name="Ellipse 6"/>
          <p:cNvSpPr/>
          <p:nvPr/>
        </p:nvSpPr>
        <p:spPr>
          <a:xfrm>
            <a:off x="3036387" y="4951225"/>
            <a:ext cx="864096" cy="864096"/>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ZoneTexte 7"/>
          <p:cNvSpPr txBox="1"/>
          <p:nvPr/>
        </p:nvSpPr>
        <p:spPr>
          <a:xfrm>
            <a:off x="251520" y="6059240"/>
            <a:ext cx="7652608" cy="461665"/>
          </a:xfrm>
          <a:prstGeom prst="rect">
            <a:avLst/>
          </a:prstGeom>
          <a:noFill/>
        </p:spPr>
        <p:txBody>
          <a:bodyPr wrap="none" rtlCol="0">
            <a:spAutoFit/>
          </a:bodyPr>
          <a:lstStyle/>
          <a:p>
            <a:pPr lvl="0"/>
            <a:r>
              <a:rPr lang="fr-FR" sz="1200" i="1" dirty="0">
                <a:solidFill>
                  <a:srgbClr val="FF0000"/>
                </a:solidFill>
              </a:rPr>
              <a:t>M-M. MEMMAH, F. </a:t>
            </a:r>
            <a:r>
              <a:rPr lang="fr-FR" sz="1200" i="1" dirty="0" err="1">
                <a:solidFill>
                  <a:srgbClr val="FF0000"/>
                </a:solidFill>
              </a:rPr>
              <a:t>Lescourret</a:t>
            </a:r>
            <a:r>
              <a:rPr lang="fr-FR" sz="1200" i="1" dirty="0">
                <a:solidFill>
                  <a:srgbClr val="FF0000"/>
                </a:solidFill>
              </a:rPr>
              <a:t>, X. Yao, C. Lavigne (2015). Metaheuristics for agricultural land use </a:t>
            </a:r>
            <a:r>
              <a:rPr lang="fr-FR" sz="1200" i="1" dirty="0" err="1">
                <a:solidFill>
                  <a:srgbClr val="FF0000"/>
                </a:solidFill>
              </a:rPr>
              <a:t>optimization</a:t>
            </a:r>
            <a:r>
              <a:rPr lang="fr-FR" sz="1200" i="1" dirty="0">
                <a:solidFill>
                  <a:srgbClr val="FF0000"/>
                </a:solidFill>
              </a:rPr>
              <a:t>. A </a:t>
            </a:r>
            <a:r>
              <a:rPr lang="fr-FR" sz="1200" i="1" dirty="0" err="1">
                <a:solidFill>
                  <a:srgbClr val="FF0000"/>
                </a:solidFill>
              </a:rPr>
              <a:t>review</a:t>
            </a:r>
            <a:r>
              <a:rPr lang="fr-FR" sz="1200" i="1" dirty="0" smtClean="0">
                <a:solidFill>
                  <a:srgbClr val="FF0000"/>
                </a:solidFill>
              </a:rPr>
              <a:t>.</a:t>
            </a:r>
          </a:p>
          <a:p>
            <a:pPr lvl="0"/>
            <a:r>
              <a:rPr lang="fr-FR" sz="1200" i="1" dirty="0" smtClean="0">
                <a:solidFill>
                  <a:srgbClr val="FF0000"/>
                </a:solidFill>
              </a:rPr>
              <a:t> </a:t>
            </a:r>
            <a:r>
              <a:rPr lang="fr-FR" sz="1200" i="1" dirty="0" err="1">
                <a:solidFill>
                  <a:srgbClr val="FF0000"/>
                </a:solidFill>
              </a:rPr>
              <a:t>Agronomy</a:t>
            </a:r>
            <a:r>
              <a:rPr lang="fr-FR" sz="1200" i="1" dirty="0">
                <a:solidFill>
                  <a:srgbClr val="FF0000"/>
                </a:solidFill>
              </a:rPr>
              <a:t> for </a:t>
            </a:r>
            <a:r>
              <a:rPr lang="fr-FR" sz="1200" i="1" dirty="0" err="1">
                <a:solidFill>
                  <a:srgbClr val="FF0000"/>
                </a:solidFill>
              </a:rPr>
              <a:t>Sustainable</a:t>
            </a:r>
            <a:r>
              <a:rPr lang="fr-FR" sz="1200" i="1" dirty="0">
                <a:solidFill>
                  <a:srgbClr val="FF0000"/>
                </a:solidFill>
              </a:rPr>
              <a:t> </a:t>
            </a:r>
            <a:r>
              <a:rPr lang="fr-FR" sz="1200" i="1" dirty="0" err="1">
                <a:solidFill>
                  <a:srgbClr val="FF0000"/>
                </a:solidFill>
              </a:rPr>
              <a:t>development</a:t>
            </a:r>
            <a:r>
              <a:rPr lang="fr-FR" sz="1200" i="1" dirty="0">
                <a:solidFill>
                  <a:srgbClr val="FF0000"/>
                </a:solidFill>
              </a:rPr>
              <a:t>. Volume 35, Issue 3, pp. 975-998. </a:t>
            </a:r>
          </a:p>
        </p:txBody>
      </p:sp>
      <p:sp>
        <p:nvSpPr>
          <p:cNvPr id="9"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3" name="Espace réservé du numéro de diapositive 2"/>
          <p:cNvSpPr>
            <a:spLocks noGrp="1"/>
          </p:cNvSpPr>
          <p:nvPr>
            <p:ph type="sldNum" sz="quarter" idx="12"/>
          </p:nvPr>
        </p:nvSpPr>
        <p:spPr/>
        <p:txBody>
          <a:bodyPr/>
          <a:lstStyle/>
          <a:p>
            <a:fld id="{90C27C61-35F6-4757-AB6B-E5250E85790B}" type="slidenum">
              <a:rPr lang="fr-FR" smtClean="0"/>
              <a:t>5</a:t>
            </a:fld>
            <a:endParaRPr lang="fr-FR"/>
          </a:p>
        </p:txBody>
      </p:sp>
    </p:spTree>
    <p:extLst>
      <p:ext uri="{BB962C8B-B14F-4D97-AF65-F5344CB8AC3E}">
        <p14:creationId xmlns:p14="http://schemas.microsoft.com/office/powerpoint/2010/main" val="251043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5739" y="4176197"/>
            <a:ext cx="2192338" cy="26161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100" dirty="0" smtClean="0"/>
              <a:t>Create new population  </a:t>
            </a:r>
            <a:endParaRPr lang="en-US" sz="1100" dirty="0"/>
          </a:p>
        </p:txBody>
      </p:sp>
      <p:sp>
        <p:nvSpPr>
          <p:cNvPr id="5" name="ZoneTexte 4"/>
          <p:cNvSpPr txBox="1"/>
          <p:nvPr/>
        </p:nvSpPr>
        <p:spPr bwMode="auto">
          <a:xfrm>
            <a:off x="417338" y="1844825"/>
            <a:ext cx="2418960" cy="26161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1100" dirty="0" smtClean="0"/>
              <a:t>Create initial population  </a:t>
            </a:r>
            <a:endParaRPr lang="en-US" sz="1100" dirty="0"/>
          </a:p>
        </p:txBody>
      </p:sp>
      <p:sp>
        <p:nvSpPr>
          <p:cNvPr id="6" name="ZoneTexte 5"/>
          <p:cNvSpPr txBox="1"/>
          <p:nvPr/>
        </p:nvSpPr>
        <p:spPr bwMode="auto">
          <a:xfrm>
            <a:off x="417338" y="2427766"/>
            <a:ext cx="2418960" cy="26161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1100" dirty="0" smtClean="0"/>
              <a:t>Fitness evaluation </a:t>
            </a:r>
            <a:endParaRPr lang="en-US" sz="1100" dirty="0"/>
          </a:p>
        </p:txBody>
      </p:sp>
      <p:sp>
        <p:nvSpPr>
          <p:cNvPr id="7" name="ZoneTexte 6"/>
          <p:cNvSpPr txBox="1"/>
          <p:nvPr/>
        </p:nvSpPr>
        <p:spPr bwMode="auto">
          <a:xfrm>
            <a:off x="436621" y="3015776"/>
            <a:ext cx="2420712" cy="261610"/>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n-US" sz="1100" dirty="0" smtClean="0">
                <a:solidFill>
                  <a:schemeClr val="tx1"/>
                </a:solidFill>
              </a:rPr>
              <a:t>Selection for reproduction</a:t>
            </a:r>
            <a:endParaRPr lang="en-US" sz="1100" dirty="0">
              <a:solidFill>
                <a:schemeClr val="tx1"/>
              </a:solidFill>
            </a:endParaRPr>
          </a:p>
        </p:txBody>
      </p:sp>
      <p:cxnSp>
        <p:nvCxnSpPr>
          <p:cNvPr id="8" name="Connecteur droit avec flèche 7"/>
          <p:cNvCxnSpPr>
            <a:endCxn id="6" idx="0"/>
          </p:cNvCxnSpPr>
          <p:nvPr/>
        </p:nvCxnSpPr>
        <p:spPr bwMode="auto">
          <a:xfrm>
            <a:off x="1626818" y="2133760"/>
            <a:ext cx="0" cy="2940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a:stCxn id="6" idx="2"/>
          </p:cNvCxnSpPr>
          <p:nvPr/>
        </p:nvCxnSpPr>
        <p:spPr bwMode="auto">
          <a:xfrm>
            <a:off x="1626818" y="2689376"/>
            <a:ext cx="15777" cy="2993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a:stCxn id="7" idx="2"/>
          </p:cNvCxnSpPr>
          <p:nvPr/>
        </p:nvCxnSpPr>
        <p:spPr bwMode="auto">
          <a:xfrm>
            <a:off x="1646976" y="3277386"/>
            <a:ext cx="875" cy="329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endCxn id="19" idx="0"/>
          </p:cNvCxnSpPr>
          <p:nvPr/>
        </p:nvCxnSpPr>
        <p:spPr bwMode="auto">
          <a:xfrm>
            <a:off x="1664270" y="4437807"/>
            <a:ext cx="3857" cy="439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bwMode="auto">
          <a:xfrm rot="5400000">
            <a:off x="1359133" y="5806198"/>
            <a:ext cx="613355" cy="1752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ZoneTexte 12"/>
          <p:cNvSpPr txBox="1"/>
          <p:nvPr/>
        </p:nvSpPr>
        <p:spPr bwMode="auto">
          <a:xfrm>
            <a:off x="323528" y="4926063"/>
            <a:ext cx="381836" cy="261610"/>
          </a:xfrm>
          <a:prstGeom prst="rect">
            <a:avLst/>
          </a:prstGeom>
          <a:noFill/>
        </p:spPr>
        <p:txBody>
          <a:bodyPr wrap="none">
            <a:spAutoFit/>
          </a:bodyPr>
          <a:lstStyle/>
          <a:p>
            <a:pPr>
              <a:defRPr/>
            </a:pPr>
            <a:r>
              <a:rPr lang="en-US" sz="1100" b="1" dirty="0">
                <a:solidFill>
                  <a:srgbClr val="FF0000"/>
                </a:solidFill>
              </a:rPr>
              <a:t>No </a:t>
            </a:r>
          </a:p>
        </p:txBody>
      </p:sp>
      <p:sp>
        <p:nvSpPr>
          <p:cNvPr id="14" name="ZoneTexte 13"/>
          <p:cNvSpPr txBox="1"/>
          <p:nvPr/>
        </p:nvSpPr>
        <p:spPr bwMode="auto">
          <a:xfrm>
            <a:off x="1702192" y="5615272"/>
            <a:ext cx="385042" cy="261610"/>
          </a:xfrm>
          <a:prstGeom prst="rect">
            <a:avLst/>
          </a:prstGeom>
          <a:noFill/>
        </p:spPr>
        <p:txBody>
          <a:bodyPr wrap="none">
            <a:spAutoFit/>
          </a:bodyPr>
          <a:lstStyle/>
          <a:p>
            <a:pPr>
              <a:defRPr/>
            </a:pPr>
            <a:r>
              <a:rPr lang="en-US" sz="1100" b="1" dirty="0">
                <a:solidFill>
                  <a:srgbClr val="92D050"/>
                </a:solidFill>
              </a:rPr>
              <a:t>Yes</a:t>
            </a:r>
          </a:p>
        </p:txBody>
      </p:sp>
      <p:sp>
        <p:nvSpPr>
          <p:cNvPr id="15" name="ZoneTexte 14"/>
          <p:cNvSpPr txBox="1"/>
          <p:nvPr/>
        </p:nvSpPr>
        <p:spPr bwMode="auto">
          <a:xfrm>
            <a:off x="888511" y="6109108"/>
            <a:ext cx="1555234" cy="26161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1100" dirty="0" smtClean="0">
                <a:solidFill>
                  <a:schemeClr val="tx1"/>
                </a:solidFill>
              </a:rPr>
              <a:t>Best obtained solutions </a:t>
            </a:r>
            <a:endParaRPr lang="en-US" sz="1100" dirty="0">
              <a:solidFill>
                <a:schemeClr val="tx1"/>
              </a:solidFill>
            </a:endParaRPr>
          </a:p>
        </p:txBody>
      </p:sp>
      <p:cxnSp>
        <p:nvCxnSpPr>
          <p:cNvPr id="16" name="Forme 137"/>
          <p:cNvCxnSpPr>
            <a:stCxn id="19" idx="1"/>
            <a:endCxn id="6" idx="1"/>
          </p:cNvCxnSpPr>
          <p:nvPr/>
        </p:nvCxnSpPr>
        <p:spPr>
          <a:xfrm rot="10800000">
            <a:off x="417339" y="2558572"/>
            <a:ext cx="576051" cy="2635023"/>
          </a:xfrm>
          <a:prstGeom prst="bentConnector3">
            <a:avLst>
              <a:gd name="adj1" fmla="val 139684"/>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bwMode="auto">
          <a:xfrm>
            <a:off x="438257" y="3607165"/>
            <a:ext cx="2420712" cy="26161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100" dirty="0" smtClean="0"/>
              <a:t>Crossover and mutation</a:t>
            </a:r>
            <a:endParaRPr lang="en-US" sz="1100" dirty="0"/>
          </a:p>
        </p:txBody>
      </p:sp>
      <p:cxnSp>
        <p:nvCxnSpPr>
          <p:cNvPr id="18" name="Connecteur droit avec flèche 17"/>
          <p:cNvCxnSpPr/>
          <p:nvPr/>
        </p:nvCxnSpPr>
        <p:spPr bwMode="auto">
          <a:xfrm>
            <a:off x="1646794" y="3863692"/>
            <a:ext cx="875" cy="329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Organigramme : Décision 18"/>
          <p:cNvSpPr/>
          <p:nvPr/>
        </p:nvSpPr>
        <p:spPr>
          <a:xfrm>
            <a:off x="993389" y="4877513"/>
            <a:ext cx="1349476" cy="632162"/>
          </a:xfrm>
          <a:prstGeom prst="flowChartDecis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404929" y="5046862"/>
            <a:ext cx="489119" cy="261610"/>
          </a:xfrm>
          <a:prstGeom prst="rect">
            <a:avLst/>
          </a:prstGeom>
          <a:noFill/>
        </p:spPr>
        <p:txBody>
          <a:bodyPr wrap="square" rtlCol="0">
            <a:spAutoFit/>
          </a:bodyPr>
          <a:lstStyle/>
          <a:p>
            <a:r>
              <a:rPr lang="fr-FR" sz="1100" dirty="0" smtClean="0"/>
              <a:t>End?</a:t>
            </a:r>
            <a:endParaRPr lang="fr-FR" sz="1100" dirty="0"/>
          </a:p>
        </p:txBody>
      </p:sp>
      <p:sp>
        <p:nvSpPr>
          <p:cNvPr id="22" name="Espace réservé du contenu 2"/>
          <p:cNvSpPr>
            <a:spLocks noGrp="1"/>
          </p:cNvSpPr>
          <p:nvPr>
            <p:ph sz="half" idx="1"/>
          </p:nvPr>
        </p:nvSpPr>
        <p:spPr>
          <a:xfrm>
            <a:off x="2987824" y="1412776"/>
            <a:ext cx="6048672" cy="5040560"/>
          </a:xfrm>
        </p:spPr>
        <p:txBody>
          <a:bodyPr>
            <a:noAutofit/>
          </a:bodyPr>
          <a:lstStyle/>
          <a:p>
            <a:r>
              <a:rPr lang="en-US" sz="1800" dirty="0"/>
              <a:t>include genetic algorithms, evolution strategies, evolutionary programming, and genetic programming. </a:t>
            </a:r>
            <a:endParaRPr lang="en-US" sz="1800" dirty="0" smtClean="0"/>
          </a:p>
          <a:p>
            <a:r>
              <a:rPr lang="en-US" altLang="fr-FR" sz="1800" dirty="0" smtClean="0"/>
              <a:t>Population-based method</a:t>
            </a:r>
          </a:p>
          <a:p>
            <a:r>
              <a:rPr lang="en-US" sz="1800" dirty="0" smtClean="0"/>
              <a:t>Basic </a:t>
            </a:r>
            <a:r>
              <a:rPr lang="en-US" sz="1800" dirty="0"/>
              <a:t>idea: to simulate the evolution of a population of potential solutions using operators such as selection, crossover, and mutation in order to create better individuals.</a:t>
            </a:r>
          </a:p>
          <a:p>
            <a:r>
              <a:rPr lang="en-US" sz="1800" dirty="0" smtClean="0"/>
              <a:t>At </a:t>
            </a:r>
            <a:r>
              <a:rPr lang="en-US" sz="1800" dirty="0"/>
              <a:t>each generation, the algorithm </a:t>
            </a:r>
            <a:r>
              <a:rPr lang="en-US" sz="1800" dirty="0" smtClean="0"/>
              <a:t>selects a </a:t>
            </a:r>
            <a:r>
              <a:rPr lang="en-US" sz="1800" dirty="0"/>
              <a:t>group of solutions (parents) and then uses recombination to create new individuals (offspring) and applies mutation to maintain the diversity in a population and finally selects among the combined parents and offspring populations the solutions forming the next generation. The selection is based on individual (solution) fitness which evaluates how good the solutions are according to the criteria of the problem. The process is repeated until the satisfaction of a predefined stopping criterion, such as the </a:t>
            </a:r>
            <a:r>
              <a:rPr lang="fr-FR" sz="1800" dirty="0"/>
              <a:t>maximum </a:t>
            </a:r>
            <a:r>
              <a:rPr lang="fr-FR" sz="1800" dirty="0" err="1"/>
              <a:t>number</a:t>
            </a:r>
            <a:r>
              <a:rPr lang="fr-FR" sz="1800" dirty="0"/>
              <a:t> of </a:t>
            </a:r>
            <a:r>
              <a:rPr lang="fr-FR" sz="1800" dirty="0" err="1"/>
              <a:t>generations</a:t>
            </a:r>
            <a:r>
              <a:rPr lang="fr-FR" sz="1800" dirty="0"/>
              <a:t>.</a:t>
            </a:r>
          </a:p>
          <a:p>
            <a:pPr marL="0" indent="0">
              <a:buNone/>
            </a:pPr>
            <a:endParaRPr lang="en-US" altLang="fr-FR" sz="1800" dirty="0" smtClean="0"/>
          </a:p>
        </p:txBody>
      </p:sp>
      <p:sp>
        <p:nvSpPr>
          <p:cNvPr id="24" name="Rectangle 23"/>
          <p:cNvSpPr/>
          <p:nvPr/>
        </p:nvSpPr>
        <p:spPr>
          <a:xfrm>
            <a:off x="138523"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Les algorithmes évolutionnaires</a:t>
            </a:r>
          </a:p>
        </p:txBody>
      </p:sp>
      <p:sp>
        <p:nvSpPr>
          <p:cNvPr id="25"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2" name="Espace réservé du numéro de diapositive 1"/>
          <p:cNvSpPr>
            <a:spLocks noGrp="1"/>
          </p:cNvSpPr>
          <p:nvPr>
            <p:ph type="sldNum" sz="quarter" idx="12"/>
          </p:nvPr>
        </p:nvSpPr>
        <p:spPr/>
        <p:txBody>
          <a:bodyPr/>
          <a:lstStyle/>
          <a:p>
            <a:fld id="{90C27C61-35F6-4757-AB6B-E5250E85790B}" type="slidenum">
              <a:rPr lang="fr-FR" smtClean="0"/>
              <a:t>6</a:t>
            </a:fld>
            <a:endParaRPr lang="fr-FR"/>
          </a:p>
        </p:txBody>
      </p:sp>
    </p:spTree>
    <p:extLst>
      <p:ext uri="{BB962C8B-B14F-4D97-AF65-F5344CB8AC3E}">
        <p14:creationId xmlns:p14="http://schemas.microsoft.com/office/powerpoint/2010/main" val="146017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59" name="Rectangle 58"/>
          <p:cNvSpPr/>
          <p:nvPr/>
        </p:nvSpPr>
        <p:spPr>
          <a:xfrm>
            <a:off x="138523" y="786805"/>
            <a:ext cx="9906085" cy="461665"/>
          </a:xfrm>
          <a:prstGeom prst="rect">
            <a:avLst/>
          </a:prstGeom>
        </p:spPr>
        <p:txBody>
          <a:bodyPr wrap="square">
            <a:spAutoFit/>
          </a:bodyPr>
          <a:lstStyle/>
          <a:p>
            <a:pPr marL="0" lvl="1" indent="-342900" eaLnBrk="0" hangingPunct="0"/>
            <a:r>
              <a:rPr lang="fr-FR" sz="2400" b="1" dirty="0" smtClean="0">
                <a:solidFill>
                  <a:srgbClr val="40822E"/>
                </a:solidFill>
              </a:rPr>
              <a:t>L’algorithme NSGA-II pour le cas </a:t>
            </a:r>
            <a:r>
              <a:rPr lang="fr-FR" sz="2400" b="1" dirty="0" err="1" smtClean="0">
                <a:solidFill>
                  <a:srgbClr val="40822E"/>
                </a:solidFill>
              </a:rPr>
              <a:t>multiobjectif</a:t>
            </a:r>
            <a:r>
              <a:rPr lang="fr-FR" sz="2400" b="1" dirty="0" smtClean="0">
                <a:solidFill>
                  <a:srgbClr val="40822E"/>
                </a:solidFill>
              </a:rPr>
              <a:t> </a:t>
            </a:r>
          </a:p>
        </p:txBody>
      </p:sp>
      <p:pic>
        <p:nvPicPr>
          <p:cNvPr id="53" name="Image 52"/>
          <p:cNvPicPr/>
          <p:nvPr/>
        </p:nvPicPr>
        <p:blipFill>
          <a:blip r:embed="rId3"/>
          <a:stretch>
            <a:fillRect/>
          </a:stretch>
        </p:blipFill>
        <p:spPr>
          <a:xfrm>
            <a:off x="1115616" y="1844824"/>
            <a:ext cx="7794447" cy="4839819"/>
          </a:xfrm>
          <a:prstGeom prst="rect">
            <a:avLst/>
          </a:prstGeom>
          <a:effectLst>
            <a:softEdge rad="63500"/>
          </a:effectLst>
        </p:spPr>
      </p:pic>
      <p:sp>
        <p:nvSpPr>
          <p:cNvPr id="3" name="Espace réservé du numéro de diapositive 2"/>
          <p:cNvSpPr>
            <a:spLocks noGrp="1"/>
          </p:cNvSpPr>
          <p:nvPr>
            <p:ph type="sldNum" sz="quarter" idx="12"/>
          </p:nvPr>
        </p:nvSpPr>
        <p:spPr/>
        <p:txBody>
          <a:bodyPr/>
          <a:lstStyle/>
          <a:p>
            <a:fld id="{90C27C61-35F6-4757-AB6B-E5250E85790B}" type="slidenum">
              <a:rPr lang="fr-FR" smtClean="0"/>
              <a:t>7</a:t>
            </a:fld>
            <a:endParaRPr lang="fr-FR"/>
          </a:p>
        </p:txBody>
      </p:sp>
    </p:spTree>
    <p:extLst>
      <p:ext uri="{BB962C8B-B14F-4D97-AF65-F5344CB8AC3E}">
        <p14:creationId xmlns:p14="http://schemas.microsoft.com/office/powerpoint/2010/main" val="2614170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97530" y="1238250"/>
            <a:ext cx="80010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92100" algn="l"/>
                <a:tab pos="342900" algn="l"/>
              </a:tabLst>
              <a:defRPr>
                <a:solidFill>
                  <a:schemeClr val="tx1"/>
                </a:solidFill>
                <a:latin typeface="Arial" pitchFamily="34" charset="0"/>
              </a:defRPr>
            </a:lvl1pPr>
            <a:lvl2pPr>
              <a:tabLst>
                <a:tab pos="292100" algn="l"/>
                <a:tab pos="342900" algn="l"/>
              </a:tabLst>
              <a:defRPr>
                <a:solidFill>
                  <a:schemeClr val="tx1"/>
                </a:solidFill>
                <a:latin typeface="Arial" pitchFamily="34" charset="0"/>
              </a:defRPr>
            </a:lvl2pPr>
            <a:lvl3pPr>
              <a:tabLst>
                <a:tab pos="292100" algn="l"/>
                <a:tab pos="342900" algn="l"/>
              </a:tabLst>
              <a:defRPr>
                <a:solidFill>
                  <a:schemeClr val="tx1"/>
                </a:solidFill>
                <a:latin typeface="Arial" pitchFamily="34" charset="0"/>
              </a:defRPr>
            </a:lvl3pPr>
            <a:lvl4pPr>
              <a:tabLst>
                <a:tab pos="292100" algn="l"/>
                <a:tab pos="342900" algn="l"/>
              </a:tabLst>
              <a:defRPr>
                <a:solidFill>
                  <a:schemeClr val="tx1"/>
                </a:solidFill>
                <a:latin typeface="Arial" pitchFamily="34" charset="0"/>
              </a:defRPr>
            </a:lvl4pPr>
            <a:lvl5pPr>
              <a:tabLst>
                <a:tab pos="292100" algn="l"/>
                <a:tab pos="342900" algn="l"/>
              </a:tabLst>
              <a:defRPr>
                <a:solidFill>
                  <a:schemeClr val="tx1"/>
                </a:solidFill>
                <a:latin typeface="Arial" pitchFamily="34" charset="0"/>
              </a:defRPr>
            </a:lvl5pPr>
            <a:lvl6pPr fontAlgn="base">
              <a:spcBef>
                <a:spcPct val="0"/>
              </a:spcBef>
              <a:spcAft>
                <a:spcPct val="0"/>
              </a:spcAft>
              <a:tabLst>
                <a:tab pos="292100" algn="l"/>
                <a:tab pos="342900" algn="l"/>
              </a:tabLst>
              <a:defRPr>
                <a:solidFill>
                  <a:schemeClr val="tx1"/>
                </a:solidFill>
                <a:latin typeface="Arial" pitchFamily="34" charset="0"/>
              </a:defRPr>
            </a:lvl6pPr>
            <a:lvl7pPr fontAlgn="base">
              <a:spcBef>
                <a:spcPct val="0"/>
              </a:spcBef>
              <a:spcAft>
                <a:spcPct val="0"/>
              </a:spcAft>
              <a:tabLst>
                <a:tab pos="292100" algn="l"/>
                <a:tab pos="342900" algn="l"/>
              </a:tabLst>
              <a:defRPr>
                <a:solidFill>
                  <a:schemeClr val="tx1"/>
                </a:solidFill>
                <a:latin typeface="Arial" pitchFamily="34" charset="0"/>
              </a:defRPr>
            </a:lvl7pPr>
            <a:lvl8pPr fontAlgn="base">
              <a:spcBef>
                <a:spcPct val="0"/>
              </a:spcBef>
              <a:spcAft>
                <a:spcPct val="0"/>
              </a:spcAft>
              <a:tabLst>
                <a:tab pos="292100" algn="l"/>
                <a:tab pos="342900" algn="l"/>
              </a:tabLst>
              <a:defRPr>
                <a:solidFill>
                  <a:schemeClr val="tx1"/>
                </a:solidFill>
                <a:latin typeface="Arial" pitchFamily="34" charset="0"/>
              </a:defRPr>
            </a:lvl8pPr>
            <a:lvl9pPr fontAlgn="base">
              <a:spcBef>
                <a:spcPct val="0"/>
              </a:spcBef>
              <a:spcAft>
                <a:spcPct val="0"/>
              </a:spcAft>
              <a:tabLst>
                <a:tab pos="292100" algn="l"/>
                <a:tab pos="342900" algn="l"/>
              </a:tabLst>
              <a:defRPr>
                <a:solidFill>
                  <a:schemeClr val="tx1"/>
                </a:solidFill>
                <a:latin typeface="Arial" pitchFamily="34" charset="0"/>
              </a:defRPr>
            </a:lvl9pPr>
          </a:lstStyle>
          <a:p>
            <a:pPr algn="just">
              <a:spcBef>
                <a:spcPct val="50000"/>
              </a:spcBef>
              <a:buFontTx/>
              <a:buChar char="•"/>
            </a:pPr>
            <a:r>
              <a:rPr lang="fr-FR" sz="2200" dirty="0" smtClean="0">
                <a:solidFill>
                  <a:prstClr val="black"/>
                </a:solidFill>
                <a:latin typeface="+mn-lt"/>
              </a:rPr>
              <a:t>OEP est une technique d’optimisation robuste et stochastique inspirée par le mouvement d’animaux </a:t>
            </a:r>
            <a:r>
              <a:rPr lang="fr-FR" sz="2200" i="1" dirty="0">
                <a:solidFill>
                  <a:srgbClr val="FF0000"/>
                </a:solidFill>
                <a:latin typeface="+mn-lt"/>
              </a:rPr>
              <a:t>(</a:t>
            </a:r>
            <a:r>
              <a:rPr lang="fr-FR" sz="2200" i="1" dirty="0" smtClean="0">
                <a:solidFill>
                  <a:srgbClr val="FF0000"/>
                </a:solidFill>
                <a:latin typeface="+mn-lt"/>
              </a:rPr>
              <a:t>Kennedy and Eberhart, 95)</a:t>
            </a:r>
          </a:p>
          <a:p>
            <a:pPr algn="just">
              <a:spcBef>
                <a:spcPct val="50000"/>
              </a:spcBef>
              <a:buFontTx/>
              <a:buChar char="•"/>
            </a:pPr>
            <a:r>
              <a:rPr lang="fr-FR" sz="2200" dirty="0" smtClean="0">
                <a:solidFill>
                  <a:prstClr val="black"/>
                </a:solidFill>
                <a:latin typeface="+mn-lt"/>
              </a:rPr>
              <a:t>OEP utilise le concept de l’interaction sociale pour résoudre des problèmes d’optimisation</a:t>
            </a:r>
          </a:p>
          <a:p>
            <a:pPr algn="just">
              <a:spcBef>
                <a:spcPct val="50000"/>
              </a:spcBef>
              <a:buFontTx/>
              <a:buChar char="•"/>
            </a:pPr>
            <a:r>
              <a:rPr lang="fr-FR" sz="2200" dirty="0">
                <a:solidFill>
                  <a:prstClr val="black"/>
                </a:solidFill>
                <a:latin typeface="+mn-lt"/>
              </a:rPr>
              <a:t>Un essaim de particules volant à travers un espace de recherche de dimension N avec la ou les fonction(s) objectif(s) comme boussole pour trouver la solution ‘‘optimale’’ </a:t>
            </a:r>
          </a:p>
          <a:p>
            <a:pPr algn="just">
              <a:spcBef>
                <a:spcPct val="50000"/>
              </a:spcBef>
              <a:buFontTx/>
              <a:buChar char="•"/>
            </a:pPr>
            <a:endParaRPr lang="fr-FR" sz="2200" dirty="0" smtClean="0">
              <a:solidFill>
                <a:prstClr val="black"/>
              </a:solidFill>
              <a:latin typeface="+mn-lt"/>
            </a:endParaRPr>
          </a:p>
          <a:p>
            <a:pPr algn="just">
              <a:spcBef>
                <a:spcPct val="50000"/>
              </a:spcBef>
              <a:buFontTx/>
              <a:buChar char="•"/>
            </a:pPr>
            <a:endParaRPr lang="fr-FR" sz="2200" dirty="0">
              <a:solidFill>
                <a:prstClr val="black"/>
              </a:solidFill>
              <a:latin typeface="+mn-lt"/>
            </a:endParaRPr>
          </a:p>
        </p:txBody>
      </p:sp>
      <p:pic>
        <p:nvPicPr>
          <p:cNvPr id="6" name="Picture 2"/>
          <p:cNvPicPr>
            <a:picLocks noChangeAspect="1" noChangeArrowheads="1"/>
          </p:cNvPicPr>
          <p:nvPr/>
        </p:nvPicPr>
        <p:blipFill>
          <a:blip r:embed="rId3" cstate="print"/>
          <a:srcRect/>
          <a:stretch>
            <a:fillRect/>
          </a:stretch>
        </p:blipFill>
        <p:spPr bwMode="auto">
          <a:xfrm>
            <a:off x="6546602" y="4154903"/>
            <a:ext cx="2574720" cy="2091100"/>
          </a:xfrm>
          <a:prstGeom prst="rect">
            <a:avLst/>
          </a:prstGeom>
          <a:noFill/>
          <a:ln w="9525">
            <a:noFill/>
            <a:miter lim="800000"/>
            <a:headEnd/>
            <a:tailEnd/>
          </a:ln>
        </p:spPr>
      </p:pic>
      <p:pic>
        <p:nvPicPr>
          <p:cNvPr id="8" name="Picture 6"/>
          <p:cNvPicPr>
            <a:picLocks noChangeAspect="1" noChangeArrowheads="1"/>
          </p:cNvPicPr>
          <p:nvPr/>
        </p:nvPicPr>
        <p:blipFill>
          <a:blip r:embed="rId4" cstate="print"/>
          <a:srcRect/>
          <a:stretch>
            <a:fillRect/>
          </a:stretch>
        </p:blipFill>
        <p:spPr bwMode="auto">
          <a:xfrm>
            <a:off x="141274" y="4113927"/>
            <a:ext cx="3330720" cy="2045015"/>
          </a:xfrm>
          <a:prstGeom prst="rect">
            <a:avLst/>
          </a:prstGeom>
          <a:noFill/>
          <a:ln w="9525">
            <a:noFill/>
            <a:miter lim="800000"/>
            <a:headEnd/>
            <a:tailEnd/>
          </a:ln>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1289" y="4113927"/>
            <a:ext cx="2838418" cy="213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Optimisation par Essaims Particulaires</a:t>
            </a:r>
          </a:p>
        </p:txBody>
      </p:sp>
      <p:sp>
        <p:nvSpPr>
          <p:cNvPr id="12"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2" name="Espace réservé du numéro de diapositive 1"/>
          <p:cNvSpPr>
            <a:spLocks noGrp="1"/>
          </p:cNvSpPr>
          <p:nvPr>
            <p:ph type="sldNum" sz="quarter" idx="12"/>
          </p:nvPr>
        </p:nvSpPr>
        <p:spPr/>
        <p:txBody>
          <a:bodyPr/>
          <a:lstStyle/>
          <a:p>
            <a:fld id="{449D3B13-C2DA-4361-86BE-35CC9E7BB3A9}"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3712560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381000" y="1485724"/>
            <a:ext cx="8229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just">
              <a:spcBef>
                <a:spcPct val="50000"/>
              </a:spcBef>
              <a:buFontTx/>
              <a:buChar char="•"/>
            </a:pPr>
            <a:r>
              <a:rPr lang="fr-FR" sz="1600" dirty="0" smtClean="0">
                <a:solidFill>
                  <a:prstClr val="black"/>
                </a:solidFill>
                <a:latin typeface="Calibri"/>
              </a:rPr>
              <a:t>Une </a:t>
            </a:r>
            <a:r>
              <a:rPr lang="fr-FR" sz="1600" dirty="0">
                <a:solidFill>
                  <a:prstClr val="black"/>
                </a:solidFill>
                <a:latin typeface="Calibri"/>
              </a:rPr>
              <a:t>particule ajuste son ‘‘vol’’ en fonction de sa position actuelle, de son expérience (mémoire), mais aussi celles des autres particules (essaim)</a:t>
            </a:r>
          </a:p>
          <a:p>
            <a:pPr algn="just">
              <a:spcBef>
                <a:spcPct val="50000"/>
              </a:spcBef>
              <a:buFontTx/>
              <a:buChar char="•"/>
            </a:pPr>
            <a:r>
              <a:rPr lang="fr-FR" sz="1600" dirty="0">
                <a:solidFill>
                  <a:prstClr val="black"/>
                </a:solidFill>
                <a:latin typeface="Calibri"/>
              </a:rPr>
              <a:t>Chaque particule garde en mémoire la meilleure position qu’elle avait visitée, </a:t>
            </a:r>
            <a:r>
              <a:rPr lang="fr-FR" sz="1600" b="1" dirty="0" err="1">
                <a:solidFill>
                  <a:prstClr val="black"/>
                </a:solidFill>
                <a:latin typeface="Calibri"/>
              </a:rPr>
              <a:t>pbest</a:t>
            </a:r>
            <a:r>
              <a:rPr lang="fr-FR" sz="1600" dirty="0">
                <a:solidFill>
                  <a:prstClr val="black"/>
                </a:solidFill>
                <a:latin typeface="Calibri"/>
              </a:rPr>
              <a:t>.</a:t>
            </a:r>
          </a:p>
          <a:p>
            <a:pPr algn="just">
              <a:spcBef>
                <a:spcPct val="50000"/>
              </a:spcBef>
              <a:buFontTx/>
              <a:buChar char="•"/>
            </a:pPr>
            <a:r>
              <a:rPr lang="fr-FR" sz="1600" dirty="0">
                <a:solidFill>
                  <a:prstClr val="black"/>
                </a:solidFill>
                <a:latin typeface="Calibri"/>
              </a:rPr>
              <a:t>La </a:t>
            </a:r>
            <a:r>
              <a:rPr lang="fr-FR" sz="1600" dirty="0" smtClean="0">
                <a:solidFill>
                  <a:prstClr val="black"/>
                </a:solidFill>
                <a:latin typeface="Calibri"/>
              </a:rPr>
              <a:t>meilleure </a:t>
            </a:r>
            <a:r>
              <a:rPr lang="fr-FR" sz="1600" dirty="0">
                <a:solidFill>
                  <a:prstClr val="black"/>
                </a:solidFill>
                <a:latin typeface="Calibri"/>
              </a:rPr>
              <a:t>position déjà visitée par </a:t>
            </a:r>
            <a:r>
              <a:rPr lang="fr-FR" sz="1600" dirty="0" smtClean="0">
                <a:solidFill>
                  <a:prstClr val="black"/>
                </a:solidFill>
                <a:latin typeface="Calibri"/>
              </a:rPr>
              <a:t>le voisinage </a:t>
            </a:r>
            <a:r>
              <a:rPr lang="fr-FR" sz="1600" dirty="0">
                <a:solidFill>
                  <a:prstClr val="black"/>
                </a:solidFill>
                <a:latin typeface="Calibri"/>
              </a:rPr>
              <a:t>est sauvegardée </a:t>
            </a:r>
            <a:r>
              <a:rPr lang="fr-FR" sz="1600" b="1" dirty="0" err="1">
                <a:solidFill>
                  <a:prstClr val="black"/>
                </a:solidFill>
                <a:latin typeface="Calibri"/>
              </a:rPr>
              <a:t>gbest</a:t>
            </a:r>
            <a:r>
              <a:rPr lang="fr-FR" sz="1600" dirty="0">
                <a:solidFill>
                  <a:prstClr val="black"/>
                </a:solidFill>
                <a:latin typeface="Calibri"/>
              </a:rPr>
              <a:t>.</a:t>
            </a:r>
          </a:p>
          <a:p>
            <a:pPr algn="just">
              <a:spcBef>
                <a:spcPct val="50000"/>
              </a:spcBef>
              <a:buFontTx/>
              <a:buChar char="•"/>
            </a:pPr>
            <a:r>
              <a:rPr lang="fr-FR" sz="1600" dirty="0">
                <a:solidFill>
                  <a:prstClr val="black"/>
                </a:solidFill>
                <a:latin typeface="Calibri"/>
              </a:rPr>
              <a:t>L’idée de base de l’OEP est de faire accélérer chaque particule vers ses meilleures positions </a:t>
            </a:r>
            <a:r>
              <a:rPr lang="fr-FR" sz="1600" b="1" dirty="0" err="1">
                <a:solidFill>
                  <a:prstClr val="black"/>
                </a:solidFill>
                <a:latin typeface="Calibri"/>
              </a:rPr>
              <a:t>pbest</a:t>
            </a:r>
            <a:r>
              <a:rPr lang="fr-FR" sz="1600" b="1" dirty="0">
                <a:solidFill>
                  <a:prstClr val="black"/>
                </a:solidFill>
                <a:latin typeface="Calibri"/>
              </a:rPr>
              <a:t> </a:t>
            </a:r>
            <a:r>
              <a:rPr lang="fr-FR" sz="1600" dirty="0">
                <a:solidFill>
                  <a:prstClr val="black"/>
                </a:solidFill>
                <a:latin typeface="Calibri"/>
              </a:rPr>
              <a:t>et </a:t>
            </a:r>
            <a:r>
              <a:rPr lang="fr-FR" sz="1600" b="1" dirty="0" err="1">
                <a:solidFill>
                  <a:prstClr val="black"/>
                </a:solidFill>
                <a:latin typeface="Calibri"/>
              </a:rPr>
              <a:t>gbest</a:t>
            </a:r>
            <a:r>
              <a:rPr lang="fr-FR" sz="1600" b="1" dirty="0">
                <a:solidFill>
                  <a:prstClr val="black"/>
                </a:solidFill>
                <a:latin typeface="Calibri"/>
              </a:rPr>
              <a:t> </a:t>
            </a:r>
            <a:r>
              <a:rPr lang="fr-FR" sz="1600" dirty="0">
                <a:solidFill>
                  <a:prstClr val="black"/>
                </a:solidFill>
                <a:latin typeface="Calibri"/>
              </a:rPr>
              <a:t> </a:t>
            </a:r>
            <a:endParaRPr lang="fr-FR" sz="1600" dirty="0" smtClean="0">
              <a:solidFill>
                <a:prstClr val="black"/>
              </a:solidFill>
              <a:latin typeface="Calibri"/>
            </a:endParaRPr>
          </a:p>
          <a:p>
            <a:pPr algn="just">
              <a:spcBef>
                <a:spcPct val="50000"/>
              </a:spcBef>
              <a:buFontTx/>
              <a:buChar char="•"/>
            </a:pPr>
            <a:r>
              <a:rPr lang="fr-FR" sz="1600" dirty="0">
                <a:solidFill>
                  <a:prstClr val="black"/>
                </a:solidFill>
                <a:latin typeface="Calibri"/>
              </a:rPr>
              <a:t>l’évolution des positions des particules peut être formulée mathématiquement comme suit </a:t>
            </a:r>
            <a:r>
              <a:rPr lang="fr-FR" sz="1600" dirty="0" smtClean="0">
                <a:solidFill>
                  <a:prstClr val="black"/>
                </a:solidFill>
                <a:latin typeface="Calibri"/>
              </a:rPr>
              <a:t>:</a:t>
            </a:r>
            <a:endParaRPr lang="fr-FR" sz="1600" dirty="0">
              <a:solidFill>
                <a:prstClr val="black"/>
              </a:solidFill>
              <a:latin typeface="Calibri"/>
            </a:endParaRPr>
          </a:p>
        </p:txBody>
      </p:sp>
      <p:graphicFrame>
        <p:nvGraphicFramePr>
          <p:cNvPr id="4" name="Objet 3"/>
          <p:cNvGraphicFramePr>
            <a:graphicFrameLocks noChangeAspect="1"/>
          </p:cNvGraphicFramePr>
          <p:nvPr>
            <p:extLst>
              <p:ext uri="{D42A27DB-BD31-4B8C-83A1-F6EECF244321}">
                <p14:modId xmlns:p14="http://schemas.microsoft.com/office/powerpoint/2010/main" val="1390290393"/>
              </p:ext>
            </p:extLst>
          </p:nvPr>
        </p:nvGraphicFramePr>
        <p:xfrm>
          <a:off x="1630363" y="3906838"/>
          <a:ext cx="5588000" cy="952500"/>
        </p:xfrm>
        <a:graphic>
          <a:graphicData uri="http://schemas.openxmlformats.org/presentationml/2006/ole">
            <mc:AlternateContent xmlns:mc="http://schemas.openxmlformats.org/markup-compatibility/2006">
              <mc:Choice xmlns:v="urn:schemas-microsoft-com:vml" Requires="v">
                <p:oleObj spid="_x0000_s1051" name="Equation" r:id="rId4" imgW="5588000" imgH="952500" progId="Equation.DSMT4">
                  <p:embed/>
                </p:oleObj>
              </mc:Choice>
              <mc:Fallback>
                <p:oleObj name="Equation" r:id="rId4" imgW="5588000" imgH="952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3906838"/>
                        <a:ext cx="55880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9"/>
          <p:cNvSpPr>
            <a:spLocks/>
          </p:cNvSpPr>
          <p:nvPr/>
        </p:nvSpPr>
        <p:spPr bwMode="auto">
          <a:xfrm rot="16200000">
            <a:off x="4776165" y="4333142"/>
            <a:ext cx="114301" cy="1094133"/>
          </a:xfrm>
          <a:prstGeom prst="leftBrace">
            <a:avLst>
              <a:gd name="adj1" fmla="val 205556"/>
              <a:gd name="adj2" fmla="val 50000"/>
            </a:avLst>
          </a:prstGeom>
          <a:ln>
            <a:headEnd/>
            <a:tailEnd/>
          </a:ln>
        </p:spPr>
        <p:style>
          <a:lnRef idx="1">
            <a:schemeClr val="accent1"/>
          </a:lnRef>
          <a:fillRef idx="0">
            <a:schemeClr val="accent1"/>
          </a:fillRef>
          <a:effectRef idx="0">
            <a:schemeClr val="accent1"/>
          </a:effectRef>
          <a:fontRef idx="minor">
            <a:schemeClr val="tx1"/>
          </a:fontRef>
        </p:style>
        <p:txBody>
          <a:bodyPr wrap="none" anchor="ctr"/>
          <a:lstStyle/>
          <a:p>
            <a:endParaRPr lang="fr-FR">
              <a:solidFill>
                <a:prstClr val="black"/>
              </a:solidFill>
            </a:endParaRPr>
          </a:p>
        </p:txBody>
      </p:sp>
      <p:sp>
        <p:nvSpPr>
          <p:cNvPr id="9" name="AutoShape 8"/>
          <p:cNvSpPr>
            <a:spLocks/>
          </p:cNvSpPr>
          <p:nvPr/>
        </p:nvSpPr>
        <p:spPr bwMode="auto">
          <a:xfrm rot="16200000">
            <a:off x="3348318" y="4668756"/>
            <a:ext cx="226942" cy="491024"/>
          </a:xfrm>
          <a:prstGeom prst="leftBrace">
            <a:avLst>
              <a:gd name="adj1" fmla="val 33333"/>
              <a:gd name="adj2" fmla="val 50000"/>
            </a:avLst>
          </a:prstGeom>
          <a:ln>
            <a:headEnd/>
            <a:tailEnd/>
          </a:ln>
        </p:spPr>
        <p:style>
          <a:lnRef idx="1">
            <a:schemeClr val="accent3"/>
          </a:lnRef>
          <a:fillRef idx="0">
            <a:schemeClr val="accent3"/>
          </a:fillRef>
          <a:effectRef idx="0">
            <a:schemeClr val="accent3"/>
          </a:effectRef>
          <a:fontRef idx="minor">
            <a:schemeClr val="tx1"/>
          </a:fontRef>
        </p:style>
        <p:txBody>
          <a:bodyPr wrap="none" anchor="ctr"/>
          <a:lstStyle/>
          <a:p>
            <a:endParaRPr lang="fr-FR">
              <a:solidFill>
                <a:prstClr val="black"/>
              </a:solidFill>
            </a:endParaRPr>
          </a:p>
        </p:txBody>
      </p:sp>
      <p:sp>
        <p:nvSpPr>
          <p:cNvPr id="11" name="ZoneTexte 10"/>
          <p:cNvSpPr txBox="1"/>
          <p:nvPr/>
        </p:nvSpPr>
        <p:spPr>
          <a:xfrm>
            <a:off x="4051850" y="4999165"/>
            <a:ext cx="1789044"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600" dirty="0" smtClean="0">
                <a:solidFill>
                  <a:srgbClr val="1F497D">
                    <a:lumMod val="60000"/>
                    <a:lumOff val="40000"/>
                  </a:srgbClr>
                </a:solidFill>
              </a:rPr>
              <a:t>Effet mémoire </a:t>
            </a:r>
            <a:endParaRPr lang="fr-FR" sz="1600" dirty="0">
              <a:solidFill>
                <a:srgbClr val="1F497D">
                  <a:lumMod val="60000"/>
                  <a:lumOff val="40000"/>
                </a:srgbClr>
              </a:solidFill>
            </a:endParaRPr>
          </a:p>
        </p:txBody>
      </p:sp>
      <p:sp>
        <p:nvSpPr>
          <p:cNvPr id="12" name="ZoneTexte 11"/>
          <p:cNvSpPr txBox="1"/>
          <p:nvPr/>
        </p:nvSpPr>
        <p:spPr>
          <a:xfrm>
            <a:off x="3064565" y="5024330"/>
            <a:ext cx="794445" cy="33855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600" dirty="0" smtClean="0">
                <a:solidFill>
                  <a:srgbClr val="00B050"/>
                </a:solidFill>
              </a:rPr>
              <a:t>Inertie </a:t>
            </a:r>
            <a:endParaRPr lang="fr-FR" sz="1600" dirty="0">
              <a:solidFill>
                <a:srgbClr val="00B050"/>
              </a:solidFill>
            </a:endParaRPr>
          </a:p>
        </p:txBody>
      </p:sp>
      <p:sp>
        <p:nvSpPr>
          <p:cNvPr id="14" name="ZoneTexte 13"/>
          <p:cNvSpPr txBox="1"/>
          <p:nvPr/>
        </p:nvSpPr>
        <p:spPr>
          <a:xfrm>
            <a:off x="5840894" y="5024330"/>
            <a:ext cx="1789044" cy="33855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dirty="0" smtClean="0">
                <a:solidFill>
                  <a:srgbClr val="F79646">
                    <a:lumMod val="75000"/>
                  </a:srgbClr>
                </a:solidFill>
              </a:rPr>
              <a:t>Effet essaim</a:t>
            </a:r>
            <a:endParaRPr lang="fr-FR" sz="1600" dirty="0">
              <a:solidFill>
                <a:srgbClr val="F79646">
                  <a:lumMod val="75000"/>
                </a:srgbClr>
              </a:solidFill>
            </a:endParaRPr>
          </a:p>
        </p:txBody>
      </p:sp>
      <p:sp>
        <p:nvSpPr>
          <p:cNvPr id="16" name="AutoShape 9"/>
          <p:cNvSpPr>
            <a:spLocks/>
          </p:cNvSpPr>
          <p:nvPr/>
        </p:nvSpPr>
        <p:spPr bwMode="auto">
          <a:xfrm rot="16200000">
            <a:off x="6530008" y="4350950"/>
            <a:ext cx="114301" cy="1058518"/>
          </a:xfrm>
          <a:prstGeom prst="leftBrace">
            <a:avLst>
              <a:gd name="adj1" fmla="val 205556"/>
              <a:gd name="adj2" fmla="val 50000"/>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endParaRPr lang="fr-FR">
              <a:solidFill>
                <a:prstClr val="black"/>
              </a:solidFill>
            </a:endParaRPr>
          </a:p>
        </p:txBody>
      </p:sp>
      <p:sp>
        <p:nvSpPr>
          <p:cNvPr id="17" name="AutoShape 9"/>
          <p:cNvSpPr>
            <a:spLocks/>
          </p:cNvSpPr>
          <p:nvPr/>
        </p:nvSpPr>
        <p:spPr bwMode="auto">
          <a:xfrm rot="16200000">
            <a:off x="5075009" y="3550076"/>
            <a:ext cx="253766" cy="3829053"/>
          </a:xfrm>
          <a:prstGeom prst="leftBrace">
            <a:avLst>
              <a:gd name="adj1" fmla="val 205556"/>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mc:AlternateContent xmlns:mc="http://schemas.openxmlformats.org/markup-compatibility/2006" xmlns:a14="http://schemas.microsoft.com/office/drawing/2010/main">
        <mc:Choice Requires="a14">
          <p:sp>
            <p:nvSpPr>
              <p:cNvPr id="18" name="ZoneTexte 17"/>
              <p:cNvSpPr txBox="1"/>
              <p:nvPr/>
            </p:nvSpPr>
            <p:spPr>
              <a:xfrm>
                <a:off x="4080047" y="5590428"/>
                <a:ext cx="2281789"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r-FR" sz="1600" i="1" smtClean="0">
                          <a:solidFill>
                            <a:srgbClr val="FF0000"/>
                          </a:solidFill>
                        </a:rPr>
                        <m:t>MAJ</m:t>
                      </m:r>
                      <m:r>
                        <m:rPr>
                          <m:nor/>
                        </m:rPr>
                        <a:rPr lang="fr-FR" sz="1600" i="1" smtClean="0">
                          <a:solidFill>
                            <a:srgbClr val="FF0000"/>
                          </a:solidFill>
                        </a:rPr>
                        <m:t> </m:t>
                      </m:r>
                      <m:r>
                        <m:rPr>
                          <m:nor/>
                        </m:rPr>
                        <a:rPr lang="fr-FR" sz="1600" i="1" smtClean="0">
                          <a:solidFill>
                            <a:srgbClr val="FF0000"/>
                          </a:solidFill>
                        </a:rPr>
                        <m:t>de</m:t>
                      </m:r>
                      <m:r>
                        <m:rPr>
                          <m:nor/>
                        </m:rPr>
                        <a:rPr lang="fr-FR" sz="1600" i="1" smtClean="0">
                          <a:solidFill>
                            <a:srgbClr val="FF0000"/>
                          </a:solidFill>
                        </a:rPr>
                        <m:t> </m:t>
                      </m:r>
                      <m:r>
                        <m:rPr>
                          <m:nor/>
                        </m:rPr>
                        <a:rPr lang="fr-FR" sz="1600" i="1" smtClean="0">
                          <a:solidFill>
                            <a:srgbClr val="FF0000"/>
                          </a:solidFill>
                        </a:rPr>
                        <m:t>la</m:t>
                      </m:r>
                      <m:r>
                        <m:rPr>
                          <m:nor/>
                        </m:rPr>
                        <a:rPr lang="fr-FR" sz="1600" i="1" smtClean="0">
                          <a:solidFill>
                            <a:srgbClr val="FF0000"/>
                          </a:solidFill>
                        </a:rPr>
                        <m:t> </m:t>
                      </m:r>
                      <m:r>
                        <m:rPr>
                          <m:nor/>
                        </m:rPr>
                        <a:rPr lang="fr-FR" sz="1600" i="1" smtClean="0">
                          <a:solidFill>
                            <a:srgbClr val="FF0000"/>
                          </a:solidFill>
                        </a:rPr>
                        <m:t>v</m:t>
                      </m:r>
                      <m:r>
                        <m:rPr>
                          <m:nor/>
                        </m:rPr>
                        <a:rPr lang="fr-FR" sz="1600" i="1" smtClean="0">
                          <a:solidFill>
                            <a:srgbClr val="FF0000"/>
                          </a:solidFill>
                        </a:rPr>
                        <m:t>é</m:t>
                      </m:r>
                      <m:r>
                        <m:rPr>
                          <m:nor/>
                        </m:rPr>
                        <a:rPr lang="fr-FR" sz="1600" i="1" smtClean="0">
                          <a:solidFill>
                            <a:srgbClr val="FF0000"/>
                          </a:solidFill>
                        </a:rPr>
                        <m:t>locit</m:t>
                      </m:r>
                      <m:r>
                        <m:rPr>
                          <m:nor/>
                        </m:rPr>
                        <a:rPr lang="fr-FR" sz="1600" i="1" smtClean="0">
                          <a:solidFill>
                            <a:srgbClr val="FF0000"/>
                          </a:solidFill>
                        </a:rPr>
                        <m:t>é</m:t>
                      </m:r>
                    </m:oMath>
                  </m:oMathPara>
                </a14:m>
                <a:endParaRPr lang="fr-FR" sz="1600" dirty="0">
                  <a:solidFill>
                    <a:srgbClr val="FF0000"/>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a:xfrm>
                <a:off x="4080047" y="5590428"/>
                <a:ext cx="2281789" cy="338554"/>
              </a:xfrm>
              <a:prstGeom prst="rect">
                <a:avLst/>
              </a:prstGeom>
              <a:blipFill rotWithShape="1">
                <a:blip r:embed="rId6" cstate="print"/>
                <a:stretch>
                  <a:fillRect/>
                </a:stretch>
              </a:blipFill>
              <a:ln>
                <a:noFill/>
              </a:ln>
            </p:spPr>
            <p:txBody>
              <a:bodyPr/>
              <a:lstStyle/>
              <a:p>
                <a:r>
                  <a:rPr lang="fr-FR">
                    <a:noFill/>
                  </a:rPr>
                  <a:t> </a:t>
                </a:r>
              </a:p>
            </p:txBody>
          </p:sp>
        </mc:Fallback>
      </mc:AlternateContent>
      <p:sp>
        <p:nvSpPr>
          <p:cNvPr id="20" name="AutoShape 9"/>
          <p:cNvSpPr>
            <a:spLocks/>
          </p:cNvSpPr>
          <p:nvPr/>
        </p:nvSpPr>
        <p:spPr bwMode="auto">
          <a:xfrm rot="16200000">
            <a:off x="4830884" y="3724969"/>
            <a:ext cx="253766" cy="4638676"/>
          </a:xfrm>
          <a:prstGeom prst="leftBrace">
            <a:avLst>
              <a:gd name="adj1" fmla="val 205556"/>
              <a:gd name="adj2" fmla="val 50000"/>
            </a:avLst>
          </a:prstGeom>
          <a:ln>
            <a:headEnd/>
            <a:tailEnd/>
          </a:ln>
          <a:extLst/>
        </p:spPr>
        <p:style>
          <a:lnRef idx="3">
            <a:schemeClr val="accent5"/>
          </a:lnRef>
          <a:fillRef idx="0">
            <a:schemeClr val="accent5"/>
          </a:fillRef>
          <a:effectRef idx="2">
            <a:schemeClr val="accent5"/>
          </a:effectRef>
          <a:fontRef idx="minor">
            <a:schemeClr val="tx1"/>
          </a:fontRef>
        </p:style>
        <p:txBody>
          <a:bodyPr wrap="none" anchor="ctr"/>
          <a:lstStyle/>
          <a:p>
            <a:endParaRPr lang="fr-FR">
              <a:solidFill>
                <a:prstClr val="black"/>
              </a:solidFill>
            </a:endParaRPr>
          </a:p>
        </p:txBody>
      </p:sp>
      <mc:AlternateContent xmlns:mc="http://schemas.openxmlformats.org/markup-compatibility/2006" xmlns:a14="http://schemas.microsoft.com/office/drawing/2010/main">
        <mc:Choice Requires="a14">
          <p:sp>
            <p:nvSpPr>
              <p:cNvPr id="21" name="ZoneTexte 20"/>
              <p:cNvSpPr txBox="1"/>
              <p:nvPr/>
            </p:nvSpPr>
            <p:spPr>
              <a:xfrm>
                <a:off x="3874387" y="6125772"/>
                <a:ext cx="2281789"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fr-FR" sz="1600" i="1" smtClean="0">
                          <a:solidFill>
                            <a:srgbClr val="4BACC6">
                              <a:lumMod val="75000"/>
                            </a:srgbClr>
                          </a:solidFill>
                        </a:rPr>
                        <m:t>MAJ</m:t>
                      </m:r>
                      <m:r>
                        <m:rPr>
                          <m:nor/>
                        </m:rPr>
                        <a:rPr lang="fr-FR" sz="1600" i="1" smtClean="0">
                          <a:solidFill>
                            <a:srgbClr val="4BACC6">
                              <a:lumMod val="75000"/>
                            </a:srgbClr>
                          </a:solidFill>
                        </a:rPr>
                        <m:t> </m:t>
                      </m:r>
                      <m:r>
                        <m:rPr>
                          <m:nor/>
                        </m:rPr>
                        <a:rPr lang="fr-FR" sz="1600" i="1" smtClean="0">
                          <a:solidFill>
                            <a:srgbClr val="4BACC6">
                              <a:lumMod val="75000"/>
                            </a:srgbClr>
                          </a:solidFill>
                        </a:rPr>
                        <m:t>de</m:t>
                      </m:r>
                      <m:r>
                        <m:rPr>
                          <m:nor/>
                        </m:rPr>
                        <a:rPr lang="fr-FR" sz="1600" i="1" smtClean="0">
                          <a:solidFill>
                            <a:srgbClr val="4BACC6">
                              <a:lumMod val="75000"/>
                            </a:srgbClr>
                          </a:solidFill>
                        </a:rPr>
                        <m:t> </m:t>
                      </m:r>
                      <m:r>
                        <m:rPr>
                          <m:nor/>
                        </m:rPr>
                        <a:rPr lang="fr-FR" sz="1600" i="1" smtClean="0">
                          <a:solidFill>
                            <a:srgbClr val="4BACC6">
                              <a:lumMod val="75000"/>
                            </a:srgbClr>
                          </a:solidFill>
                        </a:rPr>
                        <m:t>la</m:t>
                      </m:r>
                      <m:r>
                        <m:rPr>
                          <m:nor/>
                        </m:rPr>
                        <a:rPr lang="fr-FR" sz="1600" i="1" smtClean="0">
                          <a:solidFill>
                            <a:srgbClr val="4BACC6">
                              <a:lumMod val="75000"/>
                            </a:srgbClr>
                          </a:solidFill>
                        </a:rPr>
                        <m:t> </m:t>
                      </m:r>
                      <m:r>
                        <m:rPr>
                          <m:nor/>
                        </m:rPr>
                        <a:rPr lang="fr-FR" sz="1600" i="1" smtClean="0">
                          <a:solidFill>
                            <a:srgbClr val="4BACC6">
                              <a:lumMod val="75000"/>
                            </a:srgbClr>
                          </a:solidFill>
                        </a:rPr>
                        <m:t>position</m:t>
                      </m:r>
                    </m:oMath>
                  </m:oMathPara>
                </a14:m>
                <a:endParaRPr lang="fr-FR" sz="1600" dirty="0">
                  <a:solidFill>
                    <a:srgbClr val="4BACC6">
                      <a:lumMod val="75000"/>
                    </a:srgbClr>
                  </a:solidFill>
                </a:endParaRPr>
              </a:p>
            </p:txBody>
          </p:sp>
        </mc:Choice>
        <mc:Fallback xmlns="">
          <p:sp>
            <p:nvSpPr>
              <p:cNvPr id="21" name="ZoneTexte 20"/>
              <p:cNvSpPr txBox="1">
                <a:spLocks noRot="1" noChangeAspect="1" noMove="1" noResize="1" noEditPoints="1" noAdjustHandles="1" noChangeArrowheads="1" noChangeShapeType="1" noTextEdit="1"/>
              </p:cNvSpPr>
              <p:nvPr/>
            </p:nvSpPr>
            <p:spPr>
              <a:xfrm>
                <a:off x="3874387" y="6125772"/>
                <a:ext cx="2281789" cy="338554"/>
              </a:xfrm>
              <a:prstGeom prst="rect">
                <a:avLst/>
              </a:prstGeom>
              <a:blipFill rotWithShape="1">
                <a:blip r:embed="rId7"/>
                <a:stretch>
                  <a:fillRect/>
                </a:stretch>
              </a:blipFill>
              <a:ln>
                <a:noFill/>
              </a:ln>
            </p:spPr>
            <p:txBody>
              <a:bodyPr/>
              <a:lstStyle/>
              <a:p>
                <a:r>
                  <a:rPr lang="fr-FR">
                    <a:noFill/>
                  </a:rPr>
                  <a:t> </a:t>
                </a:r>
              </a:p>
            </p:txBody>
          </p:sp>
        </mc:Fallback>
      </mc:AlternateContent>
      <p:sp>
        <p:nvSpPr>
          <p:cNvPr id="57" name="Text Box 5"/>
          <p:cNvSpPr txBox="1">
            <a:spLocks noChangeArrowheads="1"/>
          </p:cNvSpPr>
          <p:nvPr/>
        </p:nvSpPr>
        <p:spPr bwMode="auto">
          <a:xfrm>
            <a:off x="0" y="0"/>
            <a:ext cx="9144000" cy="461665"/>
          </a:xfrm>
          <a:prstGeom prst="rect">
            <a:avLst/>
          </a:prstGeom>
          <a:solidFill>
            <a:srgbClr val="009900"/>
          </a:solidFill>
          <a:ln w="9525" algn="ctr">
            <a:noFill/>
            <a:miter lim="800000"/>
            <a:headEnd/>
            <a:tailEnd/>
          </a:ln>
        </p:spPr>
        <p:txBody>
          <a:bodyPr>
            <a:spAutoFit/>
          </a:bodyPr>
          <a:lstStyle/>
          <a:p>
            <a:pPr algn="ctr"/>
            <a:r>
              <a:rPr lang="fr-FR" sz="2400" b="1" dirty="0" err="1" smtClean="0">
                <a:solidFill>
                  <a:schemeClr val="bg1"/>
                </a:solidFill>
                <a:latin typeface="+mj-lt"/>
              </a:rPr>
              <a:t>Métaheuristiques</a:t>
            </a:r>
            <a:endParaRPr lang="fr-FR" sz="2400" b="1" dirty="0">
              <a:solidFill>
                <a:schemeClr val="bg1"/>
              </a:solidFill>
              <a:latin typeface="+mj-lt"/>
            </a:endParaRPr>
          </a:p>
        </p:txBody>
      </p:sp>
      <p:sp>
        <p:nvSpPr>
          <p:cNvPr id="58" name="Rectangle 57"/>
          <p:cNvSpPr/>
          <p:nvPr/>
        </p:nvSpPr>
        <p:spPr>
          <a:xfrm>
            <a:off x="148048" y="786805"/>
            <a:ext cx="8700677" cy="461665"/>
          </a:xfrm>
          <a:prstGeom prst="rect">
            <a:avLst/>
          </a:prstGeom>
        </p:spPr>
        <p:txBody>
          <a:bodyPr wrap="square">
            <a:spAutoFit/>
          </a:bodyPr>
          <a:lstStyle/>
          <a:p>
            <a:pPr marL="0" lvl="1" indent="-342900" eaLnBrk="0" hangingPunct="0"/>
            <a:r>
              <a:rPr lang="fr-FR" sz="2400" b="1" dirty="0" smtClean="0">
                <a:solidFill>
                  <a:srgbClr val="40822E"/>
                </a:solidFill>
              </a:rPr>
              <a:t>Optimisation par Essaims Particulaires</a:t>
            </a:r>
          </a:p>
        </p:txBody>
      </p:sp>
      <p:sp>
        <p:nvSpPr>
          <p:cNvPr id="2" name="Espace réservé du numéro de diapositive 1"/>
          <p:cNvSpPr>
            <a:spLocks noGrp="1"/>
          </p:cNvSpPr>
          <p:nvPr>
            <p:ph type="sldNum" sz="quarter" idx="12"/>
          </p:nvPr>
        </p:nvSpPr>
        <p:spPr/>
        <p:txBody>
          <a:bodyPr/>
          <a:lstStyle/>
          <a:p>
            <a:fld id="{449D3B13-C2DA-4361-86BE-35CC9E7BB3A9}"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8709611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3318</Words>
  <Application>Microsoft Office PowerPoint</Application>
  <PresentationFormat>Affichage à l'écran (4:3)</PresentationFormat>
  <Paragraphs>493</Paragraphs>
  <Slides>31</Slides>
  <Notes>22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3" baseType="lpstr">
      <vt:lpstr>Thème Office</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mmouldsidi</dc:creator>
  <cp:lastModifiedBy>mmouldsidi</cp:lastModifiedBy>
  <cp:revision>24</cp:revision>
  <cp:lastPrinted>2017-11-15T14:32:16Z</cp:lastPrinted>
  <dcterms:created xsi:type="dcterms:W3CDTF">2017-11-08T15:02:22Z</dcterms:created>
  <dcterms:modified xsi:type="dcterms:W3CDTF">2017-11-15T16:04:37Z</dcterms:modified>
</cp:coreProperties>
</file>