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05" r:id="rId2"/>
    <p:sldId id="406" r:id="rId3"/>
    <p:sldId id="381" r:id="rId4"/>
    <p:sldId id="391" r:id="rId5"/>
    <p:sldId id="396" r:id="rId6"/>
    <p:sldId id="386" r:id="rId7"/>
    <p:sldId id="384" r:id="rId8"/>
    <p:sldId id="400" r:id="rId9"/>
    <p:sldId id="382" r:id="rId10"/>
    <p:sldId id="407" r:id="rId11"/>
    <p:sldId id="404" r:id="rId12"/>
  </p:sldIdLst>
  <p:sldSz cx="12192000" cy="6858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7753"/>
    <a:srgbClr val="3333CC"/>
    <a:srgbClr val="2E00BF"/>
    <a:srgbClr val="FF5050"/>
    <a:srgbClr val="FED2C6"/>
    <a:srgbClr val="DEDEDE"/>
    <a:srgbClr val="F5F5F5"/>
    <a:srgbClr val="F2F2F2"/>
    <a:srgbClr val="FDB2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45" autoAdjust="0"/>
    <p:restoredTop sz="80576" autoAdjust="0"/>
  </p:normalViewPr>
  <p:slideViewPr>
    <p:cSldViewPr snapToGrid="0">
      <p:cViewPr varScale="1">
        <p:scale>
          <a:sx n="70" d="100"/>
          <a:sy n="70" d="100"/>
        </p:scale>
        <p:origin x="736" y="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716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998D5-0A4F-4355-AF9E-921E1C6C5647}" type="datetimeFigureOut">
              <a:rPr lang="fr-FR" smtClean="0"/>
              <a:t>20/06/2019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0EFAD-7B19-4A76-8313-8B4EB8C2A8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5177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20F911A-77BD-4820-8D92-B99F36ACD3D1}" type="datetimeFigureOut">
              <a:rPr lang="fr-FR" smtClean="0"/>
              <a:t>20/06/2019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B199BF3-2B10-40AE-9B87-DB7999C4BE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5480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99BF3-2B10-40AE-9B87-DB7999C4BE0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723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99BF3-2B10-40AE-9B87-DB7999C4BE0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551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1 avec Titre pr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466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94099"/>
            <a:ext cx="10515600" cy="4410569"/>
          </a:xfrm>
          <a:prstGeom prst="rect">
            <a:avLst/>
          </a:prstGeom>
        </p:spPr>
        <p:txBody>
          <a:bodyPr/>
          <a:lstStyle>
            <a:lvl1pPr marL="558800" indent="-5588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C7753"/>
              </a:buClr>
              <a:buFont typeface="+mj-lt"/>
              <a:buAutoNum type="arabicPeriod"/>
              <a:defRPr sz="4400" b="1">
                <a:solidFill>
                  <a:srgbClr val="FC7753"/>
                </a:solidFill>
                <a:latin typeface="Century Gothic" panose="020B0502020202020204" pitchFamily="34" charset="0"/>
              </a:defRPr>
            </a:lvl1pPr>
            <a:lvl2pPr marL="963613" indent="-742950">
              <a:buClr>
                <a:schemeClr val="bg1"/>
              </a:buClr>
              <a:buFont typeface="+mj-lt"/>
              <a:buAutoNum type="arabicPeriod"/>
              <a:defRPr sz="4400" b="1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723900" indent="-228600">
              <a:buClr>
                <a:srgbClr val="2E00BF"/>
              </a:buClr>
              <a:buFont typeface="Arial" panose="020B0604020202020204" pitchFamily="34" charset="0"/>
              <a:buChar char="•"/>
              <a:defRPr>
                <a:solidFill>
                  <a:srgbClr val="2E00BF"/>
                </a:solidFill>
              </a:defRPr>
            </a:lvl3pPr>
            <a:lvl4pPr marL="1600200" indent="-228600">
              <a:buClr>
                <a:srgbClr val="2E00BF"/>
              </a:buClr>
              <a:buFont typeface="Arial" panose="020B0604020202020204" pitchFamily="34" charset="0"/>
              <a:buChar char="•"/>
              <a:defRPr>
                <a:solidFill>
                  <a:srgbClr val="2E00BF"/>
                </a:solidFill>
              </a:defRPr>
            </a:lvl4pPr>
            <a:lvl5pPr marL="2057400" indent="-228600">
              <a:buClr>
                <a:srgbClr val="2E00BF"/>
              </a:buClr>
              <a:buFont typeface="Arial" panose="020B0604020202020204" pitchFamily="34" charset="0"/>
              <a:buChar char="•"/>
              <a:defRPr>
                <a:solidFill>
                  <a:srgbClr val="2E00BF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0264877" y="3008671"/>
            <a:ext cx="1927123" cy="3849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9193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titre de séqu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61138" y="-25400"/>
            <a:ext cx="12253138" cy="6946900"/>
          </a:xfrm>
          <a:prstGeom prst="rect">
            <a:avLst/>
          </a:prstGeom>
          <a:solidFill>
            <a:srgbClr val="FC7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74865" y="1726917"/>
            <a:ext cx="10338099" cy="3189324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88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 smtClean="0"/>
              <a:t>Intercalaire 1ou 2 lignes </a:t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4060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ormal : titre ble et texte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2" y="33285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800" b="0">
                <a:solidFill>
                  <a:srgbClr val="2E00B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2" y="2043957"/>
            <a:ext cx="10515600" cy="4262102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rgbClr val="FC7753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9263" indent="-228600">
              <a:buClr>
                <a:srgbClr val="FC7753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23900" indent="-228600">
              <a:buClr>
                <a:srgbClr val="2E00BF"/>
              </a:buClr>
              <a:buFont typeface="Arial" panose="020B0604020202020204" pitchFamily="34" charset="0"/>
              <a:buChar char="•"/>
              <a:defRPr>
                <a:solidFill>
                  <a:srgbClr val="2E00BF"/>
                </a:solidFill>
              </a:defRPr>
            </a:lvl3pPr>
            <a:lvl4pPr marL="1600200" indent="-228600">
              <a:buClr>
                <a:srgbClr val="2E00BF"/>
              </a:buClr>
              <a:buFont typeface="Arial" panose="020B0604020202020204" pitchFamily="34" charset="0"/>
              <a:buChar char="•"/>
              <a:defRPr>
                <a:solidFill>
                  <a:srgbClr val="2E00BF"/>
                </a:solidFill>
              </a:defRPr>
            </a:lvl4pPr>
            <a:lvl5pPr marL="2057400" indent="-228600">
              <a:buClr>
                <a:srgbClr val="2E00BF"/>
              </a:buClr>
              <a:buFont typeface="Arial" panose="020B0604020202020204" pitchFamily="34" charset="0"/>
              <a:buChar char="•"/>
              <a:defRPr>
                <a:solidFill>
                  <a:srgbClr val="2E00BF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0264877" y="3008671"/>
            <a:ext cx="1927123" cy="3849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780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à gauche + imag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9936" y="457200"/>
            <a:ext cx="3932236" cy="1600200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2E00B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99936" y="2269864"/>
            <a:ext cx="3932236" cy="3599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2E00B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 smtClean="0"/>
              <a:t>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008333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41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éciale 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7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827446" y="2191386"/>
            <a:ext cx="10515600" cy="4351338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rgbClr val="2E00BF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457200" indent="-457200">
              <a:buClr>
                <a:schemeClr val="bg1"/>
              </a:buClr>
              <a:buFont typeface="+mj-lt"/>
              <a:buAutoNum type="arabicParenR"/>
              <a:defRPr sz="3200">
                <a:solidFill>
                  <a:schemeClr val="bg1"/>
                </a:solidFill>
              </a:defRPr>
            </a:lvl2pPr>
            <a:lvl3pPr marL="723900" indent="-228600">
              <a:buClr>
                <a:srgbClr val="2E00BF"/>
              </a:buClr>
              <a:buFont typeface="Arial" panose="020B0604020202020204" pitchFamily="34" charset="0"/>
              <a:buChar char="•"/>
              <a:defRPr>
                <a:solidFill>
                  <a:srgbClr val="2E00BF"/>
                </a:solidFill>
              </a:defRPr>
            </a:lvl3pPr>
            <a:lvl4pPr marL="1600200" indent="-228600">
              <a:buClr>
                <a:srgbClr val="2E00BF"/>
              </a:buClr>
              <a:buFont typeface="Arial" panose="020B0604020202020204" pitchFamily="34" charset="0"/>
              <a:buChar char="•"/>
              <a:defRPr>
                <a:solidFill>
                  <a:srgbClr val="2E00BF"/>
                </a:solidFill>
              </a:defRPr>
            </a:lvl4pPr>
            <a:lvl5pPr marL="2057400" indent="-228600">
              <a:buClr>
                <a:srgbClr val="2E00BF"/>
              </a:buClr>
              <a:buFont typeface="Arial" panose="020B0604020202020204" pitchFamily="34" charset="0"/>
              <a:buChar char="•"/>
              <a:defRPr>
                <a:solidFill>
                  <a:srgbClr val="2E00BF"/>
                </a:solidFill>
              </a:defRPr>
            </a:lvl5pPr>
          </a:lstStyle>
          <a:p>
            <a:pPr lvl="1"/>
            <a:r>
              <a:rPr lang="fr-FR" dirty="0" smtClean="0"/>
              <a:t>Deuxième niveau</a:t>
            </a:r>
          </a:p>
          <a:p>
            <a:pPr lvl="1"/>
            <a:r>
              <a:rPr lang="fr-FR" dirty="0" err="1" smtClean="0"/>
              <a:t>uzcozcozdze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409694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61138" y="-25400"/>
            <a:ext cx="12253138" cy="6946900"/>
          </a:xfrm>
          <a:prstGeom prst="rect">
            <a:avLst/>
          </a:prstGeom>
          <a:solidFill>
            <a:srgbClr val="FC7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896381" y="2388197"/>
            <a:ext cx="10338099" cy="2635623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88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 err="1" smtClean="0"/>
              <a:t>Blabla</a:t>
            </a:r>
            <a:r>
              <a:rPr lang="fr-FR" dirty="0" smtClean="0"/>
              <a:t> de merci !</a:t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8245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478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4" r:id="rId2"/>
    <p:sldLayoutId id="2147483690" r:id="rId3"/>
    <p:sldLayoutId id="2147483695" r:id="rId4"/>
    <p:sldLayoutId id="2147483656" r:id="rId5"/>
    <p:sldLayoutId id="2147483691" r:id="rId6"/>
    <p:sldLayoutId id="2147483652" r:id="rId7"/>
    <p:sldLayoutId id="2147483658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842447" y="2192679"/>
            <a:ext cx="103495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err="1">
                <a:solidFill>
                  <a:srgbClr val="2E00BF"/>
                </a:solidFill>
                <a:latin typeface="Century Gothic" panose="020B0502020202020204" pitchFamily="34" charset="0"/>
              </a:rPr>
              <a:t>Casdar</a:t>
            </a:r>
            <a:r>
              <a:rPr lang="fr-FR" sz="4800" b="1" dirty="0">
                <a:solidFill>
                  <a:srgbClr val="2E00BF"/>
                </a:solidFill>
                <a:latin typeface="Century Gothic" panose="020B0502020202020204" pitchFamily="34" charset="0"/>
              </a:rPr>
              <a:t> </a:t>
            </a:r>
            <a:r>
              <a:rPr lang="fr-FR" sz="4800" b="1" dirty="0" err="1">
                <a:solidFill>
                  <a:srgbClr val="2E00BF"/>
                </a:solidFill>
                <a:latin typeface="Century Gothic" panose="020B0502020202020204" pitchFamily="34" charset="0"/>
              </a:rPr>
              <a:t>MMBio</a:t>
            </a:r>
            <a:endParaRPr lang="fr-FR" sz="4800" b="1" dirty="0">
              <a:solidFill>
                <a:srgbClr val="2E00BF"/>
              </a:solidFill>
              <a:latin typeface="Century Gothic" panose="020B0502020202020204" pitchFamily="34" charset="0"/>
            </a:endParaRPr>
          </a:p>
          <a:p>
            <a:r>
              <a:rPr lang="fr-FR" sz="2800" b="1" dirty="0">
                <a:solidFill>
                  <a:srgbClr val="2E00BF"/>
                </a:solidFill>
                <a:latin typeface="Century Gothic" panose="020B0502020202020204" pitchFamily="34" charset="0"/>
              </a:rPr>
              <a:t>Acquisition de références techniques et économiques pour des systèmes de micro-fermes maraîchères diversifiées </a:t>
            </a:r>
            <a:r>
              <a:rPr lang="fr-FR" sz="2800" b="1" dirty="0" err="1">
                <a:solidFill>
                  <a:srgbClr val="2E00BF"/>
                </a:solidFill>
                <a:latin typeface="Century Gothic" panose="020B0502020202020204" pitchFamily="34" charset="0"/>
              </a:rPr>
              <a:t>multiperformants</a:t>
            </a:r>
            <a:r>
              <a:rPr lang="fr-FR" sz="2800" b="1" dirty="0">
                <a:solidFill>
                  <a:srgbClr val="2E00BF"/>
                </a:solidFill>
                <a:latin typeface="Century Gothic" panose="020B0502020202020204" pitchFamily="34" charset="0"/>
              </a:rPr>
              <a:t> en Agriculture Biologique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48D6CEC1-E4A0-ED4F-9019-F3A0FBE1C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240" y="5437472"/>
            <a:ext cx="811530" cy="125288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8DE8EC4F-B68E-CF49-9CF6-C1A792621156}"/>
              </a:ext>
            </a:extLst>
          </p:cNvPr>
          <p:cNvSpPr txBox="1"/>
          <p:nvPr/>
        </p:nvSpPr>
        <p:spPr>
          <a:xfrm>
            <a:off x="1930400" y="5556084"/>
            <a:ext cx="9133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Partenaires : </a:t>
            </a:r>
          </a:p>
          <a:p>
            <a:r>
              <a:rPr lang="fr-FR" sz="1200" dirty="0"/>
              <a:t>Institut de l'Agriculture et de l’Alimentation Biologiques, Ctifl, INRA, GRAB, SERAIL, Chambre d'Agriculture de Côte d'Or, IBB (Station P.A.I.S.), </a:t>
            </a:r>
            <a:r>
              <a:rPr lang="fr-FR" sz="1200" dirty="0" err="1"/>
              <a:t>VetAgro</a:t>
            </a:r>
            <a:r>
              <a:rPr lang="fr-FR" sz="1200" dirty="0"/>
              <a:t> Sup (Réseau Licence Pro ABCD), EPL Théodore Monod Le </a:t>
            </a:r>
            <a:r>
              <a:rPr lang="fr-FR" sz="1200" dirty="0" err="1"/>
              <a:t>Rheu</a:t>
            </a:r>
            <a:r>
              <a:rPr lang="fr-FR" sz="1200" dirty="0"/>
              <a:t>, CEZ-Bergerie Nationale, Chambre régionale d'agriculture PACA, Chambre d'agriculture Normandie, Chambre d'Agriculture des Pyrénées Atlantiques, Chambre d'Agriculture du Rhône, Chambre d'Agriculture de la Dordogne, Chambre d'Agriculture du Gard, Atelier Paysan, FNAB</a:t>
            </a:r>
            <a:r>
              <a:rPr lang="fr-FR" sz="1200" strike="sngStrike" dirty="0"/>
              <a:t>,</a:t>
            </a:r>
            <a:r>
              <a:rPr lang="fr-FR" sz="1200" dirty="0"/>
              <a:t> Bio en Normandie, BIOBOURGOGNE, FRAB Nouvelle Aquitaine, Bio en Grand Est, GAB Ile de France, BIO en Hauts de France, CAB Pays de la Loire, BIOCENTRE, </a:t>
            </a:r>
            <a:r>
              <a:rPr lang="fr-FR" sz="1200" dirty="0" err="1"/>
              <a:t>ADABio</a:t>
            </a:r>
            <a:r>
              <a:rPr lang="fr-FR" sz="1200" dirty="0"/>
              <a:t>, Fermes d'Avenir.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4DCE861-41DB-A746-8014-A5C6C9819C26}"/>
              </a:ext>
            </a:extLst>
          </p:cNvPr>
          <p:cNvSpPr/>
          <p:nvPr/>
        </p:nvSpPr>
        <p:spPr>
          <a:xfrm>
            <a:off x="1953582" y="5016500"/>
            <a:ext cx="4568241" cy="419100"/>
          </a:xfrm>
          <a:prstGeom prst="rect">
            <a:avLst/>
          </a:prstGeom>
          <a:solidFill>
            <a:srgbClr val="FC7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/>
              <a:t>PARIS, MNE – 13 Mai 2019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FE368EC-40DC-9141-B5F2-F66D35C848F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"/>
            <a:ext cx="3436366" cy="192519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53D3903D-5A3B-574E-959E-C92E0B8AC4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085" y="-43542"/>
            <a:ext cx="7996809" cy="197713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5A10D733-86EE-A74D-8969-E0994B55AED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198" y="-120484"/>
            <a:ext cx="2731008" cy="204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3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2888" y="930902"/>
            <a:ext cx="4466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3333CC"/>
                </a:solidFill>
              </a:rPr>
              <a:t>Méthodologie (1) </a:t>
            </a:r>
            <a:endParaRPr lang="fr-FR" sz="3200" dirty="0">
              <a:solidFill>
                <a:srgbClr val="3333CC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3192" y="2487168"/>
            <a:ext cx="1159459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Par construction : </a:t>
            </a:r>
            <a:r>
              <a:rPr lang="fr-FR" sz="2400" dirty="0" smtClean="0">
                <a:solidFill>
                  <a:srgbClr val="FC7753"/>
                </a:solidFill>
              </a:rPr>
              <a:t>échantillon</a:t>
            </a:r>
            <a:r>
              <a:rPr lang="fr-FR" sz="2400" dirty="0" smtClean="0"/>
              <a:t> pas « représentatif », même si effort pour couvrir gamme de situations contrastées (contextes </a:t>
            </a:r>
            <a:r>
              <a:rPr lang="fr-FR" sz="2400" dirty="0" err="1" smtClean="0"/>
              <a:t>pédo-climatiques</a:t>
            </a:r>
            <a:r>
              <a:rPr lang="fr-FR" sz="2400" dirty="0" smtClean="0"/>
              <a:t>,  </a:t>
            </a:r>
          </a:p>
          <a:p>
            <a:endParaRPr lang="fr-FR" sz="2400" dirty="0"/>
          </a:p>
          <a:p>
            <a:r>
              <a:rPr lang="fr-FR" sz="2400" dirty="0"/>
              <a:t>Multiplicité des cas, des assolements, des combinaisons, des associations, …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sz="2400" dirty="0" smtClean="0"/>
              <a:t>Ambition de saisir ce qui fait la cohérence de fonctionnement spécifique, et pouvoir aussi produire des </a:t>
            </a:r>
            <a:r>
              <a:rPr lang="fr-FR" sz="2400" b="1" dirty="0" smtClean="0"/>
              <a:t>éléments, ou « repères »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sz="2400" dirty="0" smtClean="0"/>
              <a:t> Possibilité de construire une typologie ? </a:t>
            </a:r>
            <a:endParaRPr lang="fr-FR" sz="2400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sz="2400" dirty="0" smtClean="0"/>
              <a:t> Ou plutôt d’organiser le « nuage de points » en fonction de certains paramètres assez discriminants : </a:t>
            </a:r>
          </a:p>
          <a:p>
            <a:r>
              <a:rPr lang="fr-FR" sz="2400" dirty="0" smtClean="0"/>
              <a:t>* ex. travail </a:t>
            </a:r>
            <a:r>
              <a:rPr lang="fr-FR" sz="2400" dirty="0"/>
              <a:t>uniquement manuel, une petite motorisation ou un plus haut niveau de </a:t>
            </a:r>
            <a:r>
              <a:rPr lang="fr-FR" sz="2400" dirty="0" smtClean="0"/>
              <a:t>motorisation (cf. K. Morel)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Picture 3" descr="C:\Users\Morgane\Pictures\agriculture-biologiqu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656" y="100583"/>
            <a:ext cx="2338941" cy="228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08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2" y="332852"/>
            <a:ext cx="10515600" cy="776858"/>
          </a:xfrm>
        </p:spPr>
        <p:txBody>
          <a:bodyPr/>
          <a:lstStyle/>
          <a:p>
            <a:r>
              <a:rPr lang="fr-FR" sz="3200" b="1" dirty="0" err="1" smtClean="0"/>
              <a:t>Méthodo</a:t>
            </a:r>
            <a:r>
              <a:rPr lang="fr-FR" sz="3200" b="1" dirty="0" smtClean="0"/>
              <a:t> (2) Recensement d’innovations </a:t>
            </a:r>
            <a:r>
              <a:rPr lang="fr-FR" sz="4400" b="1" dirty="0"/>
              <a:t> </a:t>
            </a:r>
            <a:r>
              <a:rPr lang="fr-FR" sz="4400" b="1" dirty="0" smtClean="0"/>
              <a:t/>
            </a:r>
            <a:br>
              <a:rPr lang="fr-FR" sz="4400" b="1" dirty="0" smtClean="0"/>
            </a:b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4920" y="1329166"/>
            <a:ext cx="11182163" cy="5217977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dirty="0">
                <a:solidFill>
                  <a:srgbClr val="FC7753"/>
                </a:solidFill>
              </a:rPr>
              <a:t>Une tournée de recensement des innovations paysannes sera réalisée par </a:t>
            </a:r>
            <a:r>
              <a:rPr lang="fr-FR" b="1" dirty="0">
                <a:solidFill>
                  <a:srgbClr val="FC7753"/>
                </a:solidFill>
              </a:rPr>
              <a:t>l'Atelier Paysan. </a:t>
            </a:r>
            <a:r>
              <a:rPr lang="fr-FR" dirty="0"/>
              <a:t>Elle permettra d'identifier et décrire des innovations au sein du réseau de </a:t>
            </a:r>
            <a:r>
              <a:rPr lang="fr-FR" dirty="0" err="1"/>
              <a:t>microfermes</a:t>
            </a:r>
            <a:r>
              <a:rPr lang="fr-FR" dirty="0"/>
              <a:t> </a:t>
            </a:r>
            <a:r>
              <a:rPr lang="fr-FR" i="1" dirty="0"/>
              <a:t>(voire au-delà). </a:t>
            </a:r>
          </a:p>
          <a:p>
            <a:endParaRPr lang="fr-FR" dirty="0" smtClean="0"/>
          </a:p>
          <a:p>
            <a:r>
              <a:rPr lang="fr-FR" dirty="0" smtClean="0"/>
              <a:t>techniques </a:t>
            </a:r>
            <a:r>
              <a:rPr lang="fr-FR" dirty="0" smtClean="0"/>
              <a:t>&amp; agronomiques (fertilité </a:t>
            </a:r>
            <a:r>
              <a:rPr lang="fr-FR" dirty="0"/>
              <a:t>durable des sols), </a:t>
            </a:r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/>
              <a:t>matérielles (</a:t>
            </a:r>
            <a:r>
              <a:rPr lang="fr-FR" dirty="0" smtClean="0"/>
              <a:t>agroéquipement &amp; ergonomie, organisationnelles)</a:t>
            </a:r>
          </a:p>
          <a:p>
            <a:r>
              <a:rPr lang="fr-FR" dirty="0" smtClean="0"/>
              <a:t>Certaines </a:t>
            </a:r>
            <a:r>
              <a:rPr lang="fr-FR" dirty="0"/>
              <a:t>innovations </a:t>
            </a:r>
            <a:r>
              <a:rPr lang="fr-FR" dirty="0" smtClean="0"/>
              <a:t> pourront </a:t>
            </a:r>
            <a:r>
              <a:rPr lang="fr-FR" dirty="0"/>
              <a:t>faire l'objet d'une </a:t>
            </a:r>
            <a:r>
              <a:rPr lang="fr-FR" dirty="0" smtClean="0"/>
              <a:t>évaluation </a:t>
            </a:r>
            <a:r>
              <a:rPr lang="fr-FR" dirty="0" smtClean="0"/>
              <a:t> </a:t>
            </a:r>
            <a:r>
              <a:rPr lang="fr-FR" dirty="0" smtClean="0"/>
              <a:t>expérimentation </a:t>
            </a:r>
            <a:r>
              <a:rPr lang="fr-FR" dirty="0"/>
              <a:t>en station si le matériel est déplaçable ou reproductible, ou chez le producteur avec un suivi assuré par les expérimentateurs</a:t>
            </a:r>
            <a:r>
              <a:rPr lang="fr-FR" dirty="0" smtClean="0"/>
              <a:t>) </a:t>
            </a:r>
            <a:r>
              <a:rPr lang="fr-FR" dirty="0"/>
              <a:t>	</a:t>
            </a:r>
            <a:endParaRPr lang="fr-FR" dirty="0" smtClean="0"/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			</a:t>
            </a: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 </a:t>
            </a:r>
            <a:endParaRPr lang="fr-FR" dirty="0"/>
          </a:p>
          <a:p>
            <a:r>
              <a:rPr lang="fr-FR" dirty="0" smtClean="0"/>
              <a:t>Listing </a:t>
            </a:r>
            <a:r>
              <a:rPr lang="fr-FR" dirty="0"/>
              <a:t>et description (photos, plans, …) des innovations</a:t>
            </a:r>
          </a:p>
          <a:p>
            <a:pPr marL="0" indent="0">
              <a:buNone/>
            </a:pPr>
            <a:r>
              <a:rPr lang="fr-FR" b="1" dirty="0"/>
              <a:t/>
            </a:r>
            <a:br>
              <a:rPr lang="fr-FR" b="1" dirty="0"/>
            </a:br>
            <a:endParaRPr lang="fr-FR" sz="6600" dirty="0"/>
          </a:p>
        </p:txBody>
      </p:sp>
    </p:spTree>
    <p:extLst>
      <p:ext uri="{BB962C8B-B14F-4D97-AF65-F5344CB8AC3E}">
        <p14:creationId xmlns:p14="http://schemas.microsoft.com/office/powerpoint/2010/main" val="217324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13562" y="343058"/>
            <a:ext cx="10515600" cy="1325563"/>
          </a:xfrm>
        </p:spPr>
        <p:txBody>
          <a:bodyPr/>
          <a:lstStyle/>
          <a:p>
            <a:r>
              <a:rPr lang="fr-FR" sz="4400" b="1" dirty="0">
                <a:solidFill>
                  <a:srgbClr val="3333CC"/>
                </a:solidFill>
              </a:rPr>
              <a:t>Pourquoi </a:t>
            </a:r>
            <a:r>
              <a:rPr lang="fr-FR" sz="4400" b="1" dirty="0" err="1">
                <a:solidFill>
                  <a:srgbClr val="3333CC"/>
                </a:solidFill>
              </a:rPr>
              <a:t>MMBio</a:t>
            </a:r>
            <a:r>
              <a:rPr lang="fr-FR" sz="4400" b="1" dirty="0">
                <a:solidFill>
                  <a:srgbClr val="3333CC"/>
                </a:solidFill>
              </a:rPr>
              <a:t> ?</a:t>
            </a:r>
            <a:endParaRPr lang="fr-FR" sz="4400" dirty="0">
              <a:solidFill>
                <a:srgbClr val="3333CC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4433" y="1668621"/>
            <a:ext cx="11332464" cy="4262102"/>
          </a:xfrm>
        </p:spPr>
        <p:txBody>
          <a:bodyPr/>
          <a:lstStyle/>
          <a:p>
            <a:pPr fontAlgn="base">
              <a:lnSpc>
                <a:spcPct val="150000"/>
              </a:lnSpc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Médiatisation de modèles alternatifs : Bec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Hellouin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(32 000 € CA/ 1000 m2 / 1400h de W), Fermes d’avenir, JM Fortier, MSV, 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...=&gt; possibilité d’intensifier de manière écologique la production sur une plus petite surface, avec une grande diversité de cultures et sans recours forcément systématique au 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tracteur</a:t>
            </a:r>
            <a:endParaRPr lang="fr-FR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Sollicitations sur des 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réf. en 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maraîchage sur petite surface (porteurs de projets, conseillers, formateurs ...) 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“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microfermes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concernant 70-80% des porteurs de projets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défaut de matière en formation </a:t>
            </a:r>
            <a:endParaRPr lang="fr-FR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Multiplication de projets en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permaculture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maraîchage bio intensif sur petite surface...</a:t>
            </a:r>
          </a:p>
          <a:p>
            <a:pPr fontAlgn="base">
              <a:lnSpc>
                <a:spcPct val="150000"/>
              </a:lnSpc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Thèse de K. Morel / Viabilité des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microfermes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maraîchères</a:t>
            </a:r>
          </a:p>
          <a:p>
            <a:pPr fontAlgn="base">
              <a:lnSpc>
                <a:spcPct val="150000"/>
              </a:lnSpc>
            </a:pPr>
            <a:endParaRPr lang="fr-FR" sz="20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ase"/>
            <a:endParaRPr lang="fr-FR" sz="1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0663" lvl="1" indent="0" fontAlgn="base">
              <a:buNone/>
            </a:pP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Nombreuses questions soulevées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 la </a:t>
            </a:r>
            <a:r>
              <a:rPr lang="fr-FR" dirty="0">
                <a:solidFill>
                  <a:srgbClr val="FC77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viabilité économique, la (</a:t>
            </a:r>
            <a:r>
              <a:rPr lang="fr-FR" dirty="0" smtClean="0">
                <a:solidFill>
                  <a:srgbClr val="FC77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sur)fertilisation, </a:t>
            </a:r>
            <a:r>
              <a:rPr lang="fr-FR" dirty="0">
                <a:solidFill>
                  <a:srgbClr val="FC77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limites de l’intensification ...</a:t>
            </a:r>
          </a:p>
          <a:p>
            <a:pPr marL="0" indent="0" fontAlgn="base">
              <a:lnSpc>
                <a:spcPct val="150000"/>
              </a:lnSpc>
              <a:buNone/>
            </a:pPr>
            <a:endParaRPr lang="fr-FR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17EBBCB-46A0-3D43-9CEF-87529748B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220598" y="1"/>
            <a:ext cx="1250062" cy="143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3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867082" y="978117"/>
            <a:ext cx="96677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2E00BF"/>
                </a:solidFill>
              </a:rPr>
              <a:t> </a:t>
            </a:r>
            <a:r>
              <a:rPr lang="fr-FR" sz="2800" b="1" u="sng" dirty="0" smtClean="0">
                <a:solidFill>
                  <a:srgbClr val="2E00BF"/>
                </a:solidFill>
              </a:rPr>
              <a:t>Action </a:t>
            </a:r>
            <a:r>
              <a:rPr lang="fr-FR" sz="2800" b="1" u="sng" dirty="0">
                <a:solidFill>
                  <a:srgbClr val="2E00BF"/>
                </a:solidFill>
              </a:rPr>
              <a:t>1.</a:t>
            </a:r>
            <a:r>
              <a:rPr lang="fr-FR" sz="2800" b="1" dirty="0">
                <a:solidFill>
                  <a:srgbClr val="2E00BF"/>
                </a:solidFill>
              </a:rPr>
              <a:t> Acquisition de références technico-économiques sur un réseau de </a:t>
            </a:r>
            <a:r>
              <a:rPr lang="fr-FR" sz="2800" b="1" dirty="0" err="1">
                <a:solidFill>
                  <a:srgbClr val="2E00BF"/>
                </a:solidFill>
              </a:rPr>
              <a:t>microfermes</a:t>
            </a:r>
            <a:r>
              <a:rPr lang="fr-FR" sz="2800" b="1" dirty="0">
                <a:solidFill>
                  <a:srgbClr val="2E00BF"/>
                </a:solidFill>
              </a:rPr>
              <a:t> maraîchères </a:t>
            </a:r>
            <a:r>
              <a:rPr lang="fr-FR" sz="2800" b="1" dirty="0" smtClean="0">
                <a:solidFill>
                  <a:srgbClr val="2E00BF"/>
                </a:solidFill>
              </a:rPr>
              <a:t>biologiques</a:t>
            </a:r>
          </a:p>
          <a:p>
            <a:endParaRPr lang="fr-FR" sz="2800" b="1" dirty="0">
              <a:solidFill>
                <a:srgbClr val="2E00BF"/>
              </a:solidFill>
            </a:endParaRPr>
          </a:p>
          <a:p>
            <a:endParaRPr lang="fr-FR" sz="2800" b="1" dirty="0">
              <a:solidFill>
                <a:srgbClr val="2E00B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4275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960120" y="2348724"/>
            <a:ext cx="106710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sz="2400" b="1" dirty="0">
                <a:solidFill>
                  <a:srgbClr val="FC7753"/>
                </a:solidFill>
              </a:rPr>
              <a:t>Création d'un outil d'enquête (questionnaire)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400" b="1" dirty="0">
                <a:solidFill>
                  <a:srgbClr val="FC7753"/>
                </a:solidFill>
              </a:rPr>
              <a:t> Création d'une base de données d'enquête lors des suivis de fermes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400" b="1" dirty="0">
                <a:solidFill>
                  <a:srgbClr val="FC7753"/>
                </a:solidFill>
              </a:rPr>
              <a:t>Analyse des 60 fermes </a:t>
            </a:r>
            <a:r>
              <a:rPr lang="fr-FR" sz="2400" b="1" dirty="0" smtClean="0">
                <a:solidFill>
                  <a:srgbClr val="FC7753"/>
                </a:solidFill>
              </a:rPr>
              <a:t> (données singulières=&gt; possibilité de construction de catégories)</a:t>
            </a:r>
            <a:endParaRPr lang="fr-FR" sz="2400" b="1" dirty="0">
              <a:solidFill>
                <a:srgbClr val="FC7753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816" y="4304108"/>
            <a:ext cx="2055403" cy="27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2" y="332852"/>
            <a:ext cx="10515600" cy="776858"/>
          </a:xfrm>
        </p:spPr>
        <p:txBody>
          <a:bodyPr/>
          <a:lstStyle/>
          <a:p>
            <a:r>
              <a:rPr lang="fr-FR" sz="4400" b="1" dirty="0"/>
              <a:t>O</a:t>
            </a:r>
            <a:r>
              <a:rPr lang="fr-FR" sz="4400" b="1" dirty="0" smtClean="0"/>
              <a:t>bjectifs </a:t>
            </a:r>
            <a:r>
              <a:rPr lang="fr-FR" sz="4400" b="1" dirty="0"/>
              <a:t> :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0517" y="1972936"/>
            <a:ext cx="10812264" cy="4262102"/>
          </a:xfrm>
        </p:spPr>
        <p:txBody>
          <a:bodyPr/>
          <a:lstStyle/>
          <a:p>
            <a:pPr algn="just"/>
            <a:r>
              <a:rPr lang="fr-FR" sz="2400" dirty="0">
                <a:solidFill>
                  <a:schemeClr val="tx1"/>
                </a:solidFill>
              </a:rPr>
              <a:t>Objectiver le</a:t>
            </a:r>
            <a:r>
              <a:rPr lang="fr-FR" sz="2400" dirty="0">
                <a:solidFill>
                  <a:srgbClr val="FC7753"/>
                </a:solidFill>
              </a:rPr>
              <a:t> </a:t>
            </a:r>
            <a:r>
              <a:rPr lang="fr-FR" sz="2400" b="1" dirty="0">
                <a:solidFill>
                  <a:srgbClr val="FC7753"/>
                </a:solidFill>
              </a:rPr>
              <a:t>fonctionnement </a:t>
            </a:r>
            <a:r>
              <a:rPr lang="fr-FR" sz="2400" dirty="0">
                <a:solidFill>
                  <a:schemeClr val="tx1"/>
                </a:solidFill>
              </a:rPr>
              <a:t>de ces systèmes </a:t>
            </a:r>
            <a:r>
              <a:rPr lang="fr-FR" sz="2400" dirty="0" err="1">
                <a:solidFill>
                  <a:schemeClr val="tx1"/>
                </a:solidFill>
              </a:rPr>
              <a:t>MMBio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b="1" dirty="0">
                <a:solidFill>
                  <a:srgbClr val="FC7753"/>
                </a:solidFill>
              </a:rPr>
              <a:t>par rapport aux facteurs clés de réussite et échec. </a:t>
            </a:r>
          </a:p>
          <a:p>
            <a:pPr marL="0" indent="0" algn="just">
              <a:buNone/>
            </a:pPr>
            <a:r>
              <a:rPr lang="fr-FR" sz="2400" b="1" dirty="0"/>
              <a:t>  </a:t>
            </a:r>
            <a:endParaRPr lang="fr-FR" sz="2400" b="1" dirty="0" smtClean="0"/>
          </a:p>
          <a:p>
            <a:pPr algn="just"/>
            <a:r>
              <a:rPr lang="fr-FR" sz="2400" dirty="0" smtClean="0"/>
              <a:t>Produire </a:t>
            </a:r>
            <a:r>
              <a:rPr lang="fr-FR" sz="2400" dirty="0"/>
              <a:t>des </a:t>
            </a:r>
            <a:r>
              <a:rPr lang="fr-FR" sz="2400" b="1" dirty="0" smtClean="0">
                <a:solidFill>
                  <a:srgbClr val="FC7753"/>
                </a:solidFill>
              </a:rPr>
              <a:t>références technico-économiques, et </a:t>
            </a:r>
            <a:r>
              <a:rPr lang="fr-FR" sz="2400" b="1" dirty="0" err="1" smtClean="0">
                <a:solidFill>
                  <a:srgbClr val="FC7753"/>
                </a:solidFill>
              </a:rPr>
              <a:t>socio-techniques</a:t>
            </a:r>
            <a:r>
              <a:rPr lang="fr-FR" sz="2400" b="1" dirty="0" smtClean="0">
                <a:solidFill>
                  <a:srgbClr val="FC7753"/>
                </a:solidFill>
              </a:rPr>
              <a:t> </a:t>
            </a:r>
            <a:r>
              <a:rPr lang="fr-FR" sz="2400" dirty="0" smtClean="0"/>
              <a:t>intéressant </a:t>
            </a:r>
            <a:r>
              <a:rPr lang="fr-FR" sz="2400" dirty="0"/>
              <a:t>les porteurs de projets de ce type de fermes (surfaces maraîchères réduites bio) </a:t>
            </a:r>
            <a:endParaRPr lang="fr-FR" sz="2400" dirty="0"/>
          </a:p>
          <a:p>
            <a:pPr algn="just"/>
            <a:endParaRPr lang="fr-FR" sz="1000" dirty="0"/>
          </a:p>
          <a:p>
            <a:pPr lvl="0" algn="just"/>
            <a:r>
              <a:rPr lang="fr-FR" sz="2400" dirty="0"/>
              <a:t>Faire une typologie, </a:t>
            </a:r>
            <a:r>
              <a:rPr lang="fr-FR" sz="2400" u="sng" dirty="0"/>
              <a:t>si possible</a:t>
            </a:r>
            <a:r>
              <a:rPr lang="fr-FR" sz="2400" dirty="0"/>
              <a:t>, à partir de l’analyse des résultats des 60 fermes qui seront enquêtées (dégager des groupes de fermes, en fonction de résultats convergents pour certains critères déterminants)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681" y="50494"/>
            <a:ext cx="2343555" cy="175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9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1" y="332852"/>
            <a:ext cx="11279817" cy="776858"/>
          </a:xfrm>
        </p:spPr>
        <p:txBody>
          <a:bodyPr/>
          <a:lstStyle/>
          <a:p>
            <a:r>
              <a:rPr lang="fr-FR" sz="4400" b="1" dirty="0" smtClean="0"/>
              <a:t>Objectifs (2)</a:t>
            </a:r>
            <a:r>
              <a:rPr lang="fr-FR" sz="4400" b="1" dirty="0"/>
              <a:t> :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5008" y="1882028"/>
            <a:ext cx="10986855" cy="4262102"/>
          </a:xfrm>
        </p:spPr>
        <p:txBody>
          <a:bodyPr/>
          <a:lstStyle/>
          <a:p>
            <a:pPr algn="just"/>
            <a:r>
              <a:rPr lang="fr-FR" sz="2400" b="1" dirty="0">
                <a:solidFill>
                  <a:srgbClr val="FC77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fr-FR" sz="2400" b="1" dirty="0" smtClean="0">
                <a:solidFill>
                  <a:srgbClr val="FC77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éthode partagée de </a:t>
            </a:r>
            <a:r>
              <a:rPr lang="fr-FR" sz="2400" b="1" dirty="0">
                <a:solidFill>
                  <a:srgbClr val="FC77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recueil</a:t>
            </a:r>
            <a:r>
              <a:rPr lang="fr-FR" sz="2400" dirty="0">
                <a:solidFill>
                  <a:srgbClr val="FC77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des données et </a:t>
            </a:r>
            <a:r>
              <a:rPr lang="fr-F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d’analyse, et </a:t>
            </a:r>
            <a:r>
              <a:rPr lang="fr-FR" sz="2400" b="1" dirty="0" smtClean="0">
                <a:solidFill>
                  <a:srgbClr val="FC77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essaimage</a:t>
            </a:r>
            <a:r>
              <a:rPr lang="fr-F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dans les différentes structures </a:t>
            </a:r>
            <a:r>
              <a:rPr lang="fr-F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locales </a:t>
            </a:r>
          </a:p>
          <a:p>
            <a:pPr algn="just"/>
            <a:r>
              <a:rPr lang="fr-FR" sz="2400" dirty="0"/>
              <a:t>M</a:t>
            </a:r>
            <a:r>
              <a:rPr lang="fr-FR" sz="2400" dirty="0" smtClean="0"/>
              <a:t>inimum de 2 </a:t>
            </a:r>
            <a:r>
              <a:rPr lang="fr-FR" sz="2400" dirty="0"/>
              <a:t>fermes à suivre par «enquêteur» de façon à avoir une prise de recul par rapport à la situation singulière d’une ferme, tout particulièrement de ces </a:t>
            </a:r>
            <a:r>
              <a:rPr lang="fr-FR" sz="2400" dirty="0" err="1"/>
              <a:t>microfermes</a:t>
            </a:r>
            <a:r>
              <a:rPr lang="fr-FR" sz="2400" dirty="0"/>
              <a:t> très diversifiées. </a:t>
            </a:r>
            <a:endParaRPr lang="fr-FR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fr-F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Couverture </a:t>
            </a:r>
            <a:r>
              <a:rPr lang="fr-F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d’une 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diversité de contextes </a:t>
            </a:r>
            <a:r>
              <a:rPr lang="fr-FR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pédo-climatiques</a:t>
            </a:r>
            <a:r>
              <a:rPr lang="fr-F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français</a:t>
            </a:r>
            <a:r>
              <a:rPr lang="fr-F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fr-FR" sz="1000" b="1" dirty="0" smtClean="0">
              <a:solidFill>
                <a:srgbClr val="FC7753"/>
              </a:solidFill>
            </a:endParaRPr>
          </a:p>
          <a:p>
            <a:pPr marL="0" indent="0" algn="just">
              <a:buNone/>
            </a:pPr>
            <a:r>
              <a:rPr lang="fr-FR" sz="2400" b="1" dirty="0" smtClean="0">
                <a:solidFill>
                  <a:srgbClr val="FC7753"/>
                </a:solidFill>
              </a:rPr>
              <a:t>				</a:t>
            </a:r>
            <a:r>
              <a:rPr lang="fr-FR" sz="3200" b="1" dirty="0" smtClean="0">
                <a:solidFill>
                  <a:srgbClr val="FC7753"/>
                </a:solidFill>
              </a:rPr>
              <a:t>=&gt;  </a:t>
            </a:r>
            <a:r>
              <a:rPr lang="fr-FR" sz="3200" b="1" dirty="0" smtClean="0">
                <a:solidFill>
                  <a:srgbClr val="FC7753"/>
                </a:solidFill>
              </a:rPr>
              <a:t>60 </a:t>
            </a:r>
            <a:r>
              <a:rPr lang="fr-FR" sz="3200" b="1" dirty="0">
                <a:solidFill>
                  <a:srgbClr val="FC7753"/>
                </a:solidFill>
              </a:rPr>
              <a:t>fermes suivies, </a:t>
            </a:r>
            <a:r>
              <a:rPr lang="fr-FR" sz="3200" b="1" dirty="0" smtClean="0">
                <a:solidFill>
                  <a:srgbClr val="FC7753"/>
                </a:solidFill>
              </a:rPr>
              <a:t>3 </a:t>
            </a:r>
            <a:r>
              <a:rPr lang="fr-FR" sz="3200" b="1" dirty="0" smtClean="0">
                <a:solidFill>
                  <a:srgbClr val="FC7753"/>
                </a:solidFill>
              </a:rPr>
              <a:t>Réseaux</a:t>
            </a:r>
          </a:p>
          <a:p>
            <a:r>
              <a:rPr lang="fr-FR" sz="3200" b="1" u="sng" dirty="0"/>
              <a:t>Partenaires impliqués</a:t>
            </a:r>
            <a:endParaRPr lang="fr-FR" sz="3200" u="sng" dirty="0"/>
          </a:p>
          <a:p>
            <a:r>
              <a:rPr lang="fr-FR" dirty="0">
                <a:solidFill>
                  <a:srgbClr val="FC7753"/>
                </a:solidFill>
              </a:rPr>
              <a:t>ITAB, réseau de </a:t>
            </a:r>
            <a:r>
              <a:rPr lang="fr-FR" dirty="0" smtClean="0">
                <a:solidFill>
                  <a:srgbClr val="FC7753"/>
                </a:solidFill>
              </a:rPr>
              <a:t>l'Enseignement Agricole, Réseau </a:t>
            </a:r>
            <a:r>
              <a:rPr lang="fr-FR" dirty="0">
                <a:solidFill>
                  <a:srgbClr val="FC7753"/>
                </a:solidFill>
              </a:rPr>
              <a:t>FNAB, Chambres d'Agriculture, Atelier Paysan</a:t>
            </a:r>
          </a:p>
          <a:p>
            <a:pPr marL="0" indent="0" algn="just">
              <a:buNone/>
            </a:pPr>
            <a:endParaRPr lang="fr-FR" sz="3200" dirty="0">
              <a:solidFill>
                <a:srgbClr val="FC775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359" y="91439"/>
            <a:ext cx="2047583" cy="168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2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2" y="332852"/>
            <a:ext cx="10515600" cy="776858"/>
          </a:xfrm>
        </p:spPr>
        <p:txBody>
          <a:bodyPr/>
          <a:lstStyle/>
          <a:p>
            <a:r>
              <a:rPr lang="fr-FR" sz="4000" b="1" dirty="0" smtClean="0"/>
              <a:t>Critères de choix des fermes MMBIO</a:t>
            </a:r>
            <a:r>
              <a:rPr lang="fr-FR" sz="4000" b="1" dirty="0"/>
              <a:t> 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2" y="1209456"/>
            <a:ext cx="10515600" cy="4262102"/>
          </a:xfrm>
        </p:spPr>
        <p:txBody>
          <a:bodyPr/>
          <a:lstStyle/>
          <a:p>
            <a:pPr marL="0" indent="0" algn="just">
              <a:buNone/>
            </a:pPr>
            <a:r>
              <a:rPr lang="fr-FR" b="1" dirty="0"/>
              <a:t>  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088" y="807504"/>
            <a:ext cx="9084401" cy="506600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53" y="5873509"/>
            <a:ext cx="504056" cy="43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914399" y="5934670"/>
            <a:ext cx="10768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Def</a:t>
            </a:r>
            <a:r>
              <a:rPr lang="fr-FR" b="1" dirty="0" smtClean="0"/>
              <a:t> </a:t>
            </a:r>
            <a:r>
              <a:rPr lang="fr-FR" b="1" dirty="0" smtClean="0"/>
              <a:t>Micro-fermes  ?   Données ONAB : </a:t>
            </a:r>
            <a:r>
              <a:rPr lang="fr-FR" dirty="0" smtClean="0"/>
              <a:t>1100 </a:t>
            </a:r>
            <a:r>
              <a:rPr lang="fr-FR" dirty="0"/>
              <a:t>fermes qui ont </a:t>
            </a:r>
            <a:r>
              <a:rPr lang="fr-FR" dirty="0" smtClean="0"/>
              <a:t>SAU </a:t>
            </a:r>
            <a:r>
              <a:rPr lang="fr-FR" dirty="0" smtClean="0"/>
              <a:t>totale </a:t>
            </a:r>
            <a:r>
              <a:rPr lang="fr-FR" b="1" dirty="0" smtClean="0"/>
              <a:t>&lt;= </a:t>
            </a:r>
            <a:r>
              <a:rPr lang="fr-FR" b="1" dirty="0"/>
              <a:t>à 1.5ha </a:t>
            </a:r>
            <a:r>
              <a:rPr lang="fr-FR" b="1" dirty="0" smtClean="0"/>
              <a:t> </a:t>
            </a:r>
            <a:r>
              <a:rPr lang="fr-FR" b="1" dirty="0"/>
              <a:t>&amp;</a:t>
            </a:r>
            <a:r>
              <a:rPr lang="fr-FR" b="1" dirty="0" smtClean="0"/>
              <a:t> </a:t>
            </a:r>
            <a:r>
              <a:rPr lang="fr-FR" b="1" dirty="0" smtClean="0"/>
              <a:t>max </a:t>
            </a:r>
            <a:r>
              <a:rPr lang="fr-FR" b="1" dirty="0" smtClean="0"/>
              <a:t>1.5 ha </a:t>
            </a:r>
            <a:r>
              <a:rPr lang="fr-FR" b="1" dirty="0"/>
              <a:t>de légumes </a:t>
            </a:r>
          </a:p>
        </p:txBody>
      </p:sp>
    </p:spTree>
    <p:extLst>
      <p:ext uri="{BB962C8B-B14F-4D97-AF65-F5344CB8AC3E}">
        <p14:creationId xmlns:p14="http://schemas.microsoft.com/office/powerpoint/2010/main" val="89283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2" y="332852"/>
            <a:ext cx="10515600" cy="776858"/>
          </a:xfrm>
        </p:spPr>
        <p:txBody>
          <a:bodyPr/>
          <a:lstStyle/>
          <a:p>
            <a:r>
              <a:rPr lang="fr-FR" sz="4400" b="1" dirty="0" smtClean="0"/>
              <a:t>Suite choix fermes suivies</a:t>
            </a:r>
            <a:r>
              <a:rPr lang="fr-FR" sz="4400" b="1" dirty="0"/>
              <a:t> :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2" y="1209456"/>
            <a:ext cx="10889200" cy="4262102"/>
          </a:xfrm>
        </p:spPr>
        <p:txBody>
          <a:bodyPr/>
          <a:lstStyle/>
          <a:p>
            <a:pPr marL="0" indent="0" algn="just">
              <a:buNone/>
            </a:pPr>
            <a:endParaRPr lang="fr-FR" sz="2400" dirty="0"/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fr-FR" sz="2400" dirty="0" smtClean="0"/>
              <a:t>- priorité </a:t>
            </a:r>
            <a:r>
              <a:rPr lang="fr-FR" sz="2400" dirty="0"/>
              <a:t>des fermes orientées sur les </a:t>
            </a:r>
            <a:r>
              <a:rPr lang="fr-FR" sz="2400" b="1" dirty="0">
                <a:solidFill>
                  <a:srgbClr val="FC7753"/>
                </a:solidFill>
              </a:rPr>
              <a:t>circuits courts</a:t>
            </a:r>
            <a:r>
              <a:rPr lang="fr-FR" sz="2400" dirty="0"/>
              <a:t>, mais ce n’est pas un </a:t>
            </a:r>
            <a:r>
              <a:rPr lang="fr-FR" sz="2400" dirty="0" smtClean="0"/>
              <a:t>élément </a:t>
            </a:r>
            <a:r>
              <a:rPr lang="fr-FR" sz="2400" dirty="0"/>
              <a:t>limitant</a:t>
            </a:r>
            <a:r>
              <a:rPr lang="fr-FR" sz="2400" i="1" dirty="0"/>
              <a:t> (=1 intermédiaire maxi entre producteur et consommateur), </a:t>
            </a:r>
            <a:endParaRPr lang="fr-FR" sz="2400" dirty="0"/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fr-FR" sz="2400" dirty="0" smtClean="0"/>
              <a:t>- choisir </a:t>
            </a:r>
            <a:r>
              <a:rPr lang="fr-FR" sz="2400" dirty="0"/>
              <a:t>une ferme qui marche </a:t>
            </a:r>
            <a:r>
              <a:rPr lang="fr-FR" sz="2400" b="1" dirty="0">
                <a:solidFill>
                  <a:srgbClr val="FC7753"/>
                </a:solidFill>
              </a:rPr>
              <a:t>plutôt bien</a:t>
            </a:r>
            <a:r>
              <a:rPr lang="fr-FR" sz="2400" dirty="0"/>
              <a:t>, et une ferme qui </a:t>
            </a:r>
            <a:r>
              <a:rPr lang="fr-FR" sz="2400" dirty="0" smtClean="0"/>
              <a:t>rencontre </a:t>
            </a:r>
            <a:r>
              <a:rPr lang="fr-FR" sz="2400" dirty="0"/>
              <a:t>des </a:t>
            </a:r>
            <a:r>
              <a:rPr lang="fr-FR" sz="2400" b="1" dirty="0">
                <a:solidFill>
                  <a:srgbClr val="FC7753"/>
                </a:solidFill>
              </a:rPr>
              <a:t>difficultés</a:t>
            </a:r>
            <a:r>
              <a:rPr lang="fr-FR" sz="2400" dirty="0">
                <a:solidFill>
                  <a:srgbClr val="FC7753"/>
                </a:solidFill>
              </a:rPr>
              <a:t> </a:t>
            </a:r>
            <a:r>
              <a:rPr lang="fr-FR" sz="2400" i="1" dirty="0"/>
              <a:t>(pour couvrir une diversité de situations, et pour rendre compte à la fois des facteurs de réussite et d’échec</a:t>
            </a:r>
            <a:r>
              <a:rPr lang="fr-FR" sz="2400" i="1" dirty="0" smtClean="0"/>
              <a:t>).</a:t>
            </a:r>
            <a:endParaRPr lang="fr-FR" sz="2400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fr-FR" sz="2400" dirty="0" smtClean="0"/>
              <a:t>- Choisir </a:t>
            </a:r>
            <a:r>
              <a:rPr lang="fr-FR" sz="2400" dirty="0"/>
              <a:t>une ferme pour laquelle on sait qu’il peut y avoir des </a:t>
            </a:r>
            <a:r>
              <a:rPr lang="fr-FR" sz="2400" b="1" dirty="0">
                <a:solidFill>
                  <a:srgbClr val="FC7753"/>
                </a:solidFill>
              </a:rPr>
              <a:t>innovations intéressantes </a:t>
            </a:r>
            <a:r>
              <a:rPr lang="fr-FR" sz="2400" i="1" dirty="0"/>
              <a:t>(conduites techniques, matériels, organisation travail, commercial, ….)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27526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2" y="332852"/>
            <a:ext cx="10515600" cy="776858"/>
          </a:xfrm>
        </p:spPr>
        <p:txBody>
          <a:bodyPr/>
          <a:lstStyle/>
          <a:p>
            <a:r>
              <a:rPr lang="fr-FR" sz="4400" b="1" dirty="0"/>
              <a:t> </a:t>
            </a:r>
            <a:r>
              <a:rPr lang="fr-FR" sz="4400" b="1" dirty="0" smtClean="0"/>
              <a:t>Outil 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8328" y="1209456"/>
            <a:ext cx="11389074" cy="4262102"/>
          </a:xfrm>
        </p:spPr>
        <p:txBody>
          <a:bodyPr/>
          <a:lstStyle/>
          <a:p>
            <a:pPr marL="0" indent="0" algn="just">
              <a:buNone/>
            </a:pPr>
            <a:r>
              <a:rPr lang="fr-FR" sz="2400" dirty="0" smtClean="0"/>
              <a:t>Rappels des 2 objectifs (compréhension fonctionnement général, identification facteurs échecs et réussite, &amp; production de références tec-éco</a:t>
            </a:r>
            <a:r>
              <a:rPr lang="fr-FR" sz="2400" dirty="0" smtClean="0"/>
              <a:t>)</a:t>
            </a:r>
          </a:p>
          <a:p>
            <a:pPr marL="0" indent="0" algn="just">
              <a:buNone/>
            </a:pPr>
            <a:r>
              <a:rPr lang="fr-FR" sz="2400" b="1" dirty="0">
                <a:solidFill>
                  <a:srgbClr val="FC7753"/>
                </a:solidFill>
              </a:rPr>
              <a:t>Une double approche : compréhensive + normative</a:t>
            </a:r>
          </a:p>
          <a:p>
            <a:pPr marL="0" indent="0" algn="just">
              <a:buNone/>
            </a:pPr>
            <a:endParaRPr lang="fr-FR" sz="2400" dirty="0" smtClean="0"/>
          </a:p>
          <a:p>
            <a:pPr lvl="0" algn="just">
              <a:buFont typeface="Symbol" panose="05050102010706020507" pitchFamily="18" charset="2"/>
              <a:buChar char="Þ"/>
            </a:pPr>
            <a:r>
              <a:rPr lang="fr-FR" sz="2400" dirty="0" smtClean="0"/>
              <a:t>recueils de nombreuses </a:t>
            </a:r>
            <a:r>
              <a:rPr lang="fr-FR" sz="2400" dirty="0" smtClean="0"/>
              <a:t>éléments </a:t>
            </a:r>
            <a:r>
              <a:rPr lang="fr-FR" sz="2400" dirty="0" smtClean="0"/>
              <a:t>qualitatifs </a:t>
            </a:r>
            <a:r>
              <a:rPr lang="fr-FR" sz="2400" dirty="0" smtClean="0"/>
              <a:t>et </a:t>
            </a:r>
            <a:r>
              <a:rPr lang="fr-FR" sz="2400" dirty="0" smtClean="0"/>
              <a:t>données quantitatives </a:t>
            </a:r>
            <a:r>
              <a:rPr lang="fr-FR" sz="2400" dirty="0" smtClean="0"/>
              <a:t>: contexte, stratégie, détails des temps, des coûts et charges,….</a:t>
            </a:r>
          </a:p>
          <a:p>
            <a:pPr marL="0" lvl="0" indent="0" algn="just">
              <a:buNone/>
            </a:pPr>
            <a:r>
              <a:rPr lang="fr-FR" sz="2400" b="1" dirty="0">
                <a:solidFill>
                  <a:srgbClr val="FC7753"/>
                </a:solidFill>
              </a:rPr>
              <a:t>= &gt; COUPLAGE 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fr-FR" sz="2400" dirty="0" smtClean="0"/>
              <a:t>- </a:t>
            </a:r>
            <a:r>
              <a:rPr lang="fr-FR" sz="2400" dirty="0" smtClean="0"/>
              <a:t>« </a:t>
            </a:r>
            <a:r>
              <a:rPr lang="fr-FR" sz="2400" b="1" dirty="0" smtClean="0"/>
              <a:t>Trajectoire </a:t>
            </a:r>
            <a:r>
              <a:rPr lang="fr-FR" sz="2400" dirty="0" smtClean="0"/>
              <a:t>» (outil FNAB)  </a:t>
            </a:r>
            <a:r>
              <a:rPr lang="fr-FR" sz="2400" dirty="0" smtClean="0"/>
              <a:t>: prise en compte de l’évolution de la ferme, et plus d’éléments </a:t>
            </a:r>
            <a:r>
              <a:rPr lang="fr-FR" sz="2400" dirty="0" smtClean="0"/>
              <a:t>qualitatifs</a:t>
            </a:r>
            <a:endParaRPr lang="fr-FR" sz="2400" dirty="0" smtClean="0"/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fr-FR" sz="2400" dirty="0" smtClean="0"/>
              <a:t>- « </a:t>
            </a:r>
            <a:r>
              <a:rPr lang="fr-FR" sz="2400" dirty="0" smtClean="0"/>
              <a:t>Outil </a:t>
            </a:r>
            <a:r>
              <a:rPr lang="fr-FR" sz="2400" b="1" dirty="0" smtClean="0"/>
              <a:t>CA</a:t>
            </a:r>
            <a:r>
              <a:rPr lang="fr-FR" sz="2400" dirty="0" smtClean="0"/>
              <a:t> » : plus de précisions techniques, et de données quantitatives</a:t>
            </a:r>
          </a:p>
          <a:p>
            <a:pPr marL="0" lvl="0" indent="0" algn="just">
              <a:buNone/>
            </a:pPr>
            <a:endParaRPr lang="fr-FR" sz="2400" dirty="0"/>
          </a:p>
          <a:p>
            <a:pPr marL="0" lvl="0" indent="0" algn="just">
              <a:buNone/>
            </a:pPr>
            <a:r>
              <a:rPr lang="fr-FR" sz="2400" b="1" dirty="0">
                <a:solidFill>
                  <a:srgbClr val="FC7753"/>
                </a:solidFill>
              </a:rPr>
              <a:t>	</a:t>
            </a:r>
            <a:r>
              <a:rPr lang="fr-FR" sz="2400" b="1" dirty="0" smtClean="0">
                <a:solidFill>
                  <a:srgbClr val="FC7753"/>
                </a:solidFill>
              </a:rPr>
              <a:t>	</a:t>
            </a:r>
            <a:endParaRPr lang="fr-FR" sz="2400" b="1" dirty="0">
              <a:solidFill>
                <a:srgbClr val="FC7753"/>
              </a:solidFill>
            </a:endParaRPr>
          </a:p>
        </p:txBody>
      </p:sp>
      <p:sp>
        <p:nvSpPr>
          <p:cNvPr id="4" name="AutoShape 2" descr="Résultat de recherche d'images pour &quot;image horloge temps lo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035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0517" y="1348339"/>
            <a:ext cx="8675901" cy="23575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Présentation </a:t>
            </a:r>
            <a:r>
              <a:rPr lang="fr-FR" sz="2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du-de la  maraîcher-ère, organisation spatiale de la ferme</a:t>
            </a:r>
            <a:endParaRPr lang="fr-FR" sz="2000" b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fr-FR" sz="2000" b="1" dirty="0"/>
              <a:t>Finalités, objectifs et moyens mis en </a:t>
            </a:r>
            <a:r>
              <a:rPr lang="fr-FR" sz="2000" b="1" dirty="0" smtClean="0"/>
              <a:t>œuvre</a:t>
            </a:r>
          </a:p>
          <a:p>
            <a:pPr>
              <a:lnSpc>
                <a:spcPct val="115000"/>
              </a:lnSpc>
            </a:pPr>
            <a:r>
              <a:rPr lang="fr-FR" sz="2000" b="1" dirty="0"/>
              <a:t>Historique des événements marquants sur l’exploitation et sur son organisation </a:t>
            </a:r>
            <a:endParaRPr lang="fr-FR" sz="2000" dirty="0"/>
          </a:p>
          <a:p>
            <a:pPr>
              <a:lnSpc>
                <a:spcPct val="115000"/>
              </a:lnSpc>
            </a:pPr>
            <a:r>
              <a:rPr lang="fr-FR" sz="2000" b="1" dirty="0"/>
              <a:t>Situation géographique et Foncier</a:t>
            </a:r>
            <a:endParaRPr lang="fr-FR" sz="2000" dirty="0"/>
          </a:p>
          <a:p>
            <a:pPr>
              <a:lnSpc>
                <a:spcPct val="115000"/>
              </a:lnSpc>
            </a:pPr>
            <a:r>
              <a:rPr lang="fr-FR" sz="2000" b="1" dirty="0" smtClean="0"/>
              <a:t>Production, gamme, </a:t>
            </a:r>
            <a:endParaRPr lang="fr-FR" sz="2000" dirty="0"/>
          </a:p>
          <a:p>
            <a:pPr algn="ctr">
              <a:lnSpc>
                <a:spcPct val="115000"/>
              </a:lnSpc>
            </a:pPr>
            <a:endParaRPr lang="fr-FR" sz="1400" dirty="0"/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fr-FR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70517" y="3209988"/>
            <a:ext cx="501588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Itinéraires techniques</a:t>
            </a:r>
            <a:endParaRPr lang="fr-FR" sz="2000" dirty="0" smtClean="0"/>
          </a:p>
          <a:p>
            <a:r>
              <a:rPr lang="fr-FR" sz="2000" b="1" dirty="0" smtClean="0"/>
              <a:t>Infrastructures , matériel et équipements </a:t>
            </a:r>
            <a:endParaRPr lang="fr-FR" sz="2000" dirty="0" smtClean="0"/>
          </a:p>
          <a:p>
            <a:r>
              <a:rPr lang="fr-FR" sz="2000" b="1" dirty="0" smtClean="0"/>
              <a:t>Commercialisation</a:t>
            </a:r>
            <a:endParaRPr lang="fr-FR" sz="2000" dirty="0" smtClean="0"/>
          </a:p>
          <a:p>
            <a:r>
              <a:rPr lang="fr-FR" sz="2000" b="1" dirty="0" smtClean="0"/>
              <a:t>Economie</a:t>
            </a:r>
            <a:endParaRPr lang="fr-FR" sz="2000" dirty="0" smtClean="0"/>
          </a:p>
          <a:p>
            <a:r>
              <a:rPr lang="fr-FR" sz="2000" b="1" dirty="0" smtClean="0"/>
              <a:t>Temps de travail et organisation</a:t>
            </a:r>
            <a:endParaRPr lang="fr-FR" sz="2000" dirty="0" smtClean="0"/>
          </a:p>
          <a:p>
            <a:r>
              <a:rPr lang="fr-FR" sz="2000" b="1" dirty="0" smtClean="0"/>
              <a:t>Bilan depuis l’installation</a:t>
            </a:r>
            <a:endParaRPr lang="fr-FR" sz="2000" dirty="0" smtClean="0"/>
          </a:p>
          <a:p>
            <a:r>
              <a:rPr lang="fr-FR" sz="2000" b="1" dirty="0" smtClean="0"/>
              <a:t>Projets futurs</a:t>
            </a:r>
            <a:endParaRPr lang="fr-FR" sz="2000" dirty="0" smtClean="0"/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609" y="1093126"/>
            <a:ext cx="3252666" cy="224487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225" y="3648724"/>
            <a:ext cx="2970751" cy="20596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flipH="1">
            <a:off x="795526" y="375115"/>
            <a:ext cx="116037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3333CC"/>
                </a:solidFill>
              </a:rPr>
              <a:t>E</a:t>
            </a:r>
            <a:r>
              <a:rPr lang="fr-FR" sz="3200" b="1" dirty="0" smtClean="0">
                <a:solidFill>
                  <a:srgbClr val="3333CC"/>
                </a:solidFill>
              </a:rPr>
              <a:t>ntretiens semi-directifs, mais canevas relativement fixe</a:t>
            </a:r>
            <a:endParaRPr lang="fr-FR" sz="3200" dirty="0">
              <a:solidFill>
                <a:srgbClr val="3333CC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214369" y="5900465"/>
            <a:ext cx="605457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2E00BF"/>
                </a:solidFill>
              </a:rPr>
              <a:t>=&gt;  </a:t>
            </a:r>
            <a:r>
              <a:rPr lang="fr-FR" sz="2000" b="1" dirty="0" smtClean="0">
                <a:solidFill>
                  <a:srgbClr val="FC7753"/>
                </a:solidFill>
                <a:ea typeface="Times New Roman" panose="02020603050405020304" pitchFamily="18" charset="0"/>
              </a:rPr>
              <a:t>Encore du travail pour alléger le temps d’entretien ! </a:t>
            </a:r>
            <a:r>
              <a:rPr lang="fr-FR" sz="2000" b="1" i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( </a:t>
            </a:r>
            <a:r>
              <a:rPr lang="fr-FR" sz="2000" b="1" i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3h30 à </a:t>
            </a:r>
            <a:r>
              <a:rPr lang="fr-FR" sz="2000" b="1" i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5h30 face à face !)  </a:t>
            </a:r>
            <a:r>
              <a:rPr lang="fr-FR" sz="2000" b="1" dirty="0" smtClean="0">
                <a:solidFill>
                  <a:srgbClr val="2E00BF"/>
                </a:solidFill>
                <a:ea typeface="Times New Roman" panose="02020603050405020304" pitchFamily="18" charset="0"/>
              </a:rPr>
              <a:t>  </a:t>
            </a:r>
            <a:endParaRPr lang="fr-FR" sz="2000" b="1" dirty="0">
              <a:solidFill>
                <a:srgbClr val="2E00BF"/>
              </a:solidFill>
            </a:endParaRPr>
          </a:p>
          <a:p>
            <a:endParaRPr lang="fr-FR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185" y="5900465"/>
            <a:ext cx="504056" cy="43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08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plate-powerpoint-16.9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template-powerpoint-format16.9e</Template>
  <TotalTime>5044</TotalTime>
  <Words>745</Words>
  <Application>Microsoft Office PowerPoint</Application>
  <PresentationFormat>Grand écran</PresentationFormat>
  <Paragraphs>84</Paragraphs>
  <Slides>11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Symbol</vt:lpstr>
      <vt:lpstr>Times New Roman</vt:lpstr>
      <vt:lpstr>Wingdings</vt:lpstr>
      <vt:lpstr>Template-powerpoint-16.9e</vt:lpstr>
      <vt:lpstr>Présentation PowerPoint</vt:lpstr>
      <vt:lpstr>Pourquoi MMBio ?</vt:lpstr>
      <vt:lpstr>Présentation PowerPoint</vt:lpstr>
      <vt:lpstr>Objectifs  :</vt:lpstr>
      <vt:lpstr>Objectifs (2) :</vt:lpstr>
      <vt:lpstr>Critères de choix des fermes MMBIO </vt:lpstr>
      <vt:lpstr>Suite choix fermes suivies :</vt:lpstr>
      <vt:lpstr> Outil </vt:lpstr>
      <vt:lpstr>Présentation PowerPoint</vt:lpstr>
      <vt:lpstr>Présentation PowerPoint</vt:lpstr>
      <vt:lpstr>Méthodo (2) Recensement d’innovations  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Natacha Sautereau</dc:creator>
  <cp:lastModifiedBy>Anonyme</cp:lastModifiedBy>
  <cp:revision>78</cp:revision>
  <cp:lastPrinted>2019-01-23T16:40:49Z</cp:lastPrinted>
  <dcterms:created xsi:type="dcterms:W3CDTF">2019-05-10T17:24:49Z</dcterms:created>
  <dcterms:modified xsi:type="dcterms:W3CDTF">2019-06-21T07:39:57Z</dcterms:modified>
</cp:coreProperties>
</file>