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8" r:id="rId5"/>
    <p:sldId id="269" r:id="rId6"/>
    <p:sldId id="272" r:id="rId7"/>
    <p:sldId id="273" r:id="rId8"/>
    <p:sldId id="275" r:id="rId9"/>
    <p:sldId id="276" r:id="rId10"/>
    <p:sldId id="271" r:id="rId11"/>
    <p:sldId id="27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6758" autoAdjust="0"/>
  </p:normalViewPr>
  <p:slideViewPr>
    <p:cSldViewPr snapToGrid="0">
      <p:cViewPr varScale="1">
        <p:scale>
          <a:sx n="83" d="100"/>
          <a:sy n="83" d="100"/>
        </p:scale>
        <p:origin x="5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90D11-B60B-4FED-A258-EFEE3EA24577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8C7EC-1C1A-4483-BE4A-966CCB563D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58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C7EC-1C1A-4483-BE4A-966CCB563D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87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8C7EC-1C1A-4483-BE4A-966CCB563DE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60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9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78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85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50620"/>
            <a:ext cx="10515600" cy="502634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37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0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27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3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4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1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07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65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580B0-BAEF-4A20-8004-55A658DA4CA1}" type="datetimeFigureOut">
              <a:rPr lang="fr-FR" smtClean="0"/>
              <a:t>21/06/2019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F25B-716D-4262-8440-FF9D7DAF8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4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957721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Évaluation d'itinéraires techniques pour la gestion de la moniliose </a:t>
            </a:r>
            <a:b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en verger de pêcher-nectarine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888992"/>
            <a:ext cx="9144000" cy="1969008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Projet </a:t>
            </a:r>
            <a:r>
              <a:rPr lang="fr-FR" sz="2800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Ecoverger</a:t>
            </a:r>
            <a:endParaRPr lang="fr-FR" sz="2800" dirty="0">
              <a:solidFill>
                <a:schemeClr val="accent2">
                  <a:lumMod val="60000"/>
                  <a:lumOff val="40000"/>
                </a:schemeClr>
              </a:solidFill>
              <a:ea typeface="ＭＳ Ｐゴシック" panose="020B0600070205080204" pitchFamily="34" charset="-128"/>
            </a:endParaRPr>
          </a:p>
          <a:p>
            <a:endParaRPr lang="fr-FR" sz="18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endParaRPr lang="fr-FR" sz="1800" b="1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r>
              <a:rPr lang="fr-FR" sz="2000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21 juin 2019 – Séminaire SI-Bio </a:t>
            </a:r>
            <a:r>
              <a:rPr lang="fr-FR" sz="2000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–</a:t>
            </a:r>
            <a:r>
              <a:rPr lang="fr-FR" sz="2000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Julie </a:t>
            </a:r>
            <a:r>
              <a:rPr lang="fr-FR" sz="2000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Borg – INRA PSH</a:t>
            </a:r>
          </a:p>
        </p:txBody>
      </p:sp>
      <p:pic>
        <p:nvPicPr>
          <p:cNvPr id="4" name="Image 3" descr="Résultat de recherche d'images pour &quot;logo inra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8" y="5967383"/>
            <a:ext cx="1460106" cy="65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211" y="5822232"/>
            <a:ext cx="1574052" cy="898958"/>
          </a:xfrm>
          <a:prstGeom prst="rect">
            <a:avLst/>
          </a:prstGeom>
        </p:spPr>
      </p:pic>
      <p:pic>
        <p:nvPicPr>
          <p:cNvPr id="7" name="Picture 5" descr="http://blog.webecologie.com/wp-content/files/uploads/pec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756" y="3470773"/>
            <a:ext cx="1572328" cy="13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3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3 - Optimisation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multicritère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44877"/>
            <a:ext cx="9052560" cy="5961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961" y="927854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Principe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60131"/>
              </p:ext>
            </p:extLst>
          </p:nvPr>
        </p:nvGraphicFramePr>
        <p:xfrm>
          <a:off x="7219760" y="4606692"/>
          <a:ext cx="4515039" cy="203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013">
                  <a:extLst>
                    <a:ext uri="{9D8B030D-6E8A-4147-A177-3AD203B41FA5}">
                      <a16:colId xmlns:a16="http://schemas.microsoft.com/office/drawing/2014/main" val="3002753373"/>
                    </a:ext>
                  </a:extLst>
                </a:gridCol>
                <a:gridCol w="1505013">
                  <a:extLst>
                    <a:ext uri="{9D8B030D-6E8A-4147-A177-3AD203B41FA5}">
                      <a16:colId xmlns:a16="http://schemas.microsoft.com/office/drawing/2014/main" val="400324979"/>
                    </a:ext>
                  </a:extLst>
                </a:gridCol>
                <a:gridCol w="1505013">
                  <a:extLst>
                    <a:ext uri="{9D8B030D-6E8A-4147-A177-3AD203B41FA5}">
                      <a16:colId xmlns:a16="http://schemas.microsoft.com/office/drawing/2014/main" val="2959454752"/>
                    </a:ext>
                  </a:extLst>
                </a:gridCol>
              </a:tblGrid>
              <a:tr h="6312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Critères de performance</a:t>
                      </a:r>
                      <a:endParaRPr lang="fr-FR" sz="1600" dirty="0"/>
                    </a:p>
                  </a:txBody>
                  <a:tcPr marL="62817" marR="62817" marT="31408" marB="314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Seuil d’acceptabilité</a:t>
                      </a:r>
                      <a:endParaRPr lang="fr-FR" sz="1600" dirty="0"/>
                    </a:p>
                  </a:txBody>
                  <a:tcPr marL="62817" marR="62817" marT="31408" marB="31408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Poids</a:t>
                      </a:r>
                      <a:endParaRPr lang="fr-FR" sz="1600" dirty="0"/>
                    </a:p>
                  </a:txBody>
                  <a:tcPr marL="62817" marR="62817" marT="31408" marB="31408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67010"/>
                  </a:ext>
                </a:extLst>
              </a:tr>
              <a:tr h="351664"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2817" marR="62817" marT="31408" marB="31408"/>
                </a:tc>
                <a:extLst>
                  <a:ext uri="{0D108BD9-81ED-4DB2-BD59-A6C34878D82A}">
                    <a16:rowId xmlns:a16="http://schemas.microsoft.com/office/drawing/2014/main" val="1852836790"/>
                  </a:ext>
                </a:extLst>
              </a:tr>
              <a:tr h="351664"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extLst>
                  <a:ext uri="{0D108BD9-81ED-4DB2-BD59-A6C34878D82A}">
                    <a16:rowId xmlns:a16="http://schemas.microsoft.com/office/drawing/2014/main" val="677205704"/>
                  </a:ext>
                </a:extLst>
              </a:tr>
              <a:tr h="351664"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extLst>
                  <a:ext uri="{0D108BD9-81ED-4DB2-BD59-A6C34878D82A}">
                    <a16:rowId xmlns:a16="http://schemas.microsoft.com/office/drawing/2014/main" val="2058300976"/>
                  </a:ext>
                </a:extLst>
              </a:tr>
              <a:tr h="351664"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2817" marR="62817" marT="31408" marB="31408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62817" marR="62817" marT="31408" marB="31408"/>
                </a:tc>
                <a:extLst>
                  <a:ext uri="{0D108BD9-81ED-4DB2-BD59-A6C34878D82A}">
                    <a16:rowId xmlns:a16="http://schemas.microsoft.com/office/drawing/2014/main" val="332309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7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0934" y="2444445"/>
            <a:ext cx="10515600" cy="617855"/>
          </a:xfrm>
        </p:spPr>
        <p:txBody>
          <a:bodyPr>
            <a:noAutofit/>
          </a:bodyPr>
          <a:lstStyle/>
          <a:p>
            <a:pPr algn="ctr"/>
            <a: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To </a:t>
            </a:r>
            <a:r>
              <a:rPr lang="fr-FR" sz="4400" dirty="0" err="1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be</a:t>
            </a:r>
            <a: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fr-FR" sz="4400" dirty="0" err="1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continued</a:t>
            </a:r>
            <a:r>
              <a:rPr lang="fr-FR" sz="4400" dirty="0">
                <a:solidFill>
                  <a:srgbClr val="F5862B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>…</a:t>
            </a:r>
          </a:p>
        </p:txBody>
      </p:sp>
      <p:pic>
        <p:nvPicPr>
          <p:cNvPr id="4" name="Picture 5" descr="http://blog.webecologie.com/wp-content/files/uploads/pe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652" y="4284965"/>
            <a:ext cx="1572328" cy="135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18"/>
          <p:cNvGrpSpPr>
            <a:grpSpLocks noChangeAspect="1"/>
          </p:cNvGrpSpPr>
          <p:nvPr/>
        </p:nvGrpSpPr>
        <p:grpSpPr bwMode="auto">
          <a:xfrm>
            <a:off x="5937938" y="4168232"/>
            <a:ext cx="1395155" cy="1986062"/>
            <a:chOff x="7502489" y="2470988"/>
            <a:chExt cx="1532083" cy="2181568"/>
          </a:xfrm>
        </p:grpSpPr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2" cstate="print">
              <a:extLst/>
            </a:blip>
            <a:srcRect l="6318" t="4729" r="13989" b="10163"/>
            <a:stretch/>
          </p:blipFill>
          <p:spPr>
            <a:xfrm>
              <a:off x="7502489" y="2470988"/>
              <a:ext cx="1532083" cy="21815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0" name="ZoneTexte 21"/>
            <p:cNvSpPr txBox="1">
              <a:spLocks noChangeArrowheads="1"/>
            </p:cNvSpPr>
            <p:nvPr/>
          </p:nvSpPr>
          <p:spPr bwMode="auto">
            <a:xfrm>
              <a:off x="7502737" y="4437111"/>
              <a:ext cx="1017824" cy="202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© F. Normand (</a:t>
              </a:r>
              <a:r>
                <a:rPr lang="fr-FR" altLang="fr-FR" sz="600" dirty="0" err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Cirad</a:t>
              </a: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</p:grp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0" y="1304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34925" y="46038"/>
            <a:ext cx="12095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ts val="875"/>
              </a:spcBef>
              <a:spcAft>
                <a:spcPct val="0"/>
              </a:spcAft>
              <a:buSzPct val="100000"/>
            </a:pPr>
            <a:r>
              <a:rPr lang="fr-FR" alt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Objectifs du </a:t>
            </a:r>
            <a:r>
              <a:rPr lang="fr-FR" alt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projet ECOVERGER</a:t>
            </a:r>
            <a:endParaRPr lang="fr-FR" alt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0825" y="1772816"/>
            <a:ext cx="8534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600"/>
              </a:spcAft>
              <a:buClr>
                <a:srgbClr val="00CC99">
                  <a:lumMod val="50000"/>
                </a:srgbClr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Sites d’étude et</a:t>
            </a:r>
            <a:r>
              <a:rPr lang="fr-FR" sz="2000" b="1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 </a:t>
            </a:r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modèles biologiques:</a:t>
            </a: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344488" y="2171700"/>
            <a:ext cx="8799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rgbClr val="000000"/>
                </a:solidFill>
              </a:rPr>
              <a:t>Pêcher</a:t>
            </a:r>
            <a:r>
              <a:rPr lang="fr-FR" altLang="fr-FR" dirty="0">
                <a:solidFill>
                  <a:srgbClr val="000000"/>
                </a:solidFill>
              </a:rPr>
              <a:t> / </a:t>
            </a:r>
            <a:r>
              <a:rPr lang="fr-FR" altLang="fr-FR" b="1" dirty="0">
                <a:solidFill>
                  <a:srgbClr val="000000"/>
                </a:solidFill>
              </a:rPr>
              <a:t>Pourriture </a:t>
            </a:r>
            <a:r>
              <a:rPr lang="fr-FR" altLang="fr-FR" b="1" dirty="0" smtClean="0">
                <a:solidFill>
                  <a:srgbClr val="000000"/>
                </a:solidFill>
              </a:rPr>
              <a:t>brune (moniliose des fruits) , </a:t>
            </a:r>
            <a:r>
              <a:rPr lang="fr-FR" altLang="fr-FR" dirty="0">
                <a:solidFill>
                  <a:srgbClr val="000000"/>
                </a:solidFill>
              </a:rPr>
              <a:t>dans le sud-est de la France</a:t>
            </a:r>
          </a:p>
        </p:txBody>
      </p:sp>
      <p:sp>
        <p:nvSpPr>
          <p:cNvPr id="45" name="ZoneTexte 44"/>
          <p:cNvSpPr txBox="1">
            <a:spLocks noChangeArrowheads="1"/>
          </p:cNvSpPr>
          <p:nvPr/>
        </p:nvSpPr>
        <p:spPr bwMode="auto">
          <a:xfrm>
            <a:off x="327025" y="2524125"/>
            <a:ext cx="8816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fr-FR" altLang="fr-FR" b="1">
                <a:solidFill>
                  <a:srgbClr val="000000"/>
                </a:solidFill>
              </a:rPr>
              <a:t>Manguier </a:t>
            </a:r>
            <a:r>
              <a:rPr lang="fr-FR" altLang="fr-FR">
                <a:solidFill>
                  <a:srgbClr val="000000"/>
                </a:solidFill>
              </a:rPr>
              <a:t>/</a:t>
            </a:r>
            <a:r>
              <a:rPr lang="fr-FR" altLang="fr-FR" b="1">
                <a:solidFill>
                  <a:srgbClr val="000000"/>
                </a:solidFill>
              </a:rPr>
              <a:t> Cécidomyie des fleurs </a:t>
            </a:r>
            <a:r>
              <a:rPr lang="fr-FR" altLang="fr-FR">
                <a:solidFill>
                  <a:srgbClr val="000000"/>
                </a:solidFill>
              </a:rPr>
              <a:t>et</a:t>
            </a:r>
            <a:r>
              <a:rPr lang="fr-FR" altLang="fr-FR" b="1">
                <a:solidFill>
                  <a:srgbClr val="000000"/>
                </a:solidFill>
              </a:rPr>
              <a:t> Mouches des fruits, </a:t>
            </a:r>
            <a:r>
              <a:rPr lang="fr-FR" altLang="fr-FR">
                <a:solidFill>
                  <a:srgbClr val="000000"/>
                </a:solidFill>
              </a:rPr>
              <a:t>à la Réunion</a:t>
            </a:r>
          </a:p>
        </p:txBody>
      </p:sp>
      <p:grpSp>
        <p:nvGrpSpPr>
          <p:cNvPr id="46" name="Groupe 19"/>
          <p:cNvGrpSpPr>
            <a:grpSpLocks noChangeAspect="1"/>
          </p:cNvGrpSpPr>
          <p:nvPr/>
        </p:nvGrpSpPr>
        <p:grpSpPr bwMode="auto">
          <a:xfrm>
            <a:off x="5741088" y="4034881"/>
            <a:ext cx="1042988" cy="811213"/>
            <a:chOff x="9231786" y="4035843"/>
            <a:chExt cx="815200" cy="634465"/>
          </a:xfrm>
        </p:grpSpPr>
        <p:pic>
          <p:nvPicPr>
            <p:cNvPr id="47" name="Image 46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rcRect l="30290" t="30623" r="20615" b="18094"/>
            <a:stretch/>
          </p:blipFill>
          <p:spPr>
            <a:xfrm>
              <a:off x="9247703" y="4035843"/>
              <a:ext cx="799283" cy="6344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8" name="ZoneTexte 21"/>
            <p:cNvSpPr txBox="1">
              <a:spLocks noChangeArrowheads="1"/>
            </p:cNvSpPr>
            <p:nvPr/>
          </p:nvSpPr>
          <p:spPr bwMode="auto">
            <a:xfrm>
              <a:off x="9231786" y="4516822"/>
              <a:ext cx="663039" cy="144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© A. Franck (</a:t>
              </a:r>
              <a:r>
                <a:rPr lang="fr-FR" altLang="fr-FR" sz="600" dirty="0" err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Cirad</a:t>
              </a: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</p:grpSp>
      <p:grpSp>
        <p:nvGrpSpPr>
          <p:cNvPr id="49" name="Groupe 38"/>
          <p:cNvGrpSpPr>
            <a:grpSpLocks noChangeAspect="1"/>
          </p:cNvGrpSpPr>
          <p:nvPr/>
        </p:nvGrpSpPr>
        <p:grpSpPr bwMode="auto">
          <a:xfrm>
            <a:off x="3728172" y="3504028"/>
            <a:ext cx="1580666" cy="1230946"/>
            <a:chOff x="7126794" y="812204"/>
            <a:chExt cx="1931054" cy="1504584"/>
          </a:xfrm>
        </p:grpSpPr>
        <p:pic>
          <p:nvPicPr>
            <p:cNvPr id="50" name="Image 49"/>
            <p:cNvPicPr>
              <a:picLocks noChangeAspect="1"/>
            </p:cNvPicPr>
            <p:nvPr/>
          </p:nvPicPr>
          <p:blipFill rotWithShape="1">
            <a:blip r:embed="rId4" cstate="print">
              <a:extLst/>
            </a:blip>
            <a:srcRect l="19697" r="8276"/>
            <a:stretch/>
          </p:blipFill>
          <p:spPr>
            <a:xfrm>
              <a:off x="7150963" y="812204"/>
              <a:ext cx="1906885" cy="1489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715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" name="ZoneTexte 21"/>
            <p:cNvSpPr txBox="1">
              <a:spLocks noChangeArrowheads="1"/>
            </p:cNvSpPr>
            <p:nvPr/>
          </p:nvSpPr>
          <p:spPr bwMode="auto">
            <a:xfrm>
              <a:off x="7126794" y="2091071"/>
              <a:ext cx="1077481" cy="22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© M. </a:t>
              </a:r>
              <a:r>
                <a:rPr lang="fr-FR" altLang="fr-FR" sz="600" dirty="0" err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Génard</a:t>
              </a: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(INRA)</a:t>
              </a:r>
            </a:p>
          </p:txBody>
        </p:sp>
      </p:grpSp>
      <p:grpSp>
        <p:nvGrpSpPr>
          <p:cNvPr id="52" name="Groupe 23"/>
          <p:cNvGrpSpPr>
            <a:grpSpLocks noChangeAspect="1"/>
          </p:cNvGrpSpPr>
          <p:nvPr/>
        </p:nvGrpSpPr>
        <p:grpSpPr bwMode="auto">
          <a:xfrm>
            <a:off x="4064523" y="4972967"/>
            <a:ext cx="1572823" cy="1233525"/>
            <a:chOff x="7245941" y="5001182"/>
            <a:chExt cx="1824464" cy="1432657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7265892" y="5001182"/>
              <a:ext cx="1804513" cy="14320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4" name="ZoneTexte 21"/>
            <p:cNvSpPr txBox="1">
              <a:spLocks noChangeArrowheads="1"/>
            </p:cNvSpPr>
            <p:nvPr/>
          </p:nvSpPr>
          <p:spPr bwMode="auto">
            <a:xfrm>
              <a:off x="7245941" y="6219362"/>
              <a:ext cx="939405" cy="21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© I. </a:t>
              </a:r>
              <a:r>
                <a:rPr lang="fr-FR" altLang="fr-FR" sz="600" dirty="0" err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Grechi</a:t>
              </a: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 (</a:t>
              </a:r>
              <a:r>
                <a:rPr lang="fr-FR" altLang="fr-FR" sz="600" dirty="0" err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Cirad</a:t>
              </a: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)</a:t>
              </a:r>
            </a:p>
          </p:txBody>
        </p:sp>
      </p:grpSp>
      <p:grpSp>
        <p:nvGrpSpPr>
          <p:cNvPr id="55" name="Groupe 24"/>
          <p:cNvGrpSpPr>
            <a:grpSpLocks noChangeAspect="1"/>
          </p:cNvGrpSpPr>
          <p:nvPr/>
        </p:nvGrpSpPr>
        <p:grpSpPr bwMode="auto">
          <a:xfrm>
            <a:off x="3830234" y="4868392"/>
            <a:ext cx="1090067" cy="586661"/>
            <a:chOff x="6950725" y="4858871"/>
            <a:chExt cx="1178383" cy="633735"/>
          </a:xfrm>
        </p:grpSpPr>
        <p:pic>
          <p:nvPicPr>
            <p:cNvPr id="56" name="Image 55"/>
            <p:cNvPicPr>
              <a:picLocks noChangeAspect="1"/>
            </p:cNvPicPr>
            <p:nvPr/>
          </p:nvPicPr>
          <p:blipFill rotWithShape="1">
            <a:blip r:embed="rId6" cstate="print">
              <a:extLst/>
            </a:blip>
            <a:srcRect l="15754" t="30071" r="13583" b="29767"/>
            <a:stretch/>
          </p:blipFill>
          <p:spPr>
            <a:xfrm>
              <a:off x="6950725" y="4858871"/>
              <a:ext cx="1068103" cy="6070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ZoneTexte 21"/>
            <p:cNvSpPr txBox="1">
              <a:spLocks noChangeArrowheads="1"/>
            </p:cNvSpPr>
            <p:nvPr/>
          </p:nvSpPr>
          <p:spPr bwMode="auto">
            <a:xfrm>
              <a:off x="7362830" y="5293122"/>
              <a:ext cx="766278" cy="19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fr-FR" altLang="fr-FR" sz="600" dirty="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© A. Rodriguez</a:t>
              </a:r>
            </a:p>
          </p:txBody>
        </p:sp>
      </p:grpSp>
      <p:sp>
        <p:nvSpPr>
          <p:cNvPr id="58" name="ZoneTexte 39"/>
          <p:cNvSpPr txBox="1">
            <a:spLocks noChangeArrowheads="1"/>
          </p:cNvSpPr>
          <p:nvPr/>
        </p:nvSpPr>
        <p:spPr bwMode="auto">
          <a:xfrm>
            <a:off x="435784" y="5377321"/>
            <a:ext cx="315239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FF0000"/>
                </a:solidFill>
              </a:rPr>
              <a:t>Paillage du sol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FF0000"/>
                </a:solidFill>
              </a:rPr>
              <a:t>Ramassage des fruits infestés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435782" y="4081177"/>
            <a:ext cx="30126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 smtClean="0">
                <a:solidFill>
                  <a:srgbClr val="FF0000"/>
                </a:solidFill>
              </a:rPr>
              <a:t>Récolte</a:t>
            </a:r>
            <a:endParaRPr lang="fr-FR" altLang="fr-FR" sz="1600" i="1" dirty="0">
              <a:solidFill>
                <a:srgbClr val="FF0000"/>
              </a:solidFill>
            </a:endParaRPr>
          </a:p>
        </p:txBody>
      </p:sp>
      <p:sp>
        <p:nvSpPr>
          <p:cNvPr id="60" name="Rectangle 86"/>
          <p:cNvSpPr>
            <a:spLocks noChangeArrowheads="1"/>
          </p:cNvSpPr>
          <p:nvPr/>
        </p:nvSpPr>
        <p:spPr bwMode="auto">
          <a:xfrm>
            <a:off x="435783" y="4392436"/>
            <a:ext cx="277615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FF0000"/>
                </a:solidFill>
              </a:rPr>
              <a:t>Eclaircissage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FF0000"/>
                </a:solidFill>
              </a:rPr>
              <a:t>Taille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FF0000"/>
                </a:solidFill>
              </a:rPr>
              <a:t>Irrigation</a:t>
            </a:r>
          </a:p>
        </p:txBody>
      </p:sp>
      <p:sp>
        <p:nvSpPr>
          <p:cNvPr id="61" name="ZoneTexte 60"/>
          <p:cNvSpPr txBox="1">
            <a:spLocks noChangeArrowheads="1"/>
          </p:cNvSpPr>
          <p:nvPr/>
        </p:nvSpPr>
        <p:spPr bwMode="auto">
          <a:xfrm>
            <a:off x="435782" y="3579437"/>
            <a:ext cx="27745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Pratiques considérées:</a:t>
            </a:r>
          </a:p>
        </p:txBody>
      </p:sp>
      <p:sp>
        <p:nvSpPr>
          <p:cNvPr id="62" name="ZoneTexte 5"/>
          <p:cNvSpPr txBox="1">
            <a:spLocks noChangeArrowheads="1"/>
          </p:cNvSpPr>
          <p:nvPr/>
        </p:nvSpPr>
        <p:spPr bwMode="auto">
          <a:xfrm>
            <a:off x="250825" y="911122"/>
            <a:ext cx="1161364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Objectif: 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é</a:t>
            </a:r>
            <a: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laborer 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une méthode de </a:t>
            </a:r>
            <a:r>
              <a:rPr lang="fr-FR" altLang="fr-FR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conception assistée par modèle 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qui associe les </a:t>
            </a:r>
            <a:r>
              <a:rPr lang="fr-FR" altLang="fr-FR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acteurs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dans la </a:t>
            </a:r>
            <a: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démarche, </a:t>
            </a:r>
            <a:b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pour concevoir 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et évaluer </a:t>
            </a:r>
            <a: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des itinéraires techniques économes </a:t>
            </a:r>
            <a:r>
              <a:rPr lang="fr-FR" altLang="fr-FR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 pesticides en </a:t>
            </a:r>
            <a:r>
              <a:rPr lang="fr-FR" altLang="fr-FR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vergers</a:t>
            </a:r>
            <a:endParaRPr lang="fr-FR" altLang="fr-FR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3" name="ZoneTexte 10"/>
          <p:cNvSpPr txBox="1">
            <a:spLocks noChangeArrowheads="1"/>
          </p:cNvSpPr>
          <p:nvPr/>
        </p:nvSpPr>
        <p:spPr bwMode="auto">
          <a:xfrm>
            <a:off x="8034073" y="3658857"/>
            <a:ext cx="3640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Performances multicritères:</a:t>
            </a:r>
            <a:r>
              <a:rPr lang="fr-FR" altLang="fr-FR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8014780" y="4070058"/>
            <a:ext cx="417722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0070C0"/>
                </a:solidFill>
              </a:rPr>
              <a:t>Utilisation des </a:t>
            </a:r>
            <a:r>
              <a:rPr lang="fr-FR" altLang="fr-FR" sz="1600" i="1" dirty="0" smtClean="0">
                <a:solidFill>
                  <a:srgbClr val="0070C0"/>
                </a:solidFill>
              </a:rPr>
              <a:t>pesticides</a:t>
            </a:r>
            <a:endParaRPr lang="fr-FR" altLang="fr-FR" sz="1600" i="1" dirty="0">
              <a:solidFill>
                <a:srgbClr val="0070C0"/>
              </a:solidFill>
            </a:endParaRPr>
          </a:p>
          <a:p>
            <a:pPr defTabSz="449263" fontAlgn="base">
              <a:spcBef>
                <a:spcPts val="1200"/>
              </a:spcBef>
              <a:spcAft>
                <a:spcPct val="0"/>
              </a:spcAft>
              <a:buClr>
                <a:srgbClr val="0070C0"/>
              </a:buClr>
              <a:buSzPct val="100000"/>
              <a:buFontTx/>
              <a:buChar char="-"/>
            </a:pPr>
            <a:r>
              <a:rPr lang="fr-FR" altLang="fr-FR" sz="1600" i="1" dirty="0" smtClean="0">
                <a:solidFill>
                  <a:srgbClr val="0070C0"/>
                </a:solidFill>
              </a:rPr>
              <a:t>Efficacité </a:t>
            </a:r>
            <a:r>
              <a:rPr lang="fr-FR" altLang="fr-FR" sz="1600" i="1" dirty="0">
                <a:solidFill>
                  <a:srgbClr val="0070C0"/>
                </a:solidFill>
              </a:rPr>
              <a:t>agronomique (rendement)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0070C0"/>
                </a:solidFill>
              </a:rPr>
              <a:t>Qualité des fruits</a:t>
            </a:r>
          </a:p>
          <a:p>
            <a:pPr defTabSz="449263" fontAlgn="base"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100000"/>
              <a:buFontTx/>
              <a:buChar char="-"/>
            </a:pPr>
            <a:r>
              <a:rPr lang="fr-FR" altLang="fr-FR" sz="1600" i="1" dirty="0">
                <a:solidFill>
                  <a:srgbClr val="0070C0"/>
                </a:solidFill>
              </a:rPr>
              <a:t>Viabilité économique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597963" y="3326172"/>
            <a:ext cx="3908425" cy="3040300"/>
          </a:xfrm>
          <a:prstGeom prst="rect">
            <a:avLst/>
          </a:prstGeom>
          <a:noFill/>
          <a:ln w="57150" algn="ctr">
            <a:solidFill>
              <a:srgbClr val="78B8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6" name="Flèche droite 65"/>
          <p:cNvSpPr>
            <a:spLocks noChangeArrowheads="1"/>
          </p:cNvSpPr>
          <p:nvPr/>
        </p:nvSpPr>
        <p:spPr bwMode="auto">
          <a:xfrm>
            <a:off x="3231251" y="4579701"/>
            <a:ext cx="530225" cy="466725"/>
          </a:xfrm>
          <a:prstGeom prst="rightArrow">
            <a:avLst>
              <a:gd name="adj1" fmla="val 50000"/>
              <a:gd name="adj2" fmla="val 5016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7" name="Flèche droite 66"/>
          <p:cNvSpPr>
            <a:spLocks noChangeArrowheads="1"/>
          </p:cNvSpPr>
          <p:nvPr/>
        </p:nvSpPr>
        <p:spPr bwMode="auto">
          <a:xfrm>
            <a:off x="7296838" y="4586051"/>
            <a:ext cx="530225" cy="468313"/>
          </a:xfrm>
          <a:prstGeom prst="rightArrow">
            <a:avLst>
              <a:gd name="adj1" fmla="val 50000"/>
              <a:gd name="adj2" fmla="val 49990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8" name="ZoneTexte 67"/>
          <p:cNvSpPr txBox="1">
            <a:spLocks noChangeArrowheads="1"/>
          </p:cNvSpPr>
          <p:nvPr/>
        </p:nvSpPr>
        <p:spPr bwMode="auto">
          <a:xfrm>
            <a:off x="5833163" y="3342136"/>
            <a:ext cx="1535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78B832"/>
                </a:solidFill>
                <a:ea typeface="ＭＳ Ｐゴシック" panose="020B0600070205080204" pitchFamily="34" charset="-128"/>
              </a:rPr>
              <a:t>Systèmes Plante - BA</a:t>
            </a:r>
          </a:p>
        </p:txBody>
      </p:sp>
    </p:spTree>
    <p:extLst>
      <p:ext uri="{BB962C8B-B14F-4D97-AF65-F5344CB8AC3E}">
        <p14:creationId xmlns:p14="http://schemas.microsoft.com/office/powerpoint/2010/main" val="13418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19875" y="150309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19875" y="23508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219875" y="403674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19875" y="489399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fr-FR" alt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Organisation des différents volets</a:t>
            </a:r>
            <a:endParaRPr lang="fr-FR" alt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219875" y="4179023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404025" y="1260400"/>
            <a:ext cx="3237559" cy="1315745"/>
          </a:xfrm>
          <a:prstGeom prst="rect">
            <a:avLst/>
          </a:prstGeom>
          <a:solidFill>
            <a:srgbClr val="0070C0">
              <a:alpha val="41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fr-FR" sz="1600" b="1" dirty="0" smtClean="0">
                <a:solidFill>
                  <a:srgbClr val="000000"/>
                </a:solidFill>
                <a:ea typeface="Calibri" pitchFamily="34" charset="0"/>
              </a:rPr>
              <a:t>Connaissances biotechniques</a:t>
            </a:r>
            <a:endParaRPr lang="fr-FR" sz="1600" dirty="0">
              <a:solidFill>
                <a:srgbClr val="000000"/>
              </a:solidFill>
              <a:ea typeface="Calibri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- Efficacité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des méthodes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alternatives 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- Effets des pratiques sur 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le fonctionnement de l’arbre et ses interactions avec les </a:t>
            </a:r>
            <a:r>
              <a:rPr lang="fr-F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bio-agresseurs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939197" y="1260400"/>
            <a:ext cx="2219451" cy="13157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5862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fr-FR" altLang="fr-FR" sz="1600" b="1" dirty="0" smtClean="0">
                <a:solidFill>
                  <a:srgbClr val="000000"/>
                </a:solidFill>
              </a:rPr>
              <a:t>Cadre de modélisation</a:t>
            </a:r>
            <a:r>
              <a:rPr lang="fr-FR" altLang="fr-FR" sz="1600" dirty="0" smtClean="0">
                <a:solidFill>
                  <a:srgbClr val="000000"/>
                </a:solidFill>
              </a:rPr>
              <a:t> </a:t>
            </a:r>
          </a:p>
          <a:p>
            <a:pPr algn="ctr" eaLnBrk="1" fontAlgn="base" hangingPunct="1">
              <a:spcBef>
                <a:spcPts val="300"/>
              </a:spcBef>
              <a:defRPr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itchFamily="34" charset="0"/>
              </a:rPr>
              <a:t>- Modèle biotechnique</a:t>
            </a:r>
          </a:p>
          <a:p>
            <a:pPr algn="ctr" eaLnBrk="1" fontAlgn="base" hangingPunct="1">
              <a:spcBef>
                <a:spcPts val="300"/>
              </a:spcBef>
              <a:defRPr/>
            </a:pPr>
            <a:r>
              <a:rPr lang="fr-FR" alt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itchFamily="34" charset="0"/>
              </a:rPr>
              <a:t>- Modèle décisionnel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8302211" y="1262502"/>
            <a:ext cx="3325225" cy="1445930"/>
          </a:xfrm>
          <a:prstGeom prst="rect">
            <a:avLst/>
          </a:prstGeom>
          <a:solidFill>
            <a:srgbClr val="0070C0">
              <a:alpha val="41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72000" rIns="72000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fr-FR" sz="1600" b="1" dirty="0" smtClean="0">
                <a:solidFill>
                  <a:srgbClr val="000000"/>
                </a:solidFill>
                <a:ea typeface="Calibri" pitchFamily="34" charset="0"/>
              </a:rPr>
              <a:t>Connaissances agro-économiques</a:t>
            </a:r>
            <a:endParaRPr lang="fr-FR" sz="1600" b="1" dirty="0">
              <a:solidFill>
                <a:srgbClr val="000000"/>
              </a:solidFill>
              <a:ea typeface="Calibri" pitchFamily="34" charset="0"/>
            </a:endParaRP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- Déterminants des pratiques des producteurs et de leur stratégie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- Indicateurs d’évaluation des performances </a:t>
            </a:r>
            <a:r>
              <a:rPr lang="fr-F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co</a:t>
            </a: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itchFamily="34" charset="0"/>
              </a:rPr>
              <a:t>-construit avec les acteurs</a:t>
            </a: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975350" y="3729060"/>
            <a:ext cx="8032767" cy="4358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5862B"/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6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</a:t>
            </a:r>
            <a:r>
              <a:rPr lang="fr-FR" altLang="fr-FR" sz="16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util </a:t>
            </a:r>
            <a:r>
              <a:rPr lang="fr-FR" altLang="fr-FR" sz="16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pour la conception </a:t>
            </a:r>
            <a:r>
              <a:rPr lang="fr-FR" altLang="fr-FR" sz="1600" i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 silico 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d’itinéraires techniques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5991734" y="2701428"/>
            <a:ext cx="0" cy="8308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1942723" y="2963692"/>
            <a:ext cx="3965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i="1" dirty="0">
                <a:solidFill>
                  <a:srgbClr val="000000"/>
                </a:solidFill>
              </a:rPr>
              <a:t>Couplage à des algorithmes d’optimisation multicritère</a:t>
            </a:r>
            <a:endParaRPr lang="fr-FR" altLang="fr-FR" sz="1400" dirty="0">
              <a:solidFill>
                <a:srgbClr val="000000"/>
              </a:solidFill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818801" y="4714706"/>
            <a:ext cx="6333978" cy="641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6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« Profils candidats » 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d’itinéraires techniques </a:t>
            </a:r>
            <a:endParaRPr lang="fr-FR" altLang="fr-FR" sz="1600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économes </a:t>
            </a:r>
            <a:r>
              <a:rPr lang="fr-FR" altLang="fr-FR" sz="16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 pesticides en vergers</a:t>
            </a:r>
          </a:p>
        </p:txBody>
      </p:sp>
      <p:sp>
        <p:nvSpPr>
          <p:cNvPr id="48" name="Flèche vers le bas 47"/>
          <p:cNvSpPr/>
          <p:nvPr/>
        </p:nvSpPr>
        <p:spPr bwMode="auto">
          <a:xfrm rot="16200000">
            <a:off x="4007272" y="1613112"/>
            <a:ext cx="281349" cy="691355"/>
          </a:xfrm>
          <a:prstGeom prst="downArrow">
            <a:avLst/>
          </a:prstGeom>
          <a:solidFill>
            <a:srgbClr val="0070C0">
              <a:alpha val="41000"/>
            </a:srgb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1200">
              <a:solidFill>
                <a:srgbClr val="0070C0"/>
              </a:solidFill>
            </a:endParaRPr>
          </a:p>
        </p:txBody>
      </p:sp>
      <p:sp>
        <p:nvSpPr>
          <p:cNvPr id="49" name="Flèche vers le bas 48"/>
          <p:cNvSpPr/>
          <p:nvPr/>
        </p:nvSpPr>
        <p:spPr bwMode="auto">
          <a:xfrm rot="5400000">
            <a:off x="7661009" y="1662251"/>
            <a:ext cx="281349" cy="691355"/>
          </a:xfrm>
          <a:prstGeom prst="downArrow">
            <a:avLst/>
          </a:prstGeom>
          <a:solidFill>
            <a:srgbClr val="0070C0">
              <a:alpha val="41000"/>
            </a:srgbClr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1200">
              <a:solidFill>
                <a:srgbClr val="0070C0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5985790" y="4284415"/>
            <a:ext cx="0" cy="268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5985790" y="5542944"/>
            <a:ext cx="0" cy="2684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2818801" y="5992908"/>
            <a:ext cx="6333978" cy="430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6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Discussion avec les acteurs </a:t>
            </a:r>
            <a:r>
              <a:rPr lang="fr-FR" altLang="fr-FR" sz="16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autour des résultats</a:t>
            </a:r>
            <a:endParaRPr lang="fr-FR" altLang="fr-FR" sz="16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262601" y="1654153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262601" y="2501878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1194375" y="3624173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262601" y="5045053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875"/>
              </a:spcBef>
              <a:buClrTx/>
              <a:buFontTx/>
              <a:buNone/>
            </a:pPr>
            <a:r>
              <a:rPr lang="fr-FR" alt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Cas de la moniliose sur </a:t>
            </a:r>
            <a:r>
              <a:rPr lang="fr-FR" alt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pêche-nectarine</a:t>
            </a:r>
            <a:endParaRPr lang="fr-FR" alt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194375" y="3919954"/>
            <a:ext cx="184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fr-FR" altLang="fr-FR" sz="1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54207" y="1527724"/>
            <a:ext cx="1151132" cy="430887"/>
          </a:xfrm>
          <a:prstGeom prst="rect">
            <a:avLst/>
          </a:prstGeom>
          <a:solidFill>
            <a:srgbClr val="0070C0">
              <a:alpha val="47000"/>
            </a:srgb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fr-FR" sz="1100" b="1" dirty="0" smtClean="0">
                <a:solidFill>
                  <a:srgbClr val="000000"/>
                </a:solidFill>
                <a:ea typeface="Calibri" pitchFamily="34" charset="0"/>
              </a:rPr>
              <a:t>Connaissances biotechniques</a:t>
            </a:r>
            <a:endParaRPr lang="fr-FR" sz="1100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075232" y="2648047"/>
            <a:ext cx="1141562" cy="430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5862B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300"/>
              </a:spcAft>
              <a:defRPr/>
            </a:pPr>
            <a:r>
              <a:rPr lang="fr-FR" altLang="fr-FR" sz="1100" b="1" dirty="0" smtClean="0">
                <a:solidFill>
                  <a:srgbClr val="000000"/>
                </a:solidFill>
              </a:rPr>
              <a:t>Cadre de modélisation</a:t>
            </a:r>
            <a:r>
              <a:rPr lang="fr-FR" altLang="fr-FR" sz="11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10175" y="1529825"/>
            <a:ext cx="1321848" cy="535134"/>
          </a:xfrm>
          <a:prstGeom prst="rect">
            <a:avLst/>
          </a:prstGeom>
          <a:solidFill>
            <a:srgbClr val="0070C0">
              <a:alpha val="47000"/>
            </a:srgb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72000" rIns="72000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fr-FR" sz="1100" b="1" dirty="0" smtClean="0">
                <a:solidFill>
                  <a:srgbClr val="000000"/>
                </a:solidFill>
                <a:ea typeface="Calibri" pitchFamily="34" charset="0"/>
              </a:rPr>
              <a:t>Connaissances agro-économiques</a:t>
            </a:r>
            <a:endParaRPr lang="fr-FR" sz="1100" b="1" dirty="0">
              <a:solidFill>
                <a:srgbClr val="000000"/>
              </a:solidFill>
              <a:ea typeface="Calibri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6354" y="3837894"/>
            <a:ext cx="1956570" cy="4358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5862B"/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1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</a:t>
            </a:r>
            <a:r>
              <a:rPr lang="fr-FR" altLang="fr-FR" sz="11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util </a:t>
            </a:r>
            <a:r>
              <a:rPr lang="fr-FR" altLang="fr-FR" sz="11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pour la </a:t>
            </a:r>
            <a:r>
              <a:rPr lang="fr-FR" altLang="fr-FR" sz="11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conception </a:t>
            </a:r>
            <a:r>
              <a:rPr lang="fr-FR" altLang="fr-FR" sz="1100" i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in silico </a:t>
            </a:r>
            <a:r>
              <a:rPr lang="fr-FR" altLang="fr-FR" sz="11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d’itinéraires techniques</a:t>
            </a:r>
            <a:endParaRPr lang="fr-FR" altLang="fr-FR" sz="11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646013" y="3208675"/>
            <a:ext cx="0" cy="4417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0" y="3188242"/>
            <a:ext cx="1505339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050" i="1" dirty="0" smtClean="0">
                <a:solidFill>
                  <a:srgbClr val="000000"/>
                </a:solidFill>
              </a:rPr>
              <a:t>Algorithmes </a:t>
            </a:r>
            <a:br>
              <a:rPr lang="fr-FR" altLang="fr-FR" sz="1050" i="1" dirty="0" smtClean="0">
                <a:solidFill>
                  <a:srgbClr val="000000"/>
                </a:solidFill>
              </a:rPr>
            </a:br>
            <a:r>
              <a:rPr lang="fr-FR" altLang="fr-FR" sz="1050" i="1" dirty="0" smtClean="0">
                <a:solidFill>
                  <a:srgbClr val="000000"/>
                </a:solidFill>
              </a:rPr>
              <a:t>d’optimisation </a:t>
            </a:r>
            <a:r>
              <a:rPr lang="fr-FR" altLang="fr-FR" sz="1050" i="1" dirty="0">
                <a:solidFill>
                  <a:srgbClr val="000000"/>
                </a:solidFill>
              </a:rPr>
              <a:t>multicritère</a:t>
            </a:r>
            <a:endParaRPr lang="fr-FR" altLang="fr-FR" sz="1050" dirty="0">
              <a:solidFill>
                <a:srgbClr val="00000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57185" y="4691197"/>
            <a:ext cx="1956570" cy="4717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1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« Profils candidats » </a:t>
            </a:r>
            <a:r>
              <a:rPr lang="fr-FR" altLang="fr-FR" sz="11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d’itinéraires </a:t>
            </a:r>
            <a:r>
              <a:rPr lang="fr-FR" altLang="fr-FR" sz="11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techniques</a:t>
            </a:r>
            <a:endParaRPr lang="fr-FR" altLang="fr-FR" sz="11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" name="Flèche vers le bas 18"/>
          <p:cNvSpPr/>
          <p:nvPr/>
        </p:nvSpPr>
        <p:spPr bwMode="auto">
          <a:xfrm>
            <a:off x="1505339" y="2262368"/>
            <a:ext cx="281349" cy="286988"/>
          </a:xfrm>
          <a:prstGeom prst="downArrow">
            <a:avLst/>
          </a:prstGeom>
          <a:solidFill>
            <a:srgbClr val="0070C0">
              <a:alpha val="5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fr-FR" sz="1000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635470" y="4388763"/>
            <a:ext cx="10543" cy="238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648036" y="5261292"/>
            <a:ext cx="3906" cy="267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50067" y="5592515"/>
            <a:ext cx="1963688" cy="4300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fr-FR" altLang="fr-FR" sz="1100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Discussion avec les acteurs </a:t>
            </a:r>
            <a:r>
              <a:rPr lang="fr-FR" altLang="fr-FR" sz="11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autour des résultats</a:t>
            </a:r>
            <a:endParaRPr lang="fr-FR" altLang="fr-FR" sz="11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01676" y="2630917"/>
            <a:ext cx="869276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/>
              <a:t>Utilisation du modèle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QualiTree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:</a:t>
            </a:r>
          </a:p>
          <a:p>
            <a:pPr algn="ctr"/>
            <a:r>
              <a:rPr lang="fr-FR" dirty="0" smtClean="0"/>
              <a:t>Croissance </a:t>
            </a:r>
            <a:r>
              <a:rPr lang="fr-FR" dirty="0"/>
              <a:t>du </a:t>
            </a:r>
            <a:r>
              <a:rPr lang="fr-FR" dirty="0" smtClean="0"/>
              <a:t>fruit et qualité en lien avec les pratiques </a:t>
            </a:r>
            <a:r>
              <a:rPr lang="fr-FR" dirty="0"/>
              <a:t>culturales </a:t>
            </a:r>
            <a:r>
              <a:rPr lang="fr-FR" dirty="0" smtClean="0"/>
              <a:t>(</a:t>
            </a:r>
            <a:r>
              <a:rPr lang="fr-FR" i="1" dirty="0" err="1" smtClean="0"/>
              <a:t>Génard</a:t>
            </a:r>
            <a:r>
              <a:rPr lang="fr-FR" i="1" dirty="0" smtClean="0"/>
              <a:t>, </a:t>
            </a:r>
            <a:r>
              <a:rPr lang="fr-FR" i="1" dirty="0" err="1" smtClean="0"/>
              <a:t>Lescourret</a:t>
            </a:r>
            <a:r>
              <a:rPr lang="fr-FR" i="1" dirty="0" smtClean="0"/>
              <a:t> et al</a:t>
            </a:r>
            <a:r>
              <a:rPr lang="fr-FR" dirty="0" smtClean="0"/>
              <a:t>)</a:t>
            </a:r>
          </a:p>
          <a:p>
            <a:pPr algn="ctr"/>
            <a:r>
              <a:rPr lang="fr-FR" dirty="0" smtClean="0"/>
              <a:t>Modèle </a:t>
            </a:r>
            <a:r>
              <a:rPr lang="fr-FR" dirty="0" err="1" smtClean="0"/>
              <a:t>épidémio</a:t>
            </a:r>
            <a:r>
              <a:rPr lang="fr-FR" dirty="0" smtClean="0"/>
              <a:t> sur la moniliose (</a:t>
            </a:r>
            <a:r>
              <a:rPr lang="fr-FR" i="1" dirty="0" err="1" smtClean="0"/>
              <a:t>Bevacqua</a:t>
            </a:r>
            <a:r>
              <a:rPr lang="fr-FR" i="1" dirty="0" smtClean="0"/>
              <a:t> et al</a:t>
            </a:r>
            <a:r>
              <a:rPr lang="fr-FR" dirty="0" smtClean="0"/>
              <a:t>)</a:t>
            </a:r>
          </a:p>
          <a:p>
            <a:pPr algn="ctr"/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fr-FR" dirty="0"/>
              <a:t>Algorithmes d’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optimisation multicritère </a:t>
            </a:r>
            <a:r>
              <a:rPr lang="fr-FR" dirty="0"/>
              <a:t>(</a:t>
            </a:r>
            <a:r>
              <a:rPr lang="fr-FR" i="1" dirty="0" err="1"/>
              <a:t>Memmah</a:t>
            </a:r>
            <a:r>
              <a:rPr lang="fr-FR" i="1" dirty="0"/>
              <a:t> et al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4096344" y="1469486"/>
            <a:ext cx="6811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Déterminer </a:t>
            </a:r>
            <a:r>
              <a:rPr lang="fr-FR" dirty="0" smtClean="0"/>
              <a:t>des </a:t>
            </a:r>
            <a:r>
              <a:rPr lang="fr-FR" dirty="0">
                <a:solidFill>
                  <a:srgbClr val="0070C0"/>
                </a:solidFill>
              </a:rPr>
              <a:t>grands profils de </a:t>
            </a:r>
            <a:r>
              <a:rPr lang="fr-FR" dirty="0" smtClean="0">
                <a:solidFill>
                  <a:srgbClr val="0070C0"/>
                </a:solidFill>
              </a:rPr>
              <a:t>production </a:t>
            </a:r>
            <a:r>
              <a:rPr lang="fr-FR" dirty="0"/>
              <a:t>en lien avec les </a:t>
            </a:r>
            <a:r>
              <a:rPr lang="fr-FR" dirty="0" smtClean="0">
                <a:solidFill>
                  <a:srgbClr val="0070C0"/>
                </a:solidFill>
              </a:rPr>
              <a:t>pratiques</a:t>
            </a:r>
            <a:r>
              <a:rPr lang="fr-FR" dirty="0" smtClean="0"/>
              <a:t>,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dirty="0" smtClean="0"/>
              <a:t>en fonction des objectifs et du contexte de production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5131136" y="4742400"/>
            <a:ext cx="4233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Restitution et discussion </a:t>
            </a:r>
            <a:r>
              <a:rPr lang="fr-FR" dirty="0" smtClean="0"/>
              <a:t>avec les enquêtés </a:t>
            </a:r>
            <a:br>
              <a:rPr lang="fr-FR" dirty="0" smtClean="0"/>
            </a:br>
            <a:r>
              <a:rPr lang="fr-FR" dirty="0" smtClean="0"/>
              <a:t>et plus largement avec les arboriculteurs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6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1- Profils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de </a:t>
            </a:r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production et pratiques</a:t>
            </a:r>
            <a:endParaRPr 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218364" y="1115177"/>
            <a:ext cx="10515600" cy="459594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Objectifs : </a:t>
            </a:r>
            <a:r>
              <a:rPr lang="fr-FR" sz="2000" dirty="0" smtClean="0"/>
              <a:t>caractériser les objectifs, les pratiques et les </a:t>
            </a:r>
            <a:r>
              <a:rPr lang="fr-FR" sz="2000" dirty="0"/>
              <a:t>critères/indicateurs </a:t>
            </a:r>
            <a:r>
              <a:rPr lang="fr-FR" sz="2000" dirty="0" smtClean="0"/>
              <a:t>d'évaluation</a:t>
            </a:r>
            <a:br>
              <a:rPr lang="fr-FR" sz="2000" dirty="0" smtClean="0"/>
            </a:br>
            <a:r>
              <a:rPr lang="fr-FR" sz="700" dirty="0"/>
              <a:t/>
            </a:r>
            <a:br>
              <a:rPr lang="fr-FR" sz="700" dirty="0"/>
            </a:br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Méthode : </a:t>
            </a:r>
            <a:r>
              <a:rPr lang="fr-FR" sz="2000" dirty="0" smtClean="0"/>
              <a:t>enquêtes de terrain auprès de différents experts de la pêche-nectarine</a:t>
            </a:r>
            <a:endParaRPr lang="fr-FR" sz="20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36" y="1825624"/>
            <a:ext cx="6044032" cy="4907101"/>
          </a:xfrm>
          <a:prstGeom prst="rect">
            <a:avLst/>
          </a:prstGeom>
        </p:spPr>
      </p:pic>
      <p:grpSp>
        <p:nvGrpSpPr>
          <p:cNvPr id="27" name="Groupe 26"/>
          <p:cNvGrpSpPr/>
          <p:nvPr/>
        </p:nvGrpSpPr>
        <p:grpSpPr>
          <a:xfrm>
            <a:off x="196386" y="3834503"/>
            <a:ext cx="5531542" cy="830997"/>
            <a:chOff x="196386" y="3834503"/>
            <a:chExt cx="5531542" cy="830997"/>
          </a:xfrm>
        </p:grpSpPr>
        <p:grpSp>
          <p:nvGrpSpPr>
            <p:cNvPr id="28" name="Groupe 27"/>
            <p:cNvGrpSpPr/>
            <p:nvPr/>
          </p:nvGrpSpPr>
          <p:grpSpPr>
            <a:xfrm>
              <a:off x="196386" y="3834503"/>
              <a:ext cx="5221775" cy="830997"/>
              <a:chOff x="177476" y="3871752"/>
              <a:chExt cx="5519832" cy="830997"/>
            </a:xfrm>
          </p:grpSpPr>
          <p:sp>
            <p:nvSpPr>
              <p:cNvPr id="30" name="ZoneTexte 29"/>
              <p:cNvSpPr txBox="1"/>
              <p:nvPr/>
            </p:nvSpPr>
            <p:spPr>
              <a:xfrm>
                <a:off x="177476" y="3871752"/>
                <a:ext cx="2678159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 smtClean="0"/>
                  <a:t>Sudexpe</a:t>
                </a:r>
                <a:r>
                  <a:rPr lang="fr-FR" sz="1200" dirty="0" smtClean="0"/>
                  <a:t>:</a:t>
                </a:r>
              </a:p>
              <a:p>
                <a:r>
                  <a:rPr lang="fr-FR" sz="1200" dirty="0" smtClean="0"/>
                  <a:t>Valérie Gallia, </a:t>
                </a:r>
                <a:r>
                  <a:rPr lang="fr-FR" sz="1200" dirty="0" err="1" smtClean="0"/>
                  <a:t>resp</a:t>
                </a:r>
                <a:r>
                  <a:rPr lang="fr-FR" sz="1200" dirty="0" smtClean="0"/>
                  <a:t>. recherche fruits à noyaux</a:t>
                </a:r>
              </a:p>
              <a:p>
                <a:r>
                  <a:rPr lang="fr-FR" sz="1200" dirty="0" smtClean="0"/>
                  <a:t>Philippe Blanc, </a:t>
                </a:r>
                <a:r>
                  <a:rPr lang="fr-FR" sz="1200" dirty="0" err="1" smtClean="0"/>
                  <a:t>resp</a:t>
                </a:r>
                <a:r>
                  <a:rPr lang="fr-FR" sz="1200" dirty="0"/>
                  <a:t>.</a:t>
                </a:r>
                <a:r>
                  <a:rPr lang="fr-FR" sz="1200" dirty="0" smtClean="0"/>
                  <a:t> </a:t>
                </a:r>
                <a:r>
                  <a:rPr lang="fr-FR" sz="1200" dirty="0" err="1" smtClean="0"/>
                  <a:t>prog</a:t>
                </a:r>
                <a:r>
                  <a:rPr lang="fr-FR" sz="1200" dirty="0" smtClean="0"/>
                  <a:t> pêche</a:t>
                </a:r>
                <a:endParaRPr lang="fr-FR" sz="1200" dirty="0"/>
              </a:p>
            </p:txBody>
          </p:sp>
          <p:cxnSp>
            <p:nvCxnSpPr>
              <p:cNvPr id="33" name="Connecteur droit avec flèche 32"/>
              <p:cNvCxnSpPr>
                <a:stCxn id="30" idx="3"/>
              </p:cNvCxnSpPr>
              <p:nvPr/>
            </p:nvCxnSpPr>
            <p:spPr>
              <a:xfrm>
                <a:off x="2855635" y="4287251"/>
                <a:ext cx="2841673" cy="19649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Connecteur droit avec flèche 28"/>
            <p:cNvCxnSpPr>
              <a:stCxn id="30" idx="3"/>
            </p:cNvCxnSpPr>
            <p:nvPr/>
          </p:nvCxnSpPr>
          <p:spPr>
            <a:xfrm>
              <a:off x="2729931" y="4250002"/>
              <a:ext cx="2997997" cy="615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/>
          <p:cNvSpPr txBox="1"/>
          <p:nvPr/>
        </p:nvSpPr>
        <p:spPr>
          <a:xfrm>
            <a:off x="9151573" y="5371193"/>
            <a:ext cx="280919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CTIFL Balandran :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Christian Hilaire, </a:t>
            </a:r>
            <a:r>
              <a:rPr lang="fr-FR" sz="1200" dirty="0" err="1" smtClean="0"/>
              <a:t>dir</a:t>
            </a:r>
            <a:r>
              <a:rPr lang="fr-FR" sz="1200" dirty="0" smtClean="0"/>
              <a:t>. De recherche équipe fruits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Muriel Millan, correspondant </a:t>
            </a:r>
            <a:r>
              <a:rPr lang="fr-FR" sz="1200" dirty="0" err="1" smtClean="0"/>
              <a:t>arbo</a:t>
            </a:r>
            <a:r>
              <a:rPr lang="fr-FR" sz="1200" dirty="0" smtClean="0"/>
              <a:t> AB </a:t>
            </a:r>
          </a:p>
          <a:p>
            <a:pPr marL="285750" indent="-285750">
              <a:buFontTx/>
              <a:buChar char="-"/>
            </a:pPr>
            <a:r>
              <a:rPr lang="fr-FR" sz="1200" dirty="0" smtClean="0"/>
              <a:t>Julien Ruesch, correspondant pêche</a:t>
            </a:r>
            <a:endParaRPr lang="fr-FR" sz="1200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5916733" y="4279174"/>
            <a:ext cx="3234840" cy="11710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9151573" y="4705974"/>
            <a:ext cx="28091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GRCETA : Christophe Mouiren, conseiller pêche et fruits à noyau</a:t>
            </a:r>
            <a:endParaRPr lang="fr-FR" sz="1200" dirty="0"/>
          </a:p>
        </p:txBody>
      </p:sp>
      <p:cxnSp>
        <p:nvCxnSpPr>
          <p:cNvPr id="38" name="Connecteur droit avec flèche 37"/>
          <p:cNvCxnSpPr>
            <a:stCxn id="36" idx="1"/>
          </p:cNvCxnSpPr>
          <p:nvPr/>
        </p:nvCxnSpPr>
        <p:spPr>
          <a:xfrm flipH="1" flipV="1">
            <a:off x="6434173" y="4174047"/>
            <a:ext cx="2717400" cy="762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218364" y="2789650"/>
            <a:ext cx="253354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Coop </a:t>
            </a:r>
            <a:r>
              <a:rPr lang="fr-FR" sz="1200" dirty="0" err="1" smtClean="0"/>
              <a:t>Lorifruit</a:t>
            </a:r>
            <a:r>
              <a:rPr lang="fr-FR" sz="1200" dirty="0" smtClean="0"/>
              <a:t> :</a:t>
            </a:r>
          </a:p>
          <a:p>
            <a:r>
              <a:rPr lang="fr-FR" sz="1200" dirty="0" smtClean="0"/>
              <a:t>Clément Imbert, conseiller technique</a:t>
            </a:r>
            <a:endParaRPr lang="fr-FR" sz="1200" dirty="0"/>
          </a:p>
        </p:txBody>
      </p:sp>
      <p:cxnSp>
        <p:nvCxnSpPr>
          <p:cNvPr id="40" name="Connecteur droit avec flèche 39"/>
          <p:cNvCxnSpPr>
            <a:stCxn id="39" idx="3"/>
          </p:cNvCxnSpPr>
          <p:nvPr/>
        </p:nvCxnSpPr>
        <p:spPr>
          <a:xfrm flipV="1">
            <a:off x="2751909" y="2620700"/>
            <a:ext cx="3452024" cy="3997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9151573" y="3788337"/>
            <a:ext cx="280919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Sylvain </a:t>
            </a:r>
            <a:r>
              <a:rPr lang="fr-FR" sz="1200" dirty="0" err="1" smtClean="0"/>
              <a:t>Ionescu</a:t>
            </a:r>
            <a:r>
              <a:rPr lang="fr-FR" sz="1200" dirty="0" smtClean="0"/>
              <a:t>, arboriculteur</a:t>
            </a:r>
            <a:endParaRPr lang="fr-FR" sz="1200" dirty="0"/>
          </a:p>
        </p:txBody>
      </p:sp>
      <p:cxnSp>
        <p:nvCxnSpPr>
          <p:cNvPr id="42" name="Connecteur droit avec flèche 41"/>
          <p:cNvCxnSpPr>
            <a:stCxn id="41" idx="1"/>
          </p:cNvCxnSpPr>
          <p:nvPr/>
        </p:nvCxnSpPr>
        <p:spPr>
          <a:xfrm flipH="1" flipV="1">
            <a:off x="6336065" y="2599284"/>
            <a:ext cx="2815508" cy="1327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094900" y="3079462"/>
            <a:ext cx="302090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SEFRA (station </a:t>
            </a:r>
            <a:r>
              <a:rPr lang="fr-FR" sz="1200" dirty="0" err="1" smtClean="0"/>
              <a:t>expé</a:t>
            </a:r>
            <a:r>
              <a:rPr lang="fr-FR" sz="1200" dirty="0" smtClean="0"/>
              <a:t> fruits &amp; légumes) : </a:t>
            </a:r>
          </a:p>
          <a:p>
            <a:r>
              <a:rPr lang="fr-FR" sz="1200" dirty="0" smtClean="0"/>
              <a:t>Yannick </a:t>
            </a:r>
            <a:r>
              <a:rPr lang="fr-FR" sz="1200" dirty="0" err="1" smtClean="0"/>
              <a:t>Montrognon</a:t>
            </a:r>
            <a:r>
              <a:rPr lang="fr-FR" sz="1200" dirty="0" smtClean="0"/>
              <a:t>, </a:t>
            </a:r>
            <a:r>
              <a:rPr lang="fr-FR" sz="1200" dirty="0" err="1" smtClean="0"/>
              <a:t>resp</a:t>
            </a:r>
            <a:r>
              <a:rPr lang="fr-FR" sz="1200" dirty="0" smtClean="0"/>
              <a:t>. </a:t>
            </a:r>
            <a:r>
              <a:rPr lang="fr-FR" sz="1200" dirty="0" err="1" smtClean="0"/>
              <a:t>prog</a:t>
            </a:r>
            <a:r>
              <a:rPr lang="fr-FR" sz="1200" dirty="0" smtClean="0"/>
              <a:t> « pêchers »</a:t>
            </a:r>
            <a:endParaRPr lang="fr-FR" sz="1200" dirty="0"/>
          </a:p>
        </p:txBody>
      </p:sp>
      <p:cxnSp>
        <p:nvCxnSpPr>
          <p:cNvPr id="44" name="Connecteur droit avec flèche 43"/>
          <p:cNvCxnSpPr>
            <a:stCxn id="43" idx="1"/>
          </p:cNvCxnSpPr>
          <p:nvPr/>
        </p:nvCxnSpPr>
        <p:spPr>
          <a:xfrm flipH="1" flipV="1">
            <a:off x="6434173" y="2265561"/>
            <a:ext cx="2660727" cy="10447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18364" y="1900499"/>
            <a:ext cx="251156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CA Drôme :</a:t>
            </a:r>
          </a:p>
          <a:p>
            <a:r>
              <a:rPr lang="fr-FR" sz="1200" dirty="0" smtClean="0"/>
              <a:t>Sophie Buleon, ingénieur réseau</a:t>
            </a:r>
            <a:endParaRPr lang="fr-FR" sz="1200" dirty="0"/>
          </a:p>
        </p:txBody>
      </p:sp>
      <p:cxnSp>
        <p:nvCxnSpPr>
          <p:cNvPr id="46" name="Connecteur droit avec flèche 45"/>
          <p:cNvCxnSpPr>
            <a:stCxn id="45" idx="3"/>
          </p:cNvCxnSpPr>
          <p:nvPr/>
        </p:nvCxnSpPr>
        <p:spPr>
          <a:xfrm>
            <a:off x="2729931" y="2131332"/>
            <a:ext cx="3527568" cy="127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107031" y="2180065"/>
            <a:ext cx="28800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INRA </a:t>
            </a:r>
            <a:r>
              <a:rPr lang="fr-FR" sz="1200" dirty="0" err="1" smtClean="0"/>
              <a:t>Gotheron</a:t>
            </a:r>
            <a:r>
              <a:rPr lang="fr-FR" sz="1200" dirty="0" smtClean="0"/>
              <a:t> :</a:t>
            </a:r>
          </a:p>
          <a:p>
            <a:r>
              <a:rPr lang="fr-FR" sz="1200" dirty="0" smtClean="0"/>
              <a:t>Claude Bussi, </a:t>
            </a:r>
            <a:r>
              <a:rPr lang="fr-FR" sz="1200" dirty="0" err="1" smtClean="0"/>
              <a:t>resp</a:t>
            </a:r>
            <a:r>
              <a:rPr lang="fr-FR" sz="1200" dirty="0" smtClean="0"/>
              <a:t>. maladies et qualité du pêcher</a:t>
            </a:r>
            <a:endParaRPr lang="fr-FR" sz="1200" dirty="0"/>
          </a:p>
        </p:txBody>
      </p:sp>
      <p:cxnSp>
        <p:nvCxnSpPr>
          <p:cNvPr id="48" name="Connecteur droit avec flèche 47"/>
          <p:cNvCxnSpPr>
            <a:stCxn id="47" idx="1"/>
          </p:cNvCxnSpPr>
          <p:nvPr/>
        </p:nvCxnSpPr>
        <p:spPr>
          <a:xfrm flipH="1" flipV="1">
            <a:off x="6434173" y="2180065"/>
            <a:ext cx="2672858" cy="323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e 48"/>
          <p:cNvGrpSpPr/>
          <p:nvPr/>
        </p:nvGrpSpPr>
        <p:grpSpPr>
          <a:xfrm>
            <a:off x="218364" y="5134090"/>
            <a:ext cx="3686127" cy="1015663"/>
            <a:chOff x="71718" y="5617352"/>
            <a:chExt cx="3686127" cy="1015663"/>
          </a:xfrm>
        </p:grpSpPr>
        <p:sp>
          <p:nvSpPr>
            <p:cNvPr id="50" name="ZoneTexte 49"/>
            <p:cNvSpPr txBox="1"/>
            <p:nvPr/>
          </p:nvSpPr>
          <p:spPr>
            <a:xfrm>
              <a:off x="71718" y="5617352"/>
              <a:ext cx="2533545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CA Pyrénées Orientales :</a:t>
              </a:r>
            </a:p>
            <a:p>
              <a:pPr marL="285750" indent="-285750">
                <a:buFontTx/>
                <a:buChar char="-"/>
              </a:pPr>
              <a:r>
                <a:rPr lang="fr-FR" sz="1200" dirty="0" smtClean="0"/>
                <a:t>Marc Fratantuono, </a:t>
              </a:r>
              <a:r>
                <a:rPr lang="fr-FR" sz="1200" dirty="0" err="1" smtClean="0"/>
                <a:t>resp</a:t>
              </a:r>
              <a:r>
                <a:rPr lang="fr-FR" sz="1200" dirty="0"/>
                <a:t>.</a:t>
              </a:r>
              <a:r>
                <a:rPr lang="fr-FR" sz="1200" dirty="0" smtClean="0"/>
                <a:t> fruits &amp; légumes</a:t>
              </a:r>
              <a:endParaRPr lang="fr-FR" sz="1200" dirty="0"/>
            </a:p>
            <a:p>
              <a:pPr marL="285750" indent="-285750">
                <a:buFontTx/>
                <a:buChar char="-"/>
              </a:pPr>
              <a:r>
                <a:rPr lang="fr-FR" sz="1200" dirty="0" smtClean="0"/>
                <a:t>Eric Hostalnou, </a:t>
              </a:r>
              <a:r>
                <a:rPr lang="fr-FR" sz="1200" dirty="0" err="1" smtClean="0"/>
                <a:t>resp</a:t>
              </a:r>
              <a:r>
                <a:rPr lang="fr-FR" sz="1200" dirty="0" smtClean="0"/>
                <a:t>. fruits &amp; légumes + </a:t>
              </a:r>
              <a:r>
                <a:rPr lang="fr-FR" sz="1200" dirty="0" err="1" smtClean="0"/>
                <a:t>expé</a:t>
              </a:r>
              <a:r>
                <a:rPr lang="fr-FR" sz="1200" dirty="0" smtClean="0"/>
                <a:t> phyto</a:t>
              </a:r>
            </a:p>
          </p:txBody>
        </p:sp>
        <p:cxnSp>
          <p:nvCxnSpPr>
            <p:cNvPr id="51" name="Connecteur droit avec flèche 50"/>
            <p:cNvCxnSpPr>
              <a:stCxn id="50" idx="3"/>
            </p:cNvCxnSpPr>
            <p:nvPr/>
          </p:nvCxnSpPr>
          <p:spPr>
            <a:xfrm>
              <a:off x="2605263" y="6125184"/>
              <a:ext cx="1152582" cy="346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Ellipse 19"/>
          <p:cNvSpPr/>
          <p:nvPr/>
        </p:nvSpPr>
        <p:spPr>
          <a:xfrm>
            <a:off x="9533396" y="1002928"/>
            <a:ext cx="2453641" cy="850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Stage M2</a:t>
            </a:r>
            <a:br>
              <a:rPr lang="fr-FR" sz="1400" dirty="0" smtClean="0"/>
            </a:br>
            <a:r>
              <a:rPr lang="fr-FR" sz="1600" dirty="0" smtClean="0"/>
              <a:t>Margaux </a:t>
            </a:r>
            <a:r>
              <a:rPr lang="fr-FR" sz="1600" dirty="0" err="1" smtClean="0"/>
              <a:t>Kerdraon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138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535" y="1068495"/>
            <a:ext cx="4168887" cy="5398351"/>
          </a:xfrm>
          <a:prstGeom prst="rect">
            <a:avLst/>
          </a:prstGeom>
        </p:spPr>
      </p:pic>
      <p:sp>
        <p:nvSpPr>
          <p:cNvPr id="37" name="Accolade ouvrante 36"/>
          <p:cNvSpPr/>
          <p:nvPr/>
        </p:nvSpPr>
        <p:spPr>
          <a:xfrm>
            <a:off x="4155719" y="2147557"/>
            <a:ext cx="123243" cy="81860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290872" y="2148199"/>
            <a:ext cx="347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Déterminer les profils de production sous plusieurs aspects (agronomique, économique et social)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53" name="Accolade fermante 52"/>
          <p:cNvSpPr/>
          <p:nvPr/>
        </p:nvSpPr>
        <p:spPr>
          <a:xfrm>
            <a:off x="7768046" y="3158969"/>
            <a:ext cx="129614" cy="76635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ZoneTexte 53"/>
          <p:cNvSpPr txBox="1"/>
          <p:nvPr/>
        </p:nvSpPr>
        <p:spPr>
          <a:xfrm>
            <a:off x="8139678" y="2263652"/>
            <a:ext cx="4031183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/>
                </a:solidFill>
              </a:rPr>
              <a:t>Caractériser les leviers et les hiérarchiser</a:t>
            </a:r>
          </a:p>
          <a:p>
            <a:r>
              <a:rPr lang="fr-FR" sz="1050" u="sng" dirty="0">
                <a:solidFill>
                  <a:schemeClr val="accent1"/>
                </a:solidFill>
              </a:rPr>
              <a:t/>
            </a:r>
            <a:br>
              <a:rPr lang="fr-FR" sz="1050" u="sng" dirty="0">
                <a:solidFill>
                  <a:schemeClr val="accent1"/>
                </a:solidFill>
              </a:rPr>
            </a:br>
            <a:r>
              <a:rPr lang="fr-FR" sz="1400" dirty="0" smtClean="0">
                <a:solidFill>
                  <a:schemeClr val="accent1"/>
                </a:solidFill>
              </a:rPr>
              <a:t>Variété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Irrigation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Aération arbre (tailles et </a:t>
            </a:r>
            <a:r>
              <a:rPr lang="fr-FR" sz="1400" dirty="0">
                <a:solidFill>
                  <a:schemeClr val="accent1"/>
                </a:solidFill>
              </a:rPr>
              <a:t>é</a:t>
            </a:r>
            <a:r>
              <a:rPr lang="fr-FR" sz="1400" dirty="0" smtClean="0">
                <a:solidFill>
                  <a:schemeClr val="accent1"/>
                </a:solidFill>
              </a:rPr>
              <a:t>claircissage)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Prophylaxie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Stratégie phytosanitaire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Biocontrôle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Fertilisation</a:t>
            </a:r>
          </a:p>
          <a:p>
            <a:r>
              <a:rPr lang="fr-FR" sz="1400" dirty="0" smtClean="0">
                <a:solidFill>
                  <a:schemeClr val="accent1"/>
                </a:solidFill>
              </a:rPr>
              <a:t>Gestion enherbement</a:t>
            </a:r>
          </a:p>
          <a:p>
            <a:endParaRPr lang="fr-FR" sz="1600" dirty="0" smtClean="0">
              <a:solidFill>
                <a:schemeClr val="accent1"/>
              </a:solidFill>
            </a:endParaRPr>
          </a:p>
          <a:p>
            <a:r>
              <a:rPr lang="fr-FR" sz="1600" dirty="0" smtClean="0">
                <a:solidFill>
                  <a:schemeClr val="accent1"/>
                </a:solidFill>
              </a:rPr>
              <a:t>Identifier les leviers </a:t>
            </a:r>
            <a:r>
              <a:rPr lang="fr-FR" sz="1600" dirty="0">
                <a:solidFill>
                  <a:schemeClr val="accent1"/>
                </a:solidFill>
              </a:rPr>
              <a:t>utilisables dans </a:t>
            </a:r>
            <a:r>
              <a:rPr lang="fr-FR" sz="1600" dirty="0" err="1" smtClean="0">
                <a:solidFill>
                  <a:schemeClr val="accent1"/>
                </a:solidFill>
              </a:rPr>
              <a:t>QualiTree</a:t>
            </a:r>
            <a:endParaRPr lang="fr-FR" sz="1600" dirty="0">
              <a:solidFill>
                <a:schemeClr val="accent1"/>
              </a:solidFill>
            </a:endParaRPr>
          </a:p>
        </p:txBody>
      </p:sp>
      <p:sp>
        <p:nvSpPr>
          <p:cNvPr id="55" name="Accolade ouvrante 54"/>
          <p:cNvSpPr/>
          <p:nvPr/>
        </p:nvSpPr>
        <p:spPr>
          <a:xfrm>
            <a:off x="4138250" y="4440244"/>
            <a:ext cx="139945" cy="1177679"/>
          </a:xfrm>
          <a:prstGeom prst="leftBrace">
            <a:avLst/>
          </a:prstGeom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9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3152" y="4736695"/>
            <a:ext cx="374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9900"/>
                </a:solidFill>
              </a:rPr>
              <a:t>C</a:t>
            </a:r>
            <a:r>
              <a:rPr lang="fr-FR" sz="1600" dirty="0" smtClean="0">
                <a:solidFill>
                  <a:srgbClr val="009900"/>
                </a:solidFill>
              </a:rPr>
              <a:t>onsolider le modèle QualiTree vis-à-vis des attentes des acteurs de la filière</a:t>
            </a:r>
            <a:endParaRPr lang="fr-FR" sz="1600" dirty="0">
              <a:solidFill>
                <a:srgbClr val="009900"/>
              </a:solidFill>
            </a:endParaRPr>
          </a:p>
        </p:txBody>
      </p:sp>
      <p:sp>
        <p:nvSpPr>
          <p:cNvPr id="57" name="Accolade ouvrante 56"/>
          <p:cNvSpPr/>
          <p:nvPr/>
        </p:nvSpPr>
        <p:spPr>
          <a:xfrm>
            <a:off x="4164376" y="4001473"/>
            <a:ext cx="113819" cy="29091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1- Profils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de </a:t>
            </a:r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production et pratiques</a:t>
            </a:r>
            <a:endParaRPr 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0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8364" y="903633"/>
            <a:ext cx="5906863" cy="5609902"/>
          </a:xfrm>
        </p:spPr>
        <p:txBody>
          <a:bodyPr anchor="t">
            <a:noAutofit/>
          </a:bodyPr>
          <a:lstStyle/>
          <a:p>
            <a:r>
              <a:rPr lang="fr-FR" sz="2000" b="1" dirty="0" smtClean="0">
                <a:latin typeface="+mn-lt"/>
                <a:ea typeface="ＭＳ Ｐゴシック" panose="020B0600070205080204" pitchFamily="34" charset="-128"/>
                <a:cs typeface="+mn-cs"/>
              </a:rPr>
              <a:t>Résultats préliminaires </a:t>
            </a:r>
            <a:r>
              <a:rPr lang="fr-FR" sz="2000" dirty="0" smtClean="0">
                <a:latin typeface="+mn-lt"/>
                <a:ea typeface="ＭＳ Ｐゴシック" panose="020B0600070205080204" pitchFamily="34" charset="-128"/>
                <a:cs typeface="+mn-cs"/>
              </a:rPr>
              <a:t>: grands profils de production</a:t>
            </a:r>
            <a:r>
              <a:rPr lang="fr-FR" sz="2000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 smtClean="0">
                <a:latin typeface="+mn-lt"/>
              </a:rPr>
              <a:t>AFM </a:t>
            </a:r>
            <a:r>
              <a:rPr lang="fr-FR" sz="1800" dirty="0">
                <a:latin typeface="+mn-lt"/>
              </a:rPr>
              <a:t>et HCPC</a:t>
            </a:r>
            <a: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 smtClean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1800" dirty="0"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1400" dirty="0" smtClean="0">
                <a:latin typeface="+mn-lt"/>
              </a:rPr>
              <a:t>Axe </a:t>
            </a:r>
            <a:r>
              <a:rPr lang="fr-FR" sz="1400" dirty="0">
                <a:latin typeface="+mn-lt"/>
              </a:rPr>
              <a:t>1 </a:t>
            </a:r>
            <a:r>
              <a:rPr lang="fr-FR" sz="1400" dirty="0" smtClean="0">
                <a:latin typeface="+mn-lt"/>
              </a:rPr>
              <a:t>: nombre </a:t>
            </a:r>
            <a:r>
              <a:rPr lang="fr-FR" sz="1400" dirty="0">
                <a:latin typeface="+mn-lt"/>
              </a:rPr>
              <a:t>de leviers</a:t>
            </a:r>
            <a:r>
              <a:rPr lang="fr-FR" sz="1400" dirty="0" smtClean="0">
                <a:latin typeface="+mn-lt"/>
              </a:rPr>
              <a:t>, leviers </a:t>
            </a:r>
            <a:r>
              <a:rPr lang="fr-FR" sz="1400" dirty="0" err="1">
                <a:latin typeface="+mn-lt"/>
              </a:rPr>
              <a:t>ferti</a:t>
            </a:r>
            <a:r>
              <a:rPr lang="fr-FR" sz="1400" dirty="0">
                <a:latin typeface="+mn-lt"/>
              </a:rPr>
              <a:t> </a:t>
            </a:r>
            <a:r>
              <a:rPr lang="fr-FR" sz="1400" dirty="0" smtClean="0">
                <a:latin typeface="+mn-lt"/>
              </a:rPr>
              <a:t>et </a:t>
            </a:r>
            <a:r>
              <a:rPr lang="fr-FR" sz="1400" dirty="0" err="1" smtClean="0">
                <a:latin typeface="+mn-lt"/>
              </a:rPr>
              <a:t>irri</a:t>
            </a:r>
            <a:r>
              <a:rPr lang="fr-FR" sz="1400" dirty="0" smtClean="0">
                <a:latin typeface="+mn-lt"/>
              </a:rPr>
              <a:t>, </a:t>
            </a:r>
            <a:br>
              <a:rPr lang="fr-FR" sz="14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fractionnement des apports </a:t>
            </a:r>
            <a:r>
              <a:rPr lang="fr-FR" sz="1400" dirty="0" err="1" smtClean="0">
                <a:latin typeface="+mn-lt"/>
              </a:rPr>
              <a:t>ferti-irri</a:t>
            </a:r>
            <a:r>
              <a:rPr lang="fr-FR" sz="1400" dirty="0" smtClean="0">
                <a:latin typeface="+mn-lt"/>
              </a:rPr>
              <a:t>, ramassage </a:t>
            </a:r>
            <a:r>
              <a:rPr lang="fr-FR" sz="1400" dirty="0">
                <a:latin typeface="+mn-lt"/>
              </a:rPr>
              <a:t>des </a:t>
            </a:r>
            <a:r>
              <a:rPr lang="fr-FR" sz="1400" dirty="0" smtClean="0">
                <a:latin typeface="+mn-lt"/>
              </a:rPr>
              <a:t>momies</a:t>
            </a:r>
            <a:br>
              <a:rPr lang="fr-FR" sz="1400" dirty="0" smtClean="0">
                <a:latin typeface="+mn-lt"/>
              </a:rPr>
            </a:br>
            <a:r>
              <a:rPr lang="fr-FR" sz="900" dirty="0" smtClean="0">
                <a:latin typeface="+mn-lt"/>
              </a:rPr>
              <a:t/>
            </a:r>
            <a:br>
              <a:rPr lang="fr-FR" sz="900" dirty="0" smtClean="0">
                <a:latin typeface="+mn-lt"/>
              </a:rPr>
            </a:br>
            <a:r>
              <a:rPr lang="fr-FR" sz="1400" dirty="0" smtClean="0">
                <a:latin typeface="+mn-lt"/>
              </a:rPr>
              <a:t>Axe </a:t>
            </a:r>
            <a:r>
              <a:rPr lang="fr-FR" sz="1400" dirty="0">
                <a:latin typeface="+mn-lt"/>
              </a:rPr>
              <a:t>2 </a:t>
            </a:r>
            <a:r>
              <a:rPr lang="fr-FR" sz="1400" dirty="0" smtClean="0">
                <a:latin typeface="+mn-lt"/>
              </a:rPr>
              <a:t>: rendement max et pertes </a:t>
            </a:r>
            <a:r>
              <a:rPr lang="fr-FR" sz="1400" dirty="0">
                <a:latin typeface="+mn-lt"/>
              </a:rPr>
              <a:t>causées par la </a:t>
            </a:r>
            <a:r>
              <a:rPr lang="fr-FR" sz="1400" dirty="0" smtClean="0">
                <a:latin typeface="+mn-lt"/>
              </a:rPr>
              <a:t>moniliose</a:t>
            </a:r>
            <a:r>
              <a:rPr lang="fr-FR" sz="1800" dirty="0">
                <a:latin typeface="+mn-lt"/>
              </a:rPr>
              <a:t/>
            </a:r>
            <a:br>
              <a:rPr lang="fr-FR" sz="1800" dirty="0">
                <a:latin typeface="+mn-lt"/>
              </a:rPr>
            </a:br>
            <a:r>
              <a:rPr lang="fr-FR" sz="1800" dirty="0">
                <a:latin typeface="+mn-lt"/>
              </a:rPr>
              <a:t/>
            </a:r>
            <a:br>
              <a:rPr lang="fr-FR" sz="1800" dirty="0">
                <a:latin typeface="+mn-lt"/>
              </a:rPr>
            </a:br>
            <a: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 smtClean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sz="2000" b="1" dirty="0">
                <a:solidFill>
                  <a:srgbClr val="78B832"/>
                </a:solidFill>
                <a:latin typeface="+mn-lt"/>
                <a:ea typeface="ＭＳ Ｐゴシック" panose="020B0600070205080204" pitchFamily="34" charset="-128"/>
                <a:cs typeface="+mn-cs"/>
              </a:rPr>
            </a:br>
            <a:endParaRPr lang="fr-FR" sz="2000" b="1" dirty="0">
              <a:latin typeface="+mn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1- Profils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de </a:t>
            </a:r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production et pratiques</a:t>
            </a:r>
            <a:endParaRPr 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1" name="Imag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6" y="2008402"/>
            <a:ext cx="4452624" cy="2726435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67016"/>
              </p:ext>
            </p:extLst>
          </p:nvPr>
        </p:nvGraphicFramePr>
        <p:xfrm>
          <a:off x="5304939" y="1644182"/>
          <a:ext cx="6312978" cy="4746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892">
                  <a:extLst>
                    <a:ext uri="{9D8B030D-6E8A-4147-A177-3AD203B41FA5}">
                      <a16:colId xmlns:a16="http://schemas.microsoft.com/office/drawing/2014/main" val="932761882"/>
                    </a:ext>
                  </a:extLst>
                </a:gridCol>
                <a:gridCol w="1065657">
                  <a:extLst>
                    <a:ext uri="{9D8B030D-6E8A-4147-A177-3AD203B41FA5}">
                      <a16:colId xmlns:a16="http://schemas.microsoft.com/office/drawing/2014/main" val="2059018644"/>
                    </a:ext>
                  </a:extLst>
                </a:gridCol>
                <a:gridCol w="1065657">
                  <a:extLst>
                    <a:ext uri="{9D8B030D-6E8A-4147-A177-3AD203B41FA5}">
                      <a16:colId xmlns:a16="http://schemas.microsoft.com/office/drawing/2014/main" val="1164626931"/>
                    </a:ext>
                  </a:extLst>
                </a:gridCol>
                <a:gridCol w="1187386">
                  <a:extLst>
                    <a:ext uri="{9D8B030D-6E8A-4147-A177-3AD203B41FA5}">
                      <a16:colId xmlns:a16="http://schemas.microsoft.com/office/drawing/2014/main" val="4152474244"/>
                    </a:ext>
                  </a:extLst>
                </a:gridCol>
                <a:gridCol w="1187386">
                  <a:extLst>
                    <a:ext uri="{9D8B030D-6E8A-4147-A177-3AD203B41FA5}">
                      <a16:colId xmlns:a16="http://schemas.microsoft.com/office/drawing/2014/main" val="3597390835"/>
                    </a:ext>
                  </a:extLst>
                </a:gridCol>
              </a:tblGrid>
              <a:tr h="505221"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0070C0"/>
                          </a:solidFill>
                          <a:ea typeface="ＭＳ Ｐゴシック" panose="020B0600070205080204" pitchFamily="34" charset="-128"/>
                        </a:rPr>
                        <a:t>Groupe 1</a:t>
                      </a:r>
                      <a:br>
                        <a:rPr lang="fr-FR" sz="1400" b="1" dirty="0" smtClean="0">
                          <a:solidFill>
                            <a:srgbClr val="0070C0"/>
                          </a:solidFill>
                          <a:ea typeface="ＭＳ Ｐゴシック" panose="020B0600070205080204" pitchFamily="34" charset="-128"/>
                        </a:rPr>
                      </a:br>
                      <a:r>
                        <a:rPr lang="fr-FR" sz="1400" b="1" dirty="0" smtClean="0">
                          <a:solidFill>
                            <a:srgbClr val="0070C0"/>
                          </a:solidFill>
                          <a:ea typeface="ＭＳ Ｐゴシック" panose="020B0600070205080204" pitchFamily="34" charset="-128"/>
                        </a:rPr>
                        <a:t>(AB)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a typeface="ＭＳ Ｐゴシック" panose="020B0600070205080204" pitchFamily="34" charset="-128"/>
                        </a:rPr>
                        <a:t>Groupe 2</a:t>
                      </a:r>
                      <a:b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a typeface="ＭＳ Ｐゴシック" panose="020B0600070205080204" pitchFamily="34" charset="-128"/>
                        </a:rPr>
                      </a:br>
                      <a:r>
                        <a:rPr lang="fr-FR" sz="1400" b="1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a typeface="ＭＳ Ｐゴシック" panose="020B0600070205080204" pitchFamily="34" charset="-128"/>
                        </a:rPr>
                        <a:t>(PFI)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a typeface="ＭＳ Ｐゴシック" panose="020B0600070205080204" pitchFamily="34" charset="-128"/>
                        </a:rPr>
                        <a:t>Groupe 3</a:t>
                      </a:r>
                      <a:b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a typeface="ＭＳ Ｐゴシック" panose="020B0600070205080204" pitchFamily="34" charset="-128"/>
                        </a:rPr>
                      </a:br>
                      <a:r>
                        <a:rPr lang="fr-FR" sz="1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a typeface="ＭＳ Ｐゴシック" panose="020B0600070205080204" pitchFamily="34" charset="-128"/>
                        </a:rPr>
                        <a:t>(BNI 1)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rgbClr val="C00000"/>
                          </a:solidFill>
                          <a:ea typeface="ＭＳ Ｐゴシック" panose="020B0600070205080204" pitchFamily="34" charset="-128"/>
                        </a:rPr>
                        <a:t>Groupe 4</a:t>
                      </a:r>
                      <a:br>
                        <a:rPr lang="fr-FR" sz="1400" b="1" dirty="0" smtClean="0">
                          <a:solidFill>
                            <a:srgbClr val="C00000"/>
                          </a:solidFill>
                          <a:ea typeface="ＭＳ Ｐゴシック" panose="020B0600070205080204" pitchFamily="34" charset="-128"/>
                        </a:rPr>
                      </a:br>
                      <a:r>
                        <a:rPr lang="fr-FR" sz="1400" b="1" dirty="0" smtClean="0">
                          <a:solidFill>
                            <a:srgbClr val="C00000"/>
                          </a:solidFill>
                          <a:ea typeface="ＭＳ Ｐゴシック" panose="020B0600070205080204" pitchFamily="34" charset="-128"/>
                        </a:rPr>
                        <a:t>(BNI 2)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846836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Nombre de leviers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4-7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4-6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5-7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38255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</a:t>
                      </a:r>
                      <a:r>
                        <a:rPr lang="fr-FR" sz="1400" baseline="0" dirty="0" smtClean="0"/>
                        <a:t>eviers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Irri-ferti</a:t>
                      </a:r>
                      <a:r>
                        <a:rPr lang="fr-FR" sz="1400" dirty="0" smtClean="0"/>
                        <a:t/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Prophylaxie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Irri</a:t>
                      </a:r>
                      <a:r>
                        <a:rPr lang="fr-FR" sz="1400" dirty="0" smtClean="0"/>
                        <a:t/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Prophylaxie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3-4 </a:t>
                      </a:r>
                      <a:r>
                        <a:rPr lang="fr-FR" sz="1400" dirty="0" err="1" smtClean="0"/>
                        <a:t>phytos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Ferti</a:t>
                      </a:r>
                      <a:r>
                        <a:rPr lang="fr-FR" sz="1400" dirty="0" smtClean="0"/>
                        <a:t/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0-3 </a:t>
                      </a:r>
                      <a:r>
                        <a:rPr lang="fr-FR" sz="1400" dirty="0" err="1" smtClean="0"/>
                        <a:t>phytos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Irri-ferti</a:t>
                      </a:r>
                      <a:endParaRPr lang="fr-FR" sz="1400" dirty="0" smtClean="0"/>
                    </a:p>
                    <a:p>
                      <a:pPr algn="ctr"/>
                      <a:r>
                        <a:rPr lang="fr-FR" sz="1400" dirty="0" smtClean="0"/>
                        <a:t>1-4 </a:t>
                      </a:r>
                      <a:r>
                        <a:rPr lang="fr-FR" sz="1400" dirty="0" err="1" smtClean="0"/>
                        <a:t>phytos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09466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Irrigation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 mois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 mois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90% ETP</a:t>
                      </a:r>
                      <a:br>
                        <a:rPr lang="fr-FR" sz="1400" dirty="0" smtClean="0"/>
                      </a:b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4-6 mois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75% ETP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réduit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avt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réc</a:t>
                      </a:r>
                      <a:endParaRPr lang="fr-F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4-7 mois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60% ETP</a:t>
                      </a:r>
                      <a:br>
                        <a:rPr lang="fr-FR" sz="1400" dirty="0" smtClean="0"/>
                      </a:br>
                      <a:r>
                        <a:rPr lang="fr-FR" sz="1400" dirty="0" smtClean="0"/>
                        <a:t>réduit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avt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réc</a:t>
                      </a:r>
                      <a:endParaRPr lang="fr-FR" sz="1400" dirty="0" smtClean="0"/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63428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Fertilisation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140 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140U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120U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120U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22696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Potentiel de </a:t>
                      </a:r>
                      <a:r>
                        <a:rPr lang="fr-FR" sz="1400" dirty="0" err="1" smtClean="0"/>
                        <a:t>rdt</a:t>
                      </a:r>
                      <a:r>
                        <a:rPr lang="fr-FR" sz="1400" dirty="0" smtClean="0"/>
                        <a:t> (t/ha)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30-80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15-30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30-50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942411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Charge</a:t>
                      </a:r>
                      <a:r>
                        <a:rPr lang="fr-FR" sz="1400" baseline="0" dirty="0" smtClean="0"/>
                        <a:t> en fruits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200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600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300-400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500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534386"/>
                  </a:ext>
                </a:extLst>
              </a:tr>
              <a:tr h="50522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Part</a:t>
                      </a:r>
                      <a:r>
                        <a:rPr lang="fr-FR" sz="1400" baseline="0" dirty="0" smtClean="0"/>
                        <a:t> des p</a:t>
                      </a:r>
                      <a:r>
                        <a:rPr lang="fr-FR" sz="1400" dirty="0" smtClean="0"/>
                        <a:t>ertes causées par monilia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10-20%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20%</a:t>
                      </a:r>
                    </a:p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75%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14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2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2 - Utilisation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du modèle </a:t>
            </a:r>
            <a:r>
              <a:rPr lang="fr-FR" sz="3200" dirty="0" err="1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Qualitree</a:t>
            </a:r>
            <a:endParaRPr 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t="301" b="37092"/>
          <a:stretch/>
        </p:blipFill>
        <p:spPr>
          <a:xfrm>
            <a:off x="6736449" y="3277526"/>
            <a:ext cx="2832100" cy="259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1427" y="1966744"/>
            <a:ext cx="232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Climat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T°C, </a:t>
            </a:r>
            <a:r>
              <a:rPr lang="fr-FR" dirty="0" err="1"/>
              <a:t>pluvio</a:t>
            </a:r>
            <a:r>
              <a:rPr lang="fr-FR" dirty="0"/>
              <a:t>, humidité) </a:t>
            </a:r>
          </a:p>
        </p:txBody>
      </p:sp>
      <p:sp>
        <p:nvSpPr>
          <p:cNvPr id="8" name="Rectangle 7"/>
          <p:cNvSpPr/>
          <p:nvPr/>
        </p:nvSpPr>
        <p:spPr>
          <a:xfrm>
            <a:off x="9225752" y="4979012"/>
            <a:ext cx="19706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Distance </a:t>
            </a:r>
            <a:br>
              <a:rPr lang="fr-FR" dirty="0"/>
            </a:br>
            <a:r>
              <a:rPr lang="fr-FR" dirty="0" smtClean="0"/>
              <a:t>inter- </a:t>
            </a:r>
            <a:r>
              <a:rPr lang="fr-FR" dirty="0"/>
              <a:t>et intra- rang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02153" y="4794346"/>
            <a:ext cx="167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Charge en fruits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5110" y="535365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Irrigation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666409" y="2873782"/>
            <a:ext cx="300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Vitesse récolte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el-GR" dirty="0" smtClean="0"/>
              <a:t>Δ</a:t>
            </a:r>
            <a:r>
              <a:rPr lang="fr-FR" dirty="0" smtClean="0"/>
              <a:t> </a:t>
            </a:r>
            <a:r>
              <a:rPr lang="fr-FR" dirty="0"/>
              <a:t>première/dernière </a:t>
            </a:r>
            <a:r>
              <a:rPr lang="fr-FR" dirty="0" smtClean="0"/>
              <a:t>cueille)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17" y="4130630"/>
            <a:ext cx="3462795" cy="25396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45404" y="3307582"/>
            <a:ext cx="3564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dirty="0"/>
              <a:t>Protection </a:t>
            </a:r>
            <a:r>
              <a:rPr lang="fr-FR" dirty="0" smtClean="0"/>
              <a:t>phyto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(taux fruits sains/exposés/infectés)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0466" y="2536620"/>
            <a:ext cx="2762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Vitesse maturation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el-GR" dirty="0" smtClean="0"/>
              <a:t>Δ</a:t>
            </a:r>
            <a:r>
              <a:rPr lang="fr-FR" dirty="0" smtClean="0"/>
              <a:t> </a:t>
            </a:r>
            <a:r>
              <a:rPr lang="fr-FR" dirty="0"/>
              <a:t>dates </a:t>
            </a:r>
            <a:r>
              <a:rPr lang="fr-FR" dirty="0" smtClean="0"/>
              <a:t>floraison/récolte)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078080" y="5230546"/>
            <a:ext cx="143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70C0"/>
                </a:solidFill>
              </a:rPr>
              <a:t>Lien avec cracks</a:t>
            </a:r>
            <a:endParaRPr lang="fr-FR" sz="1400" i="1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559549" y="2446861"/>
            <a:ext cx="1527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0070C0"/>
                </a:solidFill>
              </a:rPr>
              <a:t>Temps pour traiter</a:t>
            </a:r>
            <a:endParaRPr lang="fr-FR" sz="1400" i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950" y="986766"/>
            <a:ext cx="4767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Entrées du modèle </a:t>
            </a:r>
            <a:r>
              <a:rPr lang="fr-FR" sz="2000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(contexte </a:t>
            </a:r>
            <a:r>
              <a:rPr lang="fr-FR" sz="2000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et pratiques)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7464792" y="4692116"/>
            <a:ext cx="413771" cy="33545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7137597" y="4318596"/>
            <a:ext cx="413771" cy="33545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7631920" y="3937566"/>
            <a:ext cx="413771" cy="33545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8211945" y="3741180"/>
            <a:ext cx="413771" cy="33545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8410820" y="4142857"/>
            <a:ext cx="413771" cy="33545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8400020" y="4701111"/>
            <a:ext cx="413771" cy="335452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371" y="1868263"/>
            <a:ext cx="1233911" cy="9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3152" y="46038"/>
            <a:ext cx="12051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sz="3200" dirty="0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2 - Utilisation </a:t>
            </a:r>
            <a:r>
              <a:rPr lang="fr-FR" sz="3200" dirty="0">
                <a:solidFill>
                  <a:srgbClr val="F5862B"/>
                </a:solidFill>
                <a:ea typeface="ＭＳ Ｐゴシック" panose="020B0600070205080204" pitchFamily="34" charset="-128"/>
              </a:rPr>
              <a:t>du modèle </a:t>
            </a:r>
            <a:r>
              <a:rPr lang="fr-FR" sz="3200" dirty="0" err="1" smtClean="0">
                <a:solidFill>
                  <a:srgbClr val="F5862B"/>
                </a:solidFill>
                <a:ea typeface="ＭＳ Ｐゴシック" panose="020B0600070205080204" pitchFamily="34" charset="-128"/>
              </a:rPr>
              <a:t>Qualitree</a:t>
            </a:r>
            <a:endParaRPr lang="fr-FR" sz="3200" dirty="0">
              <a:solidFill>
                <a:srgbClr val="F5862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749" y="986766"/>
            <a:ext cx="4794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Sortie </a:t>
            </a:r>
            <a:r>
              <a:rPr lang="fr-FR" sz="2000" b="1" dirty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du modèle </a:t>
            </a:r>
            <a:r>
              <a:rPr lang="fr-FR" sz="2000" dirty="0" smtClean="0">
                <a:solidFill>
                  <a:srgbClr val="78B832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(performances et critères)</a:t>
            </a:r>
            <a:endParaRPr lang="fr-FR" sz="2000" dirty="0">
              <a:solidFill>
                <a:srgbClr val="78B832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203488" y="2911766"/>
            <a:ext cx="2832100" cy="2592000"/>
            <a:chOff x="3531148" y="2667926"/>
            <a:chExt cx="2832100" cy="259200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3"/>
            <a:srcRect t="301" b="37092"/>
            <a:stretch/>
          </p:blipFill>
          <p:spPr>
            <a:xfrm>
              <a:off x="3531148" y="2667926"/>
              <a:ext cx="2832100" cy="25920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4259491" y="4082516"/>
              <a:ext cx="413771" cy="335452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3932296" y="3708996"/>
              <a:ext cx="413771" cy="33545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4426619" y="3327966"/>
              <a:ext cx="413771" cy="335452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5006644" y="3131580"/>
              <a:ext cx="413771" cy="335452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5205519" y="3533257"/>
              <a:ext cx="413771" cy="335452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51989" flipV="1">
              <a:off x="5194719" y="4091511"/>
              <a:ext cx="413771" cy="335452"/>
            </a:xfrm>
            <a:prstGeom prst="rect">
              <a:avLst/>
            </a:prstGeom>
          </p:spPr>
        </p:pic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1989" flipV="1">
            <a:off x="8448433" y="3626574"/>
            <a:ext cx="1496872" cy="1213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55477" y="2564690"/>
            <a:ext cx="2026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Rendement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nombre de fruit, matière fraîche et matière sèche)</a:t>
            </a:r>
            <a:br>
              <a:rPr lang="fr-FR" dirty="0"/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466604" y="2901072"/>
            <a:ext cx="83888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Calibre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20626" y="3775976"/>
            <a:ext cx="161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Taux de sucres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i="1" dirty="0" smtClean="0"/>
              <a:t>sucrosité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4365839" y="1872593"/>
            <a:ext cx="2984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Taux d’infection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dirty="0"/>
              <a:t>part de fruits infestés / sains)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66604" y="5335146"/>
            <a:ext cx="30050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i="1" dirty="0"/>
              <a:t>Temps de </a:t>
            </a:r>
            <a:r>
              <a:rPr lang="fr-FR" i="1" dirty="0" smtClean="0"/>
              <a:t>travail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52203" y="6022171"/>
            <a:ext cx="16918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i="1" dirty="0"/>
              <a:t>Chiffre d’affaire </a:t>
            </a:r>
            <a:endParaRPr lang="fr-FR" dirty="0"/>
          </a:p>
        </p:txBody>
      </p:sp>
      <p:sp>
        <p:nvSpPr>
          <p:cNvPr id="38" name="ZoneTexte 37"/>
          <p:cNvSpPr txBox="1"/>
          <p:nvPr/>
        </p:nvSpPr>
        <p:spPr>
          <a:xfrm>
            <a:off x="7461857" y="1909735"/>
            <a:ext cx="1051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rgbClr val="0070C0"/>
                </a:solidFill>
              </a:rPr>
              <a:t>Ecarts de tri</a:t>
            </a:r>
            <a:endParaRPr lang="fr-FR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655</Words>
  <Application>Microsoft Office PowerPoint</Application>
  <PresentationFormat>Grand écran</PresentationFormat>
  <Paragraphs>166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Times New Roman</vt:lpstr>
      <vt:lpstr>Thème Office</vt:lpstr>
      <vt:lpstr>Évaluation d'itinéraires techniques pour la gestion de la moniliose  en verger de pêcher-nectarine</vt:lpstr>
      <vt:lpstr>Présentation PowerPoint</vt:lpstr>
      <vt:lpstr>Présentation PowerPoint</vt:lpstr>
      <vt:lpstr>Présentation PowerPoint</vt:lpstr>
      <vt:lpstr>Objectifs : caractériser les objectifs, les pratiques et les critères/indicateurs d'évaluation  Méthode : enquêtes de terrain auprès de différents experts de la pêche-nectarine</vt:lpstr>
      <vt:lpstr>Présentation PowerPoint</vt:lpstr>
      <vt:lpstr>Résultats préliminaires : grands profils de production  AFM et HCPC              Axe 1 : nombre de leviers, leviers ferti et irri,  fractionnement des apports ferti-irri, ramassage des momies  Axe 2 : rendement max et pertes causées par la moniliose             </vt:lpstr>
      <vt:lpstr>Présentation PowerPoint</vt:lpstr>
      <vt:lpstr>Présentation PowerPoint</vt:lpstr>
      <vt:lpstr>Présentation PowerPoint</vt:lpstr>
      <vt:lpstr>To be continued…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Évaluation d'itinéraires techniques pour la gestion de la moniliose  en verger de pêcher-nectarine</dc:title>
  <dc:creator>Julie Borg</dc:creator>
  <cp:lastModifiedBy>Julie Borg</cp:lastModifiedBy>
  <cp:revision>38</cp:revision>
  <dcterms:created xsi:type="dcterms:W3CDTF">2019-06-06T12:16:50Z</dcterms:created>
  <dcterms:modified xsi:type="dcterms:W3CDTF">2019-06-21T06:08:24Z</dcterms:modified>
</cp:coreProperties>
</file>